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86" r:id="rId4"/>
    <p:sldId id="310" r:id="rId5"/>
    <p:sldId id="296" r:id="rId6"/>
    <p:sldId id="307" r:id="rId7"/>
    <p:sldId id="308" r:id="rId8"/>
    <p:sldId id="283" r:id="rId9"/>
    <p:sldId id="309" r:id="rId10"/>
    <p:sldId id="294" r:id="rId11"/>
    <p:sldId id="304" r:id="rId12"/>
    <p:sldId id="305" r:id="rId13"/>
    <p:sldId id="275" r:id="rId14"/>
    <p:sldId id="259" r:id="rId15"/>
    <p:sldId id="306" r:id="rId16"/>
    <p:sldId id="311" r:id="rId17"/>
    <p:sldId id="274" r:id="rId18"/>
    <p:sldId id="260" r:id="rId19"/>
    <p:sldId id="281" r:id="rId20"/>
    <p:sldId id="276" r:id="rId21"/>
    <p:sldId id="301" r:id="rId22"/>
    <p:sldId id="302" r:id="rId23"/>
    <p:sldId id="277" r:id="rId24"/>
    <p:sldId id="312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7761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Clearing House KIBS ad Skopje</a:t>
            </a:r>
            <a:endParaRPr lang="mk-M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B74B-102C-4C27-BB1F-CF5AB4B11E72}" type="datetimeFigureOut">
              <a:rPr lang="mk-MK" smtClean="0"/>
              <a:t>25.06.2013</a:t>
            </a:fld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1EFEA-0B9B-409A-90E9-C4BB0E72F937}" type="slidenum">
              <a:rPr lang="mk-MK" smtClean="0"/>
              <a:t>‹#›</a:t>
            </a:fld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6286369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Clearing House KIBS ad Skopje</a:t>
            </a:r>
            <a:endParaRPr lang="mk-M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F8F1-6542-491A-9EFE-9CF7783003BE}" type="datetimeFigureOut">
              <a:rPr lang="mk-MK" smtClean="0"/>
              <a:t>25.06.2013</a:t>
            </a:fld>
            <a:endParaRPr lang="mk-M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0535A-57FF-4A85-A5FE-D99A6B9AC366}" type="slidenum">
              <a:rPr lang="mk-MK" smtClean="0"/>
              <a:t>‹#›</a:t>
            </a:fld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1436493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Clearing House KIBS ad Skopje</a:t>
            </a:r>
            <a:endParaRPr lang="mk-M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0535A-57FF-4A85-A5FE-D99A6B9AC366}" type="slidenum">
              <a:rPr lang="mk-MK" smtClean="0"/>
              <a:t>1</a:t>
            </a:fld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7575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Clearing House KIBS ad Skopje</a:t>
            </a:r>
            <a:endParaRPr lang="mk-M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0535A-57FF-4A85-A5FE-D99A6B9AC366}" type="slidenum">
              <a:rPr lang="mk-MK" smtClean="0"/>
              <a:t>2</a:t>
            </a:fld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6941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0535A-57FF-4A85-A5FE-D99A6B9AC366}" type="slidenum">
              <a:rPr lang="mk-MK" smtClean="0"/>
              <a:t>25</a:t>
            </a:fld>
            <a:endParaRPr lang="mk-M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Clearing House KIBS ad Skopje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850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mk-MK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2168B5A-CCD1-4CDD-8E4F-3DD56193F7DE}" type="slidenum">
              <a:rPr lang="mk-MK" smtClean="0"/>
              <a:pPr eaLnBrk="1" hangingPunct="1"/>
              <a:t>26</a:t>
            </a:fld>
            <a:endParaRPr lang="mk-MK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Clearing House KIBS ad Skopje</a:t>
            </a:r>
            <a:endParaRPr lang="mk-M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0C6-B3A2-460B-8B0D-79FF0702E11C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0EFF-F97F-475E-AB9E-36E6C75FB25A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DA44-5108-4643-B15B-B5A912AF9613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D56-F84C-495B-9496-AFDC8BC93637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0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12B-D77D-4A71-8A22-E5577FB81E84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0924-821E-44D0-B376-31FCE5A183B2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4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EA77-CF67-4BD2-A376-34B4E0AE7994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0BE-A528-4E9D-9A3C-2CC530E99CFA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6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E427-9FFE-4E18-8221-8E8A679AF247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8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960-9E39-4E98-9AF0-902057BC1677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4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69CE-070A-481A-8D4B-5494A4A0B996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116A-E835-4832-A74C-AA28FA018878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dsimulator.kibs.m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629400" cy="28194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prstClr val="white">
                    <a:tint val="75000"/>
                  </a:prstClr>
                </a:solidFill>
              </a:rPr>
              <a:t>VI Conference </a:t>
            </a:r>
            <a:br>
              <a:rPr lang="en-US" sz="2800" b="1" dirty="0" smtClean="0">
                <a:solidFill>
                  <a:prstClr val="white">
                    <a:tint val="75000"/>
                  </a:prstClr>
                </a:solidFill>
              </a:rPr>
            </a:br>
            <a:r>
              <a:rPr lang="en-US" sz="2800" b="1" dirty="0" smtClean="0">
                <a:solidFill>
                  <a:prstClr val="white">
                    <a:tint val="75000"/>
                  </a:prstClr>
                </a:solidFill>
              </a:rPr>
              <a:t>Payments and securities </a:t>
            </a:r>
            <a:br>
              <a:rPr lang="en-US" sz="2800" b="1" dirty="0" smtClean="0">
                <a:solidFill>
                  <a:prstClr val="white">
                    <a:tint val="75000"/>
                  </a:prstClr>
                </a:solidFill>
              </a:rPr>
            </a:br>
            <a:r>
              <a:rPr lang="en-US" sz="2800" b="1" dirty="0" smtClean="0">
                <a:solidFill>
                  <a:prstClr val="white">
                    <a:tint val="75000"/>
                  </a:prstClr>
                </a:solidFill>
              </a:rPr>
              <a:t>settlement systems</a:t>
            </a:r>
            <a:endParaRPr lang="mk-MK" sz="2800" dirty="0">
              <a:solidFill>
                <a:prstClr val="white"/>
              </a:solidFill>
            </a:endParaRPr>
          </a:p>
          <a:p>
            <a:endParaRPr lang="mk-MK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bank of Macedonia</a:t>
            </a:r>
            <a:b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Ohrid,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07.2013</a:t>
            </a:r>
          </a:p>
          <a:p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KIBS AD Skopje </a:t>
            </a:r>
            <a:b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M. Sc. Paunkoski Nikola</a:t>
            </a:r>
            <a:endParaRPr lang="mk-MK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6858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EACHA</a:t>
            </a:r>
          </a:p>
          <a:p>
            <a:pPr algn="ctr"/>
            <a:r>
              <a:rPr lang="en-US" sz="2400" dirty="0" smtClean="0"/>
              <a:t>European </a:t>
            </a:r>
            <a:r>
              <a:rPr lang="en-US" sz="2400" dirty="0"/>
              <a:t>association of automated clearing </a:t>
            </a:r>
            <a:r>
              <a:rPr lang="en-US" sz="2400" dirty="0" smtClean="0"/>
              <a:t>houses</a:t>
            </a:r>
            <a:endParaRPr lang="mk-MK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696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mk-MK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1982" t="23170" r="22618" b="11585"/>
          <a:stretch/>
        </p:blipFill>
        <p:spPr bwMode="auto">
          <a:xfrm>
            <a:off x="914400" y="1600200"/>
            <a:ext cx="7315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EACHA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4008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http://www.eacha.org/images/euro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447800"/>
            <a:ext cx="44577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47800"/>
            <a:ext cx="2262831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0600" y="34200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EACHA Interoperability</a:t>
            </a:r>
          </a:p>
          <a:p>
            <a:r>
              <a:rPr lang="en-US" dirty="0"/>
              <a:t>Framework 5.0</a:t>
            </a:r>
          </a:p>
          <a:p>
            <a:r>
              <a:rPr lang="en-US" dirty="0"/>
              <a:t>Processing of SEPA Payments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5161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euro countries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Preparing to </a:t>
            </a:r>
            <a:r>
              <a:rPr lang="en-US" b="1" dirty="0"/>
              <a:t>switchover from national to SEPA </a:t>
            </a:r>
            <a:r>
              <a:rPr lang="en-US" dirty="0"/>
              <a:t>payment </a:t>
            </a:r>
            <a:r>
              <a:rPr lang="en-US" dirty="0" smtClean="0"/>
              <a:t>instruments 31.10.2016.</a:t>
            </a:r>
            <a:endParaRPr lang="en-US" dirty="0"/>
          </a:p>
          <a:p>
            <a:r>
              <a:rPr lang="en-US" dirty="0" smtClean="0"/>
              <a:t>Wait for end date</a:t>
            </a:r>
          </a:p>
          <a:p>
            <a:r>
              <a:rPr lang="en-US" b="1" dirty="0" smtClean="0"/>
              <a:t>Prepare to ensure </a:t>
            </a:r>
            <a:r>
              <a:rPr lang="en-US" dirty="0" smtClean="0"/>
              <a:t>competitiveness for their economies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endParaRPr lang="en-US" dirty="0" smtClean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866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3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 in Republic of Macedonia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8580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National council for payment system of Republic of Macedonia </a:t>
            </a:r>
          </a:p>
          <a:p>
            <a:pPr lvl="1"/>
            <a:r>
              <a:rPr lang="en-US" dirty="0" smtClean="0"/>
              <a:t>Ministry of finance</a:t>
            </a:r>
          </a:p>
          <a:p>
            <a:pPr lvl="1"/>
            <a:r>
              <a:rPr lang="en-US" dirty="0" smtClean="0"/>
              <a:t>NBRM</a:t>
            </a:r>
          </a:p>
          <a:p>
            <a:pPr lvl="1"/>
            <a:r>
              <a:rPr lang="en-US" dirty="0"/>
              <a:t>Association of </a:t>
            </a:r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Clearing and settlement mechanisms </a:t>
            </a:r>
          </a:p>
          <a:p>
            <a:pPr marL="0" indent="0">
              <a:buNone/>
            </a:pPr>
            <a:r>
              <a:rPr lang="en-US" dirty="0" smtClean="0"/>
              <a:t>New strategy of developing of payment system – still looking forward to SEPA</a:t>
            </a:r>
          </a:p>
        </p:txBody>
      </p:sp>
    </p:spTree>
    <p:extLst>
      <p:ext uri="{BB962C8B-B14F-4D97-AF65-F5344CB8AC3E}">
        <p14:creationId xmlns:p14="http://schemas.microsoft.com/office/powerpoint/2010/main" val="616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 in Republic of Macedonia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Implementing SEPA standards while</a:t>
            </a:r>
          </a:p>
          <a:p>
            <a:pPr>
              <a:buFontTx/>
              <a:buChar char="-"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Introducing new payment instrument</a:t>
            </a:r>
          </a:p>
          <a:p>
            <a:pPr>
              <a:buFontTx/>
              <a:buChar char="-"/>
            </a:pPr>
            <a:r>
              <a:rPr lang="en-US" sz="4000" dirty="0" smtClean="0"/>
              <a:t>Changing of existing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4676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Clearing and settlement mechanisms  </a:t>
            </a:r>
          </a:p>
          <a:p>
            <a:r>
              <a:rPr lang="en-US" sz="2400" dirty="0" smtClean="0"/>
              <a:t>Credit transfer</a:t>
            </a:r>
          </a:p>
          <a:p>
            <a:r>
              <a:rPr lang="en-US" sz="2400" dirty="0" smtClean="0"/>
              <a:t>Direct debit</a:t>
            </a:r>
          </a:p>
          <a:p>
            <a:r>
              <a:rPr lang="en-US" sz="2400" dirty="0" smtClean="0"/>
              <a:t>Cards</a:t>
            </a:r>
          </a:p>
          <a:p>
            <a:pPr marL="0" indent="0">
              <a:buNone/>
            </a:pPr>
            <a:r>
              <a:rPr lang="en-US" sz="2400" dirty="0" smtClean="0"/>
              <a:t>Value added services</a:t>
            </a:r>
          </a:p>
          <a:p>
            <a:r>
              <a:rPr lang="en-US" sz="2400" dirty="0" smtClean="0"/>
              <a:t>E – invoice, mandate …</a:t>
            </a:r>
          </a:p>
          <a:p>
            <a:pPr marL="0" indent="0">
              <a:buNone/>
            </a:pPr>
            <a:r>
              <a:rPr lang="en-US" sz="2400" dirty="0" smtClean="0"/>
              <a:t>New technologies </a:t>
            </a:r>
          </a:p>
          <a:p>
            <a:r>
              <a:rPr lang="en-US" sz="2400" dirty="0" smtClean="0"/>
              <a:t>Mobile, internet, fast payments</a:t>
            </a:r>
          </a:p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934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81600" y="1600201"/>
            <a:ext cx="3657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McDonald`s</a:t>
            </a:r>
          </a:p>
          <a:p>
            <a:endParaRPr lang="en-US" sz="2400" dirty="0" smtClean="0"/>
          </a:p>
          <a:p>
            <a:r>
              <a:rPr lang="en-US" sz="2400" dirty="0" smtClean="0"/>
              <a:t>Hamburger</a:t>
            </a:r>
            <a:endParaRPr lang="en-US" sz="2400" dirty="0"/>
          </a:p>
          <a:p>
            <a:r>
              <a:rPr lang="en-US" sz="2400" dirty="0"/>
              <a:t>Cheeseburger</a:t>
            </a:r>
          </a:p>
          <a:p>
            <a:r>
              <a:rPr lang="en-US" sz="2400" dirty="0"/>
              <a:t>Toast </a:t>
            </a:r>
          </a:p>
          <a:p>
            <a:endParaRPr lang="en-US" sz="2400" dirty="0"/>
          </a:p>
          <a:p>
            <a:r>
              <a:rPr lang="en-US" sz="2400" dirty="0"/>
              <a:t>Fries, Coca </a:t>
            </a:r>
            <a:r>
              <a:rPr lang="en-US" sz="2400" dirty="0" smtClean="0"/>
              <a:t>Cola,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McDrive</a:t>
            </a:r>
            <a:r>
              <a:rPr lang="en-US" sz="2400" dirty="0" smtClean="0"/>
              <a:t>, salads …</a:t>
            </a:r>
            <a:endParaRPr lang="en-US" sz="2800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6506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CSM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495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Could it be paid without bank account and payment order?</a:t>
            </a:r>
          </a:p>
          <a:p>
            <a:pPr marL="0" indent="0">
              <a:buNone/>
            </a:pPr>
            <a:r>
              <a:rPr lang="en-US" sz="2400" dirty="0"/>
              <a:t>Could one bank provide alone infrastructure for their </a:t>
            </a:r>
            <a:r>
              <a:rPr lang="en-US" sz="2400" dirty="0" smtClean="0"/>
              <a:t>costumers?</a:t>
            </a:r>
          </a:p>
          <a:p>
            <a:pPr marL="0" indent="0">
              <a:buNone/>
            </a:pPr>
            <a:endParaRPr lang="mk-MK" sz="2400" dirty="0"/>
          </a:p>
          <a:p>
            <a:pPr marL="0" indent="0">
              <a:buNone/>
            </a:pPr>
            <a:r>
              <a:rPr lang="en-US" sz="2400" dirty="0" smtClean="0"/>
              <a:t>Cooperation </a:t>
            </a:r>
            <a:r>
              <a:rPr lang="en-US" sz="2400" dirty="0"/>
              <a:t>in the non-competitive </a:t>
            </a:r>
            <a:r>
              <a:rPr lang="en-US" sz="2400" dirty="0" smtClean="0"/>
              <a:t>space</a:t>
            </a:r>
          </a:p>
          <a:p>
            <a:pPr marL="0" indent="0">
              <a:buNone/>
            </a:pPr>
            <a:r>
              <a:rPr lang="en-US" sz="2400" dirty="0" smtClean="0"/>
              <a:t>Do what you best know		Clearing and settlement</a:t>
            </a:r>
          </a:p>
          <a:p>
            <a:pPr marL="0" indent="0">
              <a:buNone/>
            </a:pPr>
            <a:r>
              <a:rPr lang="en-US" sz="2400" dirty="0"/>
              <a:t>Keep close to requirements	Licenses </a:t>
            </a:r>
          </a:p>
          <a:p>
            <a:pPr marL="0" indent="0">
              <a:buNone/>
            </a:pPr>
            <a:r>
              <a:rPr lang="en-US" sz="2400" dirty="0" smtClean="0"/>
              <a:t>Use standards			</a:t>
            </a:r>
            <a:r>
              <a:rPr lang="en-US" sz="2400" dirty="0"/>
              <a:t>Open access infrastructure</a:t>
            </a:r>
          </a:p>
          <a:p>
            <a:pPr marL="0" indent="0">
              <a:buNone/>
            </a:pPr>
            <a:r>
              <a:rPr lang="en-US" sz="2400" dirty="0" smtClean="0"/>
              <a:t>Legal clarity and certainty	Banks, Accounts	</a:t>
            </a:r>
          </a:p>
          <a:p>
            <a:pPr marL="0" indent="0">
              <a:buNone/>
            </a:pPr>
            <a:r>
              <a:rPr lang="en-US" sz="2400" dirty="0" smtClean="0"/>
              <a:t>Manage risks			Integrity and customer trust</a:t>
            </a:r>
          </a:p>
          <a:p>
            <a:pPr marL="0" indent="0">
              <a:buNone/>
            </a:pPr>
            <a:r>
              <a:rPr lang="en-US" sz="2400" dirty="0" smtClean="0"/>
              <a:t>Answer to challenges	Speed, canals,  technology, market demand</a:t>
            </a:r>
          </a:p>
          <a:p>
            <a:pPr marL="0" indent="0">
              <a:buNone/>
            </a:pPr>
            <a:r>
              <a:rPr lang="en-US" sz="2400" dirty="0" smtClean="0"/>
              <a:t>Business case for providers	Benefits for consumers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934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63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 in Republic of Macedonia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Harmonization with EU &amp; SEPA in Republic of Macedonia could start with</a:t>
            </a:r>
            <a:endParaRPr lang="mk-MK" sz="4000" dirty="0" smtClean="0"/>
          </a:p>
          <a:p>
            <a:r>
              <a:rPr lang="en-US" sz="4000" dirty="0" smtClean="0"/>
              <a:t>SEPA like DIRECT DEBIT – national scheme  </a:t>
            </a:r>
            <a:endParaRPr lang="mk-MK" sz="40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934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Payment low – few changes</a:t>
            </a:r>
          </a:p>
          <a:p>
            <a:pPr lvl="0"/>
            <a:r>
              <a:rPr lang="en-US" dirty="0" smtClean="0"/>
              <a:t>National rulebook for domestic Direct Debit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Specifics and Differences</a:t>
            </a:r>
            <a:endParaRPr lang="mk-MK" dirty="0"/>
          </a:p>
          <a:p>
            <a:pPr lvl="0"/>
            <a:r>
              <a:rPr lang="en-US" dirty="0" smtClean="0"/>
              <a:t>SEPA Rulebook - Standards and Formats</a:t>
            </a:r>
            <a:endParaRPr lang="mk-MK" dirty="0"/>
          </a:p>
          <a:p>
            <a:pPr lvl="0"/>
            <a:r>
              <a:rPr lang="en-US" dirty="0" smtClean="0"/>
              <a:t>Guideline for payment instruments	</a:t>
            </a:r>
          </a:p>
          <a:p>
            <a:pPr marL="0" lvl="0" indent="0">
              <a:buNone/>
            </a:pPr>
            <a:r>
              <a:rPr lang="en-US" dirty="0" smtClean="0"/>
              <a:t>	Upgrade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6553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debit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SDD Core Scheme allows a biller to </a:t>
            </a:r>
            <a:r>
              <a:rPr lang="en-US" sz="4400" dirty="0" smtClean="0"/>
              <a:t>collect funds </a:t>
            </a:r>
            <a:r>
              <a:rPr lang="en-US" sz="4400" dirty="0"/>
              <a:t>from a payer’s account provided that a </a:t>
            </a:r>
            <a:r>
              <a:rPr lang="en-US" sz="4400" dirty="0" smtClean="0"/>
              <a:t>signed mandate </a:t>
            </a:r>
            <a:r>
              <a:rPr lang="en-US" sz="4400" dirty="0"/>
              <a:t>has been granted by the payer to the biller</a:t>
            </a:r>
            <a:endParaRPr lang="en-US" sz="4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58674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458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Harmonization with SEPA</a:t>
            </a:r>
            <a:br>
              <a:rPr lang="en-US" dirty="0" smtClean="0"/>
            </a:br>
            <a:r>
              <a:rPr lang="en-US" dirty="0" smtClean="0"/>
              <a:t>in Republic of Macedonia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mk-MK" sz="2100" dirty="0"/>
          </a:p>
          <a:p>
            <a:pPr marL="0" indent="0">
              <a:buNone/>
            </a:pPr>
            <a:endParaRPr lang="mk-MK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6629400" cy="320675"/>
          </a:xfrm>
        </p:spPr>
        <p:txBody>
          <a:bodyPr/>
          <a:lstStyle/>
          <a:p>
            <a:r>
              <a:rPr lang="en-US" dirty="0" smtClean="0"/>
              <a:t>NBRM - </a:t>
            </a:r>
            <a:r>
              <a:rPr lang="en-US" dirty="0" smtClean="0"/>
              <a:t>VI </a:t>
            </a:r>
            <a:r>
              <a:rPr lang="en-US" dirty="0" smtClean="0"/>
              <a:t>Conference, Ohrid 2013 - KIBS </a:t>
            </a:r>
            <a:r>
              <a:rPr lang="en-US" dirty="0" smtClean="0"/>
              <a:t>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Debit project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600" dirty="0"/>
              <a:t>Set of documents available</a:t>
            </a:r>
          </a:p>
          <a:p>
            <a:r>
              <a:rPr lang="en-US" sz="6600" dirty="0"/>
              <a:t>Tools to test</a:t>
            </a:r>
          </a:p>
          <a:p>
            <a:r>
              <a:rPr lang="en-US" sz="6600" dirty="0"/>
              <a:t>Dedicated customer support</a:t>
            </a:r>
          </a:p>
          <a:p>
            <a:r>
              <a:rPr lang="en-US" sz="6600" dirty="0"/>
              <a:t>SEPA migration managers in </a:t>
            </a:r>
            <a:r>
              <a:rPr lang="en-US" sz="6600" dirty="0" smtClean="0"/>
              <a:t>place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67818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debit Simulator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0104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3" y="1600200"/>
            <a:ext cx="5661417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1295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Debtor- overview on Mandate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18466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Direct debit Simulator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2484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Creditor- overview on Pre-notification and Collections</a:t>
            </a:r>
            <a:endParaRPr lang="mk-MK" sz="2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7" y="2044382"/>
            <a:ext cx="6898323" cy="405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14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SDD Simulator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Users: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mk-MK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59436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28888"/>
            <a:ext cx="75707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6506" y="4724400"/>
            <a:ext cx="6629400" cy="11757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Web access to SDD Simulator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mk-MK" sz="3200" dirty="0">
                <a:solidFill>
                  <a:prstClr val="white"/>
                </a:solidFill>
                <a:hlinkClick r:id="rId3"/>
              </a:rPr>
              <a:t>https://ddsimulator.kibs.mk/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5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SDD Simulator what next</a:t>
            </a:r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59436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Strong support from NBRM</a:t>
            </a:r>
            <a:endParaRPr lang="en-US" dirty="0"/>
          </a:p>
          <a:p>
            <a:r>
              <a:rPr lang="en-US" dirty="0" smtClean="0"/>
              <a:t>New Strategy for development of payment system in Republic of Macedonia – NSPS</a:t>
            </a:r>
          </a:p>
          <a:p>
            <a:r>
              <a:rPr lang="en-US" dirty="0" smtClean="0"/>
              <a:t>Preparing for testing of actors solutions for SDD</a:t>
            </a:r>
          </a:p>
          <a:p>
            <a:r>
              <a:rPr lang="en-US" dirty="0"/>
              <a:t>Coordination with public and governmental bodies</a:t>
            </a:r>
          </a:p>
          <a:p>
            <a:r>
              <a:rPr lang="en-US" dirty="0" smtClean="0"/>
              <a:t>Processing of regulation changes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Hurry up,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there is no end date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but business case</a:t>
            </a:r>
            <a:endParaRPr lang="mk-MK" dirty="0" smtClean="0"/>
          </a:p>
          <a:p>
            <a:pPr eaLnBrk="1" hangingPunct="1">
              <a:buFont typeface="Wingdings" pitchFamily="2" charset="2"/>
              <a:buNone/>
            </a:pPr>
            <a:endParaRPr lang="mk-MK" dirty="0" smtClean="0"/>
          </a:p>
          <a:p>
            <a:pPr eaLnBrk="1" hangingPunct="1">
              <a:buFont typeface="Wingdings" pitchFamily="2" charset="2"/>
              <a:buNone/>
            </a:pPr>
            <a:endParaRPr lang="mk-MK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Thank you</a:t>
            </a:r>
            <a:endParaRPr lang="mk-MK" dirty="0" smtClean="0"/>
          </a:p>
          <a:p>
            <a:pPr eaLnBrk="1" hangingPunct="1">
              <a:buFont typeface="Wingdings" pitchFamily="2" charset="2"/>
              <a:buNone/>
            </a:pPr>
            <a:endParaRPr lang="mk-MK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sz="2800" dirty="0" smtClean="0"/>
              <a:t>M. Sc. Nikola Paunkoski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800" dirty="0" smtClean="0"/>
              <a:t>tel. 02 3297451</a:t>
            </a:r>
            <a:endParaRPr lang="mk-MK" sz="28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sz="2800" dirty="0" smtClean="0"/>
              <a:t>nikolap@kibs.com.mk</a:t>
            </a: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75438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784725"/>
            <a:ext cx="688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  <a:endParaRPr lang="en-GB" dirty="0" smtClean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5275" y="2154238"/>
            <a:ext cx="3463925" cy="34639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F5E5E57-BBA2-44DB-83A9-275BF994E1C4}" type="slidenum">
              <a:rPr lang="en-GB" smtClean="0"/>
              <a:pPr eaLnBrk="1" hangingPunct="1"/>
              <a:t>26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37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  <a:endParaRPr lang="mk-MK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934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3313" t="22866" r="24116" b="12195"/>
          <a:stretch/>
        </p:blipFill>
        <p:spPr bwMode="auto">
          <a:xfrm>
            <a:off x="571500" y="1295400"/>
            <a:ext cx="8039100" cy="5047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1143000"/>
          </a:xfrm>
        </p:spPr>
        <p:txBody>
          <a:bodyPr>
            <a:noAutofit/>
          </a:bodyPr>
          <a:lstStyle/>
          <a:p>
            <a:r>
              <a:rPr lang="en-US" sz="2800" dirty="0"/>
              <a:t>The new </a:t>
            </a:r>
            <a:r>
              <a:rPr lang="en-US" sz="2800" dirty="0" smtClean="0"/>
              <a:t>roles in SEPA</a:t>
            </a:r>
            <a:br>
              <a:rPr lang="en-US" sz="2800" dirty="0" smtClean="0"/>
            </a:br>
            <a:r>
              <a:rPr lang="en-US" sz="2800" dirty="0" smtClean="0"/>
              <a:t>Regulations</a:t>
            </a:r>
            <a:endParaRPr lang="mk-MK" sz="2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1500" y="1752601"/>
            <a:ext cx="8001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EPC</a:t>
            </a:r>
            <a:r>
              <a:rPr lang="en-US" dirty="0"/>
              <a:t> (not-for-profit organization </a:t>
            </a:r>
            <a:r>
              <a:rPr lang="en-US" dirty="0" smtClean="0"/>
              <a:t>) developed the </a:t>
            </a:r>
            <a:r>
              <a:rPr lang="en-US" dirty="0"/>
              <a:t>SEPA payment schemes and frameworks, </a:t>
            </a:r>
            <a:r>
              <a:rPr lang="en-US" dirty="0" smtClean="0"/>
              <a:t>based on </a:t>
            </a:r>
            <a:r>
              <a:rPr lang="en-US" dirty="0"/>
              <a:t>global technical standards made available </a:t>
            </a:r>
            <a:r>
              <a:rPr lang="en-US" dirty="0" smtClean="0"/>
              <a:t>by international standardization </a:t>
            </a:r>
            <a:r>
              <a:rPr lang="en-US" dirty="0"/>
              <a:t>bodies, in close </a:t>
            </a:r>
            <a:r>
              <a:rPr lang="en-US" dirty="0" smtClean="0"/>
              <a:t>dialogue with </a:t>
            </a:r>
            <a:r>
              <a:rPr lang="en-US" dirty="0"/>
              <a:t>the customer community.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934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SEPA Council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SEPA Council, which brings together representatives of both the </a:t>
            </a:r>
            <a:r>
              <a:rPr lang="en-US" b="1" dirty="0"/>
              <a:t>demand </a:t>
            </a:r>
            <a:r>
              <a:rPr lang="en-US" b="1" dirty="0" smtClean="0"/>
              <a:t>and supply </a:t>
            </a:r>
            <a:r>
              <a:rPr lang="en-US" b="1" dirty="0"/>
              <a:t>sides of the payments</a:t>
            </a:r>
            <a:r>
              <a:rPr lang="en-US" dirty="0"/>
              <a:t> market including the </a:t>
            </a:r>
            <a:r>
              <a:rPr lang="en-US" dirty="0" smtClean="0"/>
              <a:t>EPC, EACHA, </a:t>
            </a:r>
            <a:r>
              <a:rPr lang="en-US" dirty="0"/>
              <a:t>was </a:t>
            </a:r>
            <a:r>
              <a:rPr lang="en-US" b="1" dirty="0"/>
              <a:t>established</a:t>
            </a:r>
            <a:r>
              <a:rPr lang="en-US" dirty="0"/>
              <a:t> by the </a:t>
            </a:r>
            <a:r>
              <a:rPr lang="en-US" dirty="0" smtClean="0"/>
              <a:t>European Commission </a:t>
            </a:r>
            <a:r>
              <a:rPr lang="en-US" dirty="0"/>
              <a:t>and the ECB in </a:t>
            </a:r>
            <a:r>
              <a:rPr lang="en-US" b="1" dirty="0"/>
              <a:t>June 2010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aim is to promote the </a:t>
            </a:r>
            <a:r>
              <a:rPr lang="en-US" dirty="0" smtClean="0"/>
              <a:t>realization </a:t>
            </a:r>
            <a:r>
              <a:rPr lang="en-US" dirty="0"/>
              <a:t>of </a:t>
            </a:r>
            <a:r>
              <a:rPr lang="en-US" dirty="0" smtClean="0"/>
              <a:t>an integrated </a:t>
            </a:r>
            <a:r>
              <a:rPr lang="en-US" dirty="0"/>
              <a:t>euro retail payments market by ensuring proper stakeholder involvement </a:t>
            </a:r>
            <a:r>
              <a:rPr lang="en-US" dirty="0" smtClean="0"/>
              <a:t>at a </a:t>
            </a:r>
            <a:r>
              <a:rPr lang="en-US" dirty="0"/>
              <a:t>high level and by fostering consensus on the next steps towards the full </a:t>
            </a:r>
            <a:r>
              <a:rPr lang="en-US" dirty="0" smtClean="0"/>
              <a:t>realization of SEPA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SEPA Council does not replace any existing groups or structures at </a:t>
            </a:r>
            <a:r>
              <a:rPr lang="en-US" dirty="0" smtClean="0"/>
              <a:t>national or </a:t>
            </a:r>
            <a:r>
              <a:rPr lang="en-US" dirty="0"/>
              <a:t>European level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96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4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  <a:ea typeface="+mn-ea"/>
                <a:cs typeface="+mn-cs"/>
              </a:rPr>
              <a:t>SEPA the end of the beginning</a:t>
            </a:r>
            <a:r>
              <a:rPr lang="en-US" sz="1800" dirty="0" smtClean="0"/>
              <a:t> </a:t>
            </a:r>
            <a:endParaRPr lang="mk-M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End date is not an option but mandatory by low</a:t>
            </a:r>
          </a:p>
          <a:p>
            <a:r>
              <a:rPr lang="en-US" dirty="0" smtClean="0"/>
              <a:t>Euro countries in SEPA need to phase out the national credit transfer and direct debit payment instruments by 1 February 2014</a:t>
            </a:r>
          </a:p>
          <a:p>
            <a:r>
              <a:rPr lang="en-US" dirty="0" smtClean="0"/>
              <a:t>Banks, public authorities and corporates need to migrate to SEPA SCT and SDD</a:t>
            </a:r>
          </a:p>
          <a:p>
            <a:pPr marL="0" indent="0">
              <a:buNone/>
            </a:pPr>
            <a:endParaRPr lang="en-US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6172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  <a:ea typeface="+mn-ea"/>
                <a:cs typeface="+mn-cs"/>
              </a:rPr>
              <a:t>SEPA the end of the beginning</a:t>
            </a:r>
            <a:r>
              <a:rPr lang="en-US" sz="1800" dirty="0" smtClean="0"/>
              <a:t> </a:t>
            </a:r>
            <a:endParaRPr lang="mk-M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Set of documents available</a:t>
            </a:r>
          </a:p>
          <a:p>
            <a:r>
              <a:rPr lang="en-US" dirty="0" smtClean="0"/>
              <a:t>Tools to test</a:t>
            </a:r>
          </a:p>
          <a:p>
            <a:r>
              <a:rPr lang="en-US" dirty="0" smtClean="0"/>
              <a:t>Dedicated customer support</a:t>
            </a:r>
          </a:p>
          <a:p>
            <a:r>
              <a:rPr lang="en-US" dirty="0" smtClean="0"/>
              <a:t>SEPA migration managers in place</a:t>
            </a:r>
            <a:endParaRPr lang="en-US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6200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Harmonized European legislation</a:t>
            </a:r>
          </a:p>
          <a:p>
            <a:pPr marL="0" indent="0">
              <a:buNone/>
            </a:pPr>
            <a:r>
              <a:rPr lang="en-US" sz="3000" dirty="0" smtClean="0"/>
              <a:t>1 account</a:t>
            </a:r>
          </a:p>
          <a:p>
            <a:pPr marL="0" indent="0">
              <a:buNone/>
            </a:pPr>
            <a:r>
              <a:rPr lang="en-US" sz="3000" dirty="0" smtClean="0"/>
              <a:t>Improved lifecycle on the value dates</a:t>
            </a:r>
          </a:p>
          <a:p>
            <a:pPr marL="0" indent="0">
              <a:buNone/>
            </a:pPr>
            <a:r>
              <a:rPr lang="en-US" sz="3000" dirty="0" smtClean="0"/>
              <a:t>Efficient communication</a:t>
            </a:r>
          </a:p>
          <a:p>
            <a:pPr marL="0" indent="0">
              <a:buNone/>
            </a:pPr>
            <a:r>
              <a:rPr lang="en-US" sz="3000" dirty="0" smtClean="0"/>
              <a:t>1 format</a:t>
            </a:r>
          </a:p>
          <a:p>
            <a:pPr marL="0" indent="0">
              <a:buNone/>
            </a:pPr>
            <a:r>
              <a:rPr lang="en-US" sz="3000" dirty="0" smtClean="0"/>
              <a:t>1 cannel</a:t>
            </a:r>
          </a:p>
          <a:p>
            <a:pPr marL="0" indent="0">
              <a:buNone/>
            </a:pPr>
            <a:r>
              <a:rPr lang="en-US" sz="3000" dirty="0" smtClean="0"/>
              <a:t>Cross-border product</a:t>
            </a:r>
            <a:endParaRPr lang="en-US" sz="3000" dirty="0"/>
          </a:p>
          <a:p>
            <a:endParaRPr lang="mk-MK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609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Migrated opinion on SEPA</a:t>
            </a:r>
            <a:endParaRPr lang="mk-MK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6200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9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EACHA</a:t>
            </a:r>
            <a:endParaRPr lang="mk-MK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696200" cy="365125"/>
          </a:xfrm>
        </p:spPr>
        <p:txBody>
          <a:bodyPr/>
          <a:lstStyle/>
          <a:p>
            <a:r>
              <a:rPr lang="en-US" smtClean="0"/>
              <a:t>NBRM - VI Conference, Ohrid 2013 - KIBS ad Skopje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European association of automated clearing houses </a:t>
            </a:r>
          </a:p>
          <a:p>
            <a:r>
              <a:rPr lang="en-US" dirty="0" smtClean="0"/>
              <a:t>Ready themselves for cross-border processing</a:t>
            </a:r>
          </a:p>
          <a:p>
            <a:r>
              <a:rPr lang="en-US" dirty="0" smtClean="0"/>
              <a:t>Joined forces in forum for cooperation</a:t>
            </a:r>
          </a:p>
          <a:p>
            <a:r>
              <a:rPr lang="en-US" dirty="0" smtClean="0"/>
              <a:t>Interoperability</a:t>
            </a:r>
          </a:p>
          <a:p>
            <a:pPr marL="0" indent="0">
              <a:buNone/>
            </a:pPr>
            <a:r>
              <a:rPr lang="en-US" dirty="0" smtClean="0"/>
              <a:t>Interbank clearing systems have to</a:t>
            </a:r>
          </a:p>
          <a:p>
            <a:r>
              <a:rPr lang="en-US" dirty="0" smtClean="0"/>
              <a:t>Be compliant with the SEPA schemes</a:t>
            </a:r>
          </a:p>
          <a:p>
            <a:r>
              <a:rPr lang="en-US" dirty="0" smtClean="0"/>
              <a:t>Establish technical links to provide interoperability</a:t>
            </a:r>
          </a:p>
          <a:p>
            <a:r>
              <a:rPr lang="en-US" dirty="0" smtClean="0"/>
              <a:t>National CSM to became SEPA compliant</a:t>
            </a:r>
          </a:p>
          <a:p>
            <a:r>
              <a:rPr lang="en-US" dirty="0" smtClean="0"/>
              <a:t>Local partners ensuring smooth SEPA migration</a:t>
            </a:r>
          </a:p>
          <a:p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493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958</Words>
  <Application>Microsoft Office PowerPoint</Application>
  <PresentationFormat>On-screen Show (4:3)</PresentationFormat>
  <Paragraphs>202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Harmonization with SEPA in Republic of Macedonia</vt:lpstr>
      <vt:lpstr>Introduction</vt:lpstr>
      <vt:lpstr>The new roles in SEPA Regulations</vt:lpstr>
      <vt:lpstr>The SEPA Council</vt:lpstr>
      <vt:lpstr>SEPA the end of the beginning </vt:lpstr>
      <vt:lpstr>SEPA the end of the beginning </vt:lpstr>
      <vt:lpstr>PowerPoint Presentation</vt:lpstr>
      <vt:lpstr>PowerPoint Presentation</vt:lpstr>
      <vt:lpstr>PowerPoint Presentation</vt:lpstr>
      <vt:lpstr>EACHA</vt:lpstr>
      <vt:lpstr>Non euro countries</vt:lpstr>
      <vt:lpstr>SEPA in Republic of Macedonia</vt:lpstr>
      <vt:lpstr>SEPA in Republic of Macedonia</vt:lpstr>
      <vt:lpstr>Products</vt:lpstr>
      <vt:lpstr>CSM</vt:lpstr>
      <vt:lpstr>SEPA in Republic of Macedonia</vt:lpstr>
      <vt:lpstr>Regulation</vt:lpstr>
      <vt:lpstr>Direct debit</vt:lpstr>
      <vt:lpstr>Direct Debit project</vt:lpstr>
      <vt:lpstr>Direct debit Simulator</vt:lpstr>
      <vt:lpstr>Direct debit Simulator</vt:lpstr>
      <vt:lpstr>SDD Simulator</vt:lpstr>
      <vt:lpstr>SDD Simulator what next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IV-та Конференција за платни системи и системи за порамнување на хартии од вредност - НБРМ –</dc:title>
  <dc:creator>Никола Паункоски</dc:creator>
  <cp:lastModifiedBy>Никола Паункоски</cp:lastModifiedBy>
  <cp:revision>86</cp:revision>
  <dcterms:created xsi:type="dcterms:W3CDTF">2006-08-16T00:00:00Z</dcterms:created>
  <dcterms:modified xsi:type="dcterms:W3CDTF">2013-06-25T13:15:15Z</dcterms:modified>
</cp:coreProperties>
</file>