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4167" r:id="rId2"/>
    <p:sldMasterId id="2147484154" r:id="rId3"/>
    <p:sldMasterId id="2147484142" r:id="rId4"/>
  </p:sldMasterIdLst>
  <p:notesMasterIdLst>
    <p:notesMasterId r:id="rId52"/>
  </p:notesMasterIdLst>
  <p:handoutMasterIdLst>
    <p:handoutMasterId r:id="rId53"/>
  </p:handoutMasterIdLst>
  <p:sldIdLst>
    <p:sldId id="468" r:id="rId5"/>
    <p:sldId id="469" r:id="rId6"/>
    <p:sldId id="455" r:id="rId7"/>
    <p:sldId id="456" r:id="rId8"/>
    <p:sldId id="457" r:id="rId9"/>
    <p:sldId id="458" r:id="rId10"/>
    <p:sldId id="459" r:id="rId11"/>
    <p:sldId id="460" r:id="rId12"/>
    <p:sldId id="461" r:id="rId13"/>
    <p:sldId id="462" r:id="rId14"/>
    <p:sldId id="463" r:id="rId15"/>
    <p:sldId id="464" r:id="rId16"/>
    <p:sldId id="465" r:id="rId17"/>
    <p:sldId id="466" r:id="rId18"/>
    <p:sldId id="471" r:id="rId19"/>
    <p:sldId id="445" r:id="rId20"/>
    <p:sldId id="470" r:id="rId21"/>
    <p:sldId id="376" r:id="rId22"/>
    <p:sldId id="441" r:id="rId23"/>
    <p:sldId id="440" r:id="rId24"/>
    <p:sldId id="377" r:id="rId25"/>
    <p:sldId id="443" r:id="rId26"/>
    <p:sldId id="411" r:id="rId27"/>
    <p:sldId id="304" r:id="rId28"/>
    <p:sldId id="381" r:id="rId29"/>
    <p:sldId id="410" r:id="rId30"/>
    <p:sldId id="434" r:id="rId31"/>
    <p:sldId id="429" r:id="rId32"/>
    <p:sldId id="435" r:id="rId33"/>
    <p:sldId id="436" r:id="rId34"/>
    <p:sldId id="426" r:id="rId35"/>
    <p:sldId id="432" r:id="rId36"/>
    <p:sldId id="431" r:id="rId37"/>
    <p:sldId id="433" r:id="rId38"/>
    <p:sldId id="425" r:id="rId39"/>
    <p:sldId id="415" r:id="rId40"/>
    <p:sldId id="437" r:id="rId41"/>
    <p:sldId id="438" r:id="rId42"/>
    <p:sldId id="446" r:id="rId43"/>
    <p:sldId id="447" r:id="rId44"/>
    <p:sldId id="448" r:id="rId45"/>
    <p:sldId id="449" r:id="rId46"/>
    <p:sldId id="450" r:id="rId47"/>
    <p:sldId id="451" r:id="rId48"/>
    <p:sldId id="452" r:id="rId49"/>
    <p:sldId id="453" r:id="rId50"/>
    <p:sldId id="454" r:id="rId51"/>
  </p:sldIdLst>
  <p:sldSz cx="9144000" cy="6858000" type="screen4x3"/>
  <p:notesSz cx="6799263" cy="9929813"/>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milija Nacevska" initials="EN"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69900"/>
    <a:srgbClr val="003366"/>
    <a:srgbClr val="FFFFFF"/>
    <a:srgbClr val="CCECFF"/>
    <a:srgbClr val="FFECC5"/>
    <a:srgbClr val="FFE2A7"/>
    <a:srgbClr val="FFCC66"/>
    <a:srgbClr val="99CC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85" autoAdjust="0"/>
    <p:restoredTop sz="94660" autoAdjust="0"/>
  </p:normalViewPr>
  <p:slideViewPr>
    <p:cSldViewPr>
      <p:cViewPr varScale="1">
        <p:scale>
          <a:sx n="104" d="100"/>
          <a:sy n="104" d="100"/>
        </p:scale>
        <p:origin x="-186" y="810"/>
      </p:cViewPr>
      <p:guideLst>
        <p:guide orient="horz" pos="2160"/>
        <p:guide pos="2880"/>
      </p:guideLst>
    </p:cSldViewPr>
  </p:slideViewPr>
  <p:outlineViewPr>
    <p:cViewPr>
      <p:scale>
        <a:sx n="33" d="100"/>
        <a:sy n="33" d="100"/>
      </p:scale>
      <p:origin x="0" y="2854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7" d="100"/>
          <a:sy n="77" d="100"/>
        </p:scale>
        <p:origin x="-2160" y="-96"/>
      </p:cViewPr>
      <p:guideLst>
        <p:guide orient="horz" pos="3127"/>
        <p:guide pos="2142"/>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0" y="0"/>
            <a:ext cx="2947089" cy="49704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ahoma" pitchFamily="34" charset="0"/>
                <a:cs typeface="Tahoma" pitchFamily="34" charset="0"/>
              </a:defRPr>
            </a:lvl1pPr>
          </a:lstStyle>
          <a:p>
            <a:pPr>
              <a:defRPr/>
            </a:pPr>
            <a:endParaRPr lang="en-US"/>
          </a:p>
        </p:txBody>
      </p:sp>
      <p:sp>
        <p:nvSpPr>
          <p:cNvPr id="63491" name="Rectangle 3"/>
          <p:cNvSpPr>
            <a:spLocks noGrp="1" noChangeArrowheads="1"/>
          </p:cNvSpPr>
          <p:nvPr>
            <p:ph type="dt" sz="quarter" idx="1"/>
          </p:nvPr>
        </p:nvSpPr>
        <p:spPr bwMode="auto">
          <a:xfrm>
            <a:off x="3850588" y="0"/>
            <a:ext cx="2947089" cy="49704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ahoma" pitchFamily="34" charset="0"/>
                <a:cs typeface="Tahoma" pitchFamily="34" charset="0"/>
              </a:defRPr>
            </a:lvl1pPr>
          </a:lstStyle>
          <a:p>
            <a:pPr>
              <a:defRPr/>
            </a:pPr>
            <a:r>
              <a:rPr lang="mk-MK" smtClean="0"/>
              <a:t>sdd</a:t>
            </a:r>
            <a:endParaRPr lang="en-US"/>
          </a:p>
        </p:txBody>
      </p:sp>
      <p:sp>
        <p:nvSpPr>
          <p:cNvPr id="63492" name="Rectangle 4"/>
          <p:cNvSpPr>
            <a:spLocks noGrp="1" noChangeArrowheads="1"/>
          </p:cNvSpPr>
          <p:nvPr>
            <p:ph type="ftr" sz="quarter" idx="2"/>
          </p:nvPr>
        </p:nvSpPr>
        <p:spPr bwMode="auto">
          <a:xfrm>
            <a:off x="0" y="9431179"/>
            <a:ext cx="2947089" cy="49704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ahoma" pitchFamily="34" charset="0"/>
                <a:cs typeface="Tahoma" pitchFamily="34" charset="0"/>
              </a:defRPr>
            </a:lvl1pPr>
          </a:lstStyle>
          <a:p>
            <a:pPr>
              <a:defRPr/>
            </a:pPr>
            <a:endParaRPr lang="en-US"/>
          </a:p>
        </p:txBody>
      </p:sp>
      <p:sp>
        <p:nvSpPr>
          <p:cNvPr id="63493" name="Rectangle 5"/>
          <p:cNvSpPr>
            <a:spLocks noGrp="1" noChangeArrowheads="1"/>
          </p:cNvSpPr>
          <p:nvPr>
            <p:ph type="sldNum" sz="quarter" idx="3"/>
          </p:nvPr>
        </p:nvSpPr>
        <p:spPr bwMode="auto">
          <a:xfrm>
            <a:off x="3850588" y="9431179"/>
            <a:ext cx="2947089" cy="49704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ahoma" pitchFamily="34" charset="0"/>
                <a:cs typeface="Tahoma" pitchFamily="34" charset="0"/>
              </a:defRPr>
            </a:lvl1pPr>
          </a:lstStyle>
          <a:p>
            <a:pPr>
              <a:defRPr/>
            </a:pPr>
            <a:fld id="{145B527D-F078-419E-87A3-59C6CDA4364D}" type="slidenum">
              <a:rPr lang="en-US"/>
              <a:pPr>
                <a:defRPr/>
              </a:pPr>
              <a:t>‹#›</a:t>
            </a:fld>
            <a:endParaRPr lang="en-US"/>
          </a:p>
        </p:txBody>
      </p:sp>
    </p:spTree>
    <p:extLst>
      <p:ext uri="{BB962C8B-B14F-4D97-AF65-F5344CB8AC3E}">
        <p14:creationId xmlns:p14="http://schemas.microsoft.com/office/powerpoint/2010/main" xmlns="" val="294529922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2947089" cy="49704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ahoma" pitchFamily="34" charset="0"/>
                <a:cs typeface="Tahoma" pitchFamily="34" charset="0"/>
              </a:defRPr>
            </a:lvl1pPr>
          </a:lstStyle>
          <a:p>
            <a:pPr>
              <a:defRPr/>
            </a:pPr>
            <a:endParaRPr lang="mk-MK"/>
          </a:p>
        </p:txBody>
      </p:sp>
      <p:sp>
        <p:nvSpPr>
          <p:cNvPr id="46083" name="Rectangle 3"/>
          <p:cNvSpPr>
            <a:spLocks noGrp="1" noChangeArrowheads="1"/>
          </p:cNvSpPr>
          <p:nvPr>
            <p:ph type="dt" idx="1"/>
          </p:nvPr>
        </p:nvSpPr>
        <p:spPr bwMode="auto">
          <a:xfrm>
            <a:off x="3850588" y="0"/>
            <a:ext cx="2947089" cy="49704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ahoma" pitchFamily="34" charset="0"/>
                <a:cs typeface="Tahoma" pitchFamily="34" charset="0"/>
              </a:defRPr>
            </a:lvl1pPr>
          </a:lstStyle>
          <a:p>
            <a:pPr>
              <a:defRPr/>
            </a:pPr>
            <a:r>
              <a:rPr lang="mk-MK" smtClean="0"/>
              <a:t>sdd</a:t>
            </a:r>
            <a:endParaRPr lang="mk-MK"/>
          </a:p>
        </p:txBody>
      </p:sp>
      <p:sp>
        <p:nvSpPr>
          <p:cNvPr id="15364" name="Rectangle 4"/>
          <p:cNvSpPr>
            <a:spLocks noGrp="1" noRot="1" noChangeAspect="1" noChangeArrowheads="1" noTextEdit="1"/>
          </p:cNvSpPr>
          <p:nvPr>
            <p:ph type="sldImg" idx="2"/>
          </p:nvPr>
        </p:nvSpPr>
        <p:spPr bwMode="auto">
          <a:xfrm>
            <a:off x="915988" y="744538"/>
            <a:ext cx="4967287" cy="3724275"/>
          </a:xfrm>
          <a:prstGeom prst="rect">
            <a:avLst/>
          </a:prstGeom>
          <a:noFill/>
          <a:ln w="9525">
            <a:solidFill>
              <a:srgbClr val="000000"/>
            </a:solidFill>
            <a:miter lim="800000"/>
            <a:headEnd/>
            <a:tailEnd/>
          </a:ln>
        </p:spPr>
      </p:sp>
      <p:sp>
        <p:nvSpPr>
          <p:cNvPr id="46085" name="Rectangle 5"/>
          <p:cNvSpPr>
            <a:spLocks noGrp="1" noChangeArrowheads="1"/>
          </p:cNvSpPr>
          <p:nvPr>
            <p:ph type="body" sz="quarter" idx="3"/>
          </p:nvPr>
        </p:nvSpPr>
        <p:spPr bwMode="auto">
          <a:xfrm>
            <a:off x="679609" y="4716384"/>
            <a:ext cx="5440046" cy="446865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mk-MK" noProof="0" smtClean="0"/>
              <a:t>Click to edit Master text styles</a:t>
            </a:r>
          </a:p>
          <a:p>
            <a:pPr lvl="1"/>
            <a:r>
              <a:rPr lang="mk-MK" noProof="0" smtClean="0"/>
              <a:t>Second level</a:t>
            </a:r>
          </a:p>
          <a:p>
            <a:pPr lvl="2"/>
            <a:r>
              <a:rPr lang="mk-MK" noProof="0" smtClean="0"/>
              <a:t>Third level</a:t>
            </a:r>
          </a:p>
          <a:p>
            <a:pPr lvl="3"/>
            <a:r>
              <a:rPr lang="mk-MK" noProof="0" smtClean="0"/>
              <a:t>Fourth level</a:t>
            </a:r>
          </a:p>
          <a:p>
            <a:pPr lvl="4"/>
            <a:r>
              <a:rPr lang="mk-MK" noProof="0" smtClean="0"/>
              <a:t>Fifth level</a:t>
            </a:r>
          </a:p>
        </p:txBody>
      </p:sp>
      <p:sp>
        <p:nvSpPr>
          <p:cNvPr id="46086" name="Rectangle 6"/>
          <p:cNvSpPr>
            <a:spLocks noGrp="1" noChangeArrowheads="1"/>
          </p:cNvSpPr>
          <p:nvPr>
            <p:ph type="ftr" sz="quarter" idx="4"/>
          </p:nvPr>
        </p:nvSpPr>
        <p:spPr bwMode="auto">
          <a:xfrm>
            <a:off x="0" y="9431179"/>
            <a:ext cx="2947089" cy="49704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ahoma" pitchFamily="34" charset="0"/>
                <a:cs typeface="Tahoma" pitchFamily="34" charset="0"/>
              </a:defRPr>
            </a:lvl1pPr>
          </a:lstStyle>
          <a:p>
            <a:pPr>
              <a:defRPr/>
            </a:pPr>
            <a:endParaRPr lang="mk-MK"/>
          </a:p>
        </p:txBody>
      </p:sp>
      <p:sp>
        <p:nvSpPr>
          <p:cNvPr id="46087" name="Rectangle 7"/>
          <p:cNvSpPr>
            <a:spLocks noGrp="1" noChangeArrowheads="1"/>
          </p:cNvSpPr>
          <p:nvPr>
            <p:ph type="sldNum" sz="quarter" idx="5"/>
          </p:nvPr>
        </p:nvSpPr>
        <p:spPr bwMode="auto">
          <a:xfrm>
            <a:off x="3850588" y="9431179"/>
            <a:ext cx="2947089" cy="49704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ahoma" pitchFamily="34" charset="0"/>
                <a:cs typeface="Tahoma" pitchFamily="34" charset="0"/>
              </a:defRPr>
            </a:lvl1pPr>
          </a:lstStyle>
          <a:p>
            <a:pPr>
              <a:defRPr/>
            </a:pPr>
            <a:fld id="{6AB4BB0C-F6C9-44AF-A1C9-77C80B2FDF4C}" type="slidenum">
              <a:rPr lang="mk-MK"/>
              <a:pPr>
                <a:defRPr/>
              </a:pPr>
              <a:t>‹#›</a:t>
            </a:fld>
            <a:endParaRPr lang="mk-MK"/>
          </a:p>
        </p:txBody>
      </p:sp>
    </p:spTree>
    <p:extLst>
      <p:ext uri="{BB962C8B-B14F-4D97-AF65-F5344CB8AC3E}">
        <p14:creationId xmlns:p14="http://schemas.microsoft.com/office/powerpoint/2010/main" xmlns="" val="2312512399"/>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Tahoma" pitchFamily="34" charset="0"/>
        <a:ea typeface="+mn-ea"/>
        <a:cs typeface="Tahoma" pitchFamily="34" charset="0"/>
      </a:defRPr>
    </a:lvl1pPr>
    <a:lvl2pPr marL="457200" algn="l" rtl="0" eaLnBrk="0" fontAlgn="base" hangingPunct="0">
      <a:spcBef>
        <a:spcPct val="30000"/>
      </a:spcBef>
      <a:spcAft>
        <a:spcPct val="0"/>
      </a:spcAft>
      <a:defRPr kumimoji="1" sz="1200" kern="1200">
        <a:solidFill>
          <a:schemeClr val="tx1"/>
        </a:solidFill>
        <a:latin typeface="Tahoma" pitchFamily="34" charset="0"/>
        <a:ea typeface="+mn-ea"/>
        <a:cs typeface="Tahoma" pitchFamily="34" charset="0"/>
      </a:defRPr>
    </a:lvl2pPr>
    <a:lvl3pPr marL="914400" algn="l" rtl="0" eaLnBrk="0" fontAlgn="base" hangingPunct="0">
      <a:spcBef>
        <a:spcPct val="30000"/>
      </a:spcBef>
      <a:spcAft>
        <a:spcPct val="0"/>
      </a:spcAft>
      <a:defRPr kumimoji="1" sz="1200" kern="1200">
        <a:solidFill>
          <a:schemeClr val="tx1"/>
        </a:solidFill>
        <a:latin typeface="Tahoma" pitchFamily="34" charset="0"/>
        <a:ea typeface="+mn-ea"/>
        <a:cs typeface="Tahoma" pitchFamily="34" charset="0"/>
      </a:defRPr>
    </a:lvl3pPr>
    <a:lvl4pPr marL="1371600" algn="l" rtl="0" eaLnBrk="0" fontAlgn="base" hangingPunct="0">
      <a:spcBef>
        <a:spcPct val="30000"/>
      </a:spcBef>
      <a:spcAft>
        <a:spcPct val="0"/>
      </a:spcAft>
      <a:defRPr kumimoji="1" sz="1200" kern="1200">
        <a:solidFill>
          <a:schemeClr val="tx1"/>
        </a:solidFill>
        <a:latin typeface="Tahoma" pitchFamily="34" charset="0"/>
        <a:ea typeface="+mn-ea"/>
        <a:cs typeface="Tahoma" pitchFamily="34" charset="0"/>
      </a:defRPr>
    </a:lvl4pPr>
    <a:lvl5pPr marL="1828800" algn="l" rtl="0" eaLnBrk="0" fontAlgn="base" hangingPunct="0">
      <a:spcBef>
        <a:spcPct val="30000"/>
      </a:spcBef>
      <a:spcAft>
        <a:spcPct val="0"/>
      </a:spcAft>
      <a:defRPr kumimoji="1" sz="1200" kern="1200">
        <a:solidFill>
          <a:schemeClr val="tx1"/>
        </a:solidFill>
        <a:latin typeface="Tahoma" pitchFamily="34" charset="0"/>
        <a:ea typeface="+mn-ea"/>
        <a:cs typeface="Tahoma"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p:spPr>
        <p:txBody>
          <a:bodyPr/>
          <a:lstStyle/>
          <a:p>
            <a:endParaRPr lang="mk-MK"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p:spPr>
        <p:txBody>
          <a:bodyPr/>
          <a:lstStyle/>
          <a:p>
            <a:endParaRPr lang="en-GB" smtClean="0"/>
          </a:p>
        </p:txBody>
      </p:sp>
      <p:sp>
        <p:nvSpPr>
          <p:cNvPr id="19460" name="Slide Number Placeholder 3"/>
          <p:cNvSpPr>
            <a:spLocks noGrp="1"/>
          </p:cNvSpPr>
          <p:nvPr>
            <p:ph type="sldNum" sz="quarter" idx="5"/>
          </p:nvPr>
        </p:nvSpPr>
        <p:spPr>
          <a:noFill/>
        </p:spPr>
        <p:txBody>
          <a:bodyPr/>
          <a:lstStyle/>
          <a:p>
            <a:fld id="{4B69CBBF-6488-4105-ABF5-CBAD4BC0ED11}" type="slidenum">
              <a:rPr lang="mk-MK" smtClean="0"/>
              <a:pPr/>
              <a:t>8</a:t>
            </a:fld>
            <a:endParaRPr lang="mk-MK"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mk-MK"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mk-M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k-MK"/>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k-MK"/>
          </a:p>
        </p:txBody>
      </p:sp>
      <p:sp>
        <p:nvSpPr>
          <p:cNvPr id="4" name="Date Placeholder 3"/>
          <p:cNvSpPr>
            <a:spLocks noGrp="1"/>
          </p:cNvSpPr>
          <p:nvPr>
            <p:ph type="dt" sz="half" idx="10"/>
          </p:nvPr>
        </p:nvSpPr>
        <p:spPr/>
        <p:txBody>
          <a:bodyPr/>
          <a:lstStyle/>
          <a:p>
            <a:endParaRPr lang="mk-MK"/>
          </a:p>
        </p:txBody>
      </p:sp>
      <p:sp>
        <p:nvSpPr>
          <p:cNvPr id="5" name="Footer Placeholder 4"/>
          <p:cNvSpPr>
            <a:spLocks noGrp="1"/>
          </p:cNvSpPr>
          <p:nvPr>
            <p:ph type="ftr" sz="quarter" idx="11"/>
          </p:nvPr>
        </p:nvSpPr>
        <p:spPr/>
        <p:txBody>
          <a:bodyPr/>
          <a:lstStyle/>
          <a:p>
            <a:endParaRPr lang="mk-MK"/>
          </a:p>
        </p:txBody>
      </p:sp>
      <p:sp>
        <p:nvSpPr>
          <p:cNvPr id="6" name="Slide Number Placeholder 5"/>
          <p:cNvSpPr>
            <a:spLocks noGrp="1"/>
          </p:cNvSpPr>
          <p:nvPr>
            <p:ph type="sldNum" sz="quarter" idx="12"/>
          </p:nvPr>
        </p:nvSpPr>
        <p:spPr/>
        <p:txBody>
          <a:bodyPr/>
          <a:lstStyle/>
          <a:p>
            <a:fld id="{AFE776FF-C0DA-46F8-AD77-CA054FE48D56}" type="slidenum">
              <a:rPr lang="mk-MK" smtClean="0"/>
              <a:pPr/>
              <a:t>‹#›</a:t>
            </a:fld>
            <a:endParaRPr lang="mk-MK"/>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k-MK"/>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k-MK"/>
          </a:p>
        </p:txBody>
      </p:sp>
      <p:sp>
        <p:nvSpPr>
          <p:cNvPr id="4" name="Date Placeholder 3"/>
          <p:cNvSpPr>
            <a:spLocks noGrp="1"/>
          </p:cNvSpPr>
          <p:nvPr>
            <p:ph type="dt" sz="half" idx="10"/>
          </p:nvPr>
        </p:nvSpPr>
        <p:spPr/>
        <p:txBody>
          <a:bodyPr/>
          <a:lstStyle/>
          <a:p>
            <a:endParaRPr lang="mk-MK"/>
          </a:p>
        </p:txBody>
      </p:sp>
      <p:sp>
        <p:nvSpPr>
          <p:cNvPr id="5" name="Footer Placeholder 4"/>
          <p:cNvSpPr>
            <a:spLocks noGrp="1"/>
          </p:cNvSpPr>
          <p:nvPr>
            <p:ph type="ftr" sz="quarter" idx="11"/>
          </p:nvPr>
        </p:nvSpPr>
        <p:spPr/>
        <p:txBody>
          <a:bodyPr/>
          <a:lstStyle/>
          <a:p>
            <a:endParaRPr lang="mk-MK"/>
          </a:p>
        </p:txBody>
      </p:sp>
      <p:sp>
        <p:nvSpPr>
          <p:cNvPr id="6" name="Slide Number Placeholder 5"/>
          <p:cNvSpPr>
            <a:spLocks noGrp="1"/>
          </p:cNvSpPr>
          <p:nvPr>
            <p:ph type="sldNum" sz="quarter" idx="12"/>
          </p:nvPr>
        </p:nvSpPr>
        <p:spPr/>
        <p:txBody>
          <a:bodyPr/>
          <a:lstStyle/>
          <a:p>
            <a:fld id="{AFE776FF-C0DA-46F8-AD77-CA054FE48D56}" type="slidenum">
              <a:rPr lang="mk-MK" smtClean="0"/>
              <a:pPr/>
              <a:t>‹#›</a:t>
            </a:fld>
            <a:endParaRPr lang="mk-MK"/>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k-MK"/>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mk-MK"/>
          </a:p>
        </p:txBody>
      </p:sp>
      <p:sp>
        <p:nvSpPr>
          <p:cNvPr id="5" name="Footer Placeholder 4"/>
          <p:cNvSpPr>
            <a:spLocks noGrp="1"/>
          </p:cNvSpPr>
          <p:nvPr>
            <p:ph type="ftr" sz="quarter" idx="11"/>
          </p:nvPr>
        </p:nvSpPr>
        <p:spPr/>
        <p:txBody>
          <a:bodyPr/>
          <a:lstStyle/>
          <a:p>
            <a:endParaRPr lang="mk-MK"/>
          </a:p>
        </p:txBody>
      </p:sp>
      <p:sp>
        <p:nvSpPr>
          <p:cNvPr id="6" name="Slide Number Placeholder 5"/>
          <p:cNvSpPr>
            <a:spLocks noGrp="1"/>
          </p:cNvSpPr>
          <p:nvPr>
            <p:ph type="sldNum" sz="quarter" idx="12"/>
          </p:nvPr>
        </p:nvSpPr>
        <p:spPr/>
        <p:txBody>
          <a:bodyPr/>
          <a:lstStyle/>
          <a:p>
            <a:fld id="{AFE776FF-C0DA-46F8-AD77-CA054FE48D56}" type="slidenum">
              <a:rPr lang="mk-MK" smtClean="0"/>
              <a:pPr/>
              <a:t>‹#›</a:t>
            </a:fld>
            <a:endParaRPr lang="mk-MK"/>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k-MK"/>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k-MK"/>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k-MK"/>
          </a:p>
        </p:txBody>
      </p:sp>
      <p:sp>
        <p:nvSpPr>
          <p:cNvPr id="5" name="Date Placeholder 4"/>
          <p:cNvSpPr>
            <a:spLocks noGrp="1"/>
          </p:cNvSpPr>
          <p:nvPr>
            <p:ph type="dt" sz="half" idx="10"/>
          </p:nvPr>
        </p:nvSpPr>
        <p:spPr/>
        <p:txBody>
          <a:bodyPr/>
          <a:lstStyle/>
          <a:p>
            <a:endParaRPr lang="mk-MK"/>
          </a:p>
        </p:txBody>
      </p:sp>
      <p:sp>
        <p:nvSpPr>
          <p:cNvPr id="6" name="Footer Placeholder 5"/>
          <p:cNvSpPr>
            <a:spLocks noGrp="1"/>
          </p:cNvSpPr>
          <p:nvPr>
            <p:ph type="ftr" sz="quarter" idx="11"/>
          </p:nvPr>
        </p:nvSpPr>
        <p:spPr/>
        <p:txBody>
          <a:bodyPr/>
          <a:lstStyle/>
          <a:p>
            <a:endParaRPr lang="mk-MK"/>
          </a:p>
        </p:txBody>
      </p:sp>
      <p:sp>
        <p:nvSpPr>
          <p:cNvPr id="7" name="Slide Number Placeholder 6"/>
          <p:cNvSpPr>
            <a:spLocks noGrp="1"/>
          </p:cNvSpPr>
          <p:nvPr>
            <p:ph type="sldNum" sz="quarter" idx="12"/>
          </p:nvPr>
        </p:nvSpPr>
        <p:spPr/>
        <p:txBody>
          <a:bodyPr/>
          <a:lstStyle/>
          <a:p>
            <a:fld id="{AFE776FF-C0DA-46F8-AD77-CA054FE48D56}" type="slidenum">
              <a:rPr lang="mk-MK" smtClean="0"/>
              <a:pPr/>
              <a:t>‹#›</a:t>
            </a:fld>
            <a:endParaRPr lang="mk-MK"/>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k-MK"/>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k-MK"/>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k-MK"/>
          </a:p>
        </p:txBody>
      </p:sp>
      <p:sp>
        <p:nvSpPr>
          <p:cNvPr id="7" name="Date Placeholder 6"/>
          <p:cNvSpPr>
            <a:spLocks noGrp="1"/>
          </p:cNvSpPr>
          <p:nvPr>
            <p:ph type="dt" sz="half" idx="10"/>
          </p:nvPr>
        </p:nvSpPr>
        <p:spPr/>
        <p:txBody>
          <a:bodyPr/>
          <a:lstStyle/>
          <a:p>
            <a:endParaRPr lang="mk-MK"/>
          </a:p>
        </p:txBody>
      </p:sp>
      <p:sp>
        <p:nvSpPr>
          <p:cNvPr id="8" name="Footer Placeholder 7"/>
          <p:cNvSpPr>
            <a:spLocks noGrp="1"/>
          </p:cNvSpPr>
          <p:nvPr>
            <p:ph type="ftr" sz="quarter" idx="11"/>
          </p:nvPr>
        </p:nvSpPr>
        <p:spPr/>
        <p:txBody>
          <a:bodyPr/>
          <a:lstStyle/>
          <a:p>
            <a:endParaRPr lang="mk-MK"/>
          </a:p>
        </p:txBody>
      </p:sp>
      <p:sp>
        <p:nvSpPr>
          <p:cNvPr id="9" name="Slide Number Placeholder 8"/>
          <p:cNvSpPr>
            <a:spLocks noGrp="1"/>
          </p:cNvSpPr>
          <p:nvPr>
            <p:ph type="sldNum" sz="quarter" idx="12"/>
          </p:nvPr>
        </p:nvSpPr>
        <p:spPr/>
        <p:txBody>
          <a:bodyPr/>
          <a:lstStyle/>
          <a:p>
            <a:fld id="{AFE776FF-C0DA-46F8-AD77-CA054FE48D56}" type="slidenum">
              <a:rPr lang="mk-MK" smtClean="0"/>
              <a:pPr/>
              <a:t>‹#›</a:t>
            </a:fld>
            <a:endParaRPr lang="mk-M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398" name="Rectangle 326"/>
          <p:cNvSpPr>
            <a:spLocks noGrp="1" noChangeArrowheads="1"/>
          </p:cNvSpPr>
          <p:nvPr>
            <p:ph type="ctrTitle"/>
          </p:nvPr>
        </p:nvSpPr>
        <p:spPr bwMode="auto">
          <a:xfrm>
            <a:off x="685800" y="2130425"/>
            <a:ext cx="7772400" cy="14700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defRPr sz="4000"/>
            </a:lvl1pPr>
          </a:lstStyle>
          <a:p>
            <a:r>
              <a:rPr lang="en-US" smtClean="0"/>
              <a:t>Click to edit Master title style</a:t>
            </a:r>
            <a:endParaRPr lang="en-US"/>
          </a:p>
        </p:txBody>
      </p:sp>
      <p:sp>
        <p:nvSpPr>
          <p:cNvPr id="3399" name="Rectangle 327"/>
          <p:cNvSpPr>
            <a:spLocks noGrp="1" noChangeArrowheads="1"/>
          </p:cNvSpPr>
          <p:nvPr>
            <p:ph type="subTitle" idx="1"/>
          </p:nvPr>
        </p:nvSpPr>
        <p:spPr bwMode="auto">
          <a:xfrm>
            <a:off x="1371600" y="3886200"/>
            <a:ext cx="6400800" cy="1752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0" indent="0" algn="ctr">
              <a:buFont typeface="Wingdings" pitchFamily="2" charset="2"/>
              <a:buNone/>
              <a:defRPr/>
            </a:lvl1pPr>
          </a:lstStyle>
          <a:p>
            <a:r>
              <a:rPr lang="en-US" smtClean="0"/>
              <a:t>Click to edit Master subtitle style</a:t>
            </a:r>
            <a:endParaRPr lang="en-US"/>
          </a:p>
        </p:txBody>
      </p:sp>
      <p:sp>
        <p:nvSpPr>
          <p:cNvPr id="7" name="Rectangle 328"/>
          <p:cNvSpPr>
            <a:spLocks noGrp="1" noChangeArrowheads="1"/>
          </p:cNvSpPr>
          <p:nvPr>
            <p:ph type="dt" sz="half" idx="10"/>
          </p:nvPr>
        </p:nvSpPr>
        <p:spPr bwMode="auto">
          <a:xfrm>
            <a:off x="457200" y="6324600"/>
            <a:ext cx="2133600" cy="2286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kumimoji="1" sz="1400"/>
            </a:lvl1pPr>
          </a:lstStyle>
          <a:p>
            <a:pPr>
              <a:defRPr/>
            </a:pPr>
            <a:endParaRPr lang="en-US"/>
          </a:p>
        </p:txBody>
      </p:sp>
      <p:sp>
        <p:nvSpPr>
          <p:cNvPr id="8" name="Rectangle 329"/>
          <p:cNvSpPr>
            <a:spLocks noGrp="1" noChangeArrowheads="1"/>
          </p:cNvSpPr>
          <p:nvPr>
            <p:ph type="ftr" sz="quarter" idx="11"/>
          </p:nvPr>
        </p:nvSpPr>
        <p:spPr bwMode="auto">
          <a:xfrm>
            <a:off x="3124200" y="6324600"/>
            <a:ext cx="2895600" cy="2286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0" hangingPunct="0">
              <a:defRPr kumimoji="1" sz="1400"/>
            </a:lvl1pPr>
          </a:lstStyle>
          <a:p>
            <a:pPr>
              <a:defRPr/>
            </a:pPr>
            <a:endParaRPr lang="en-US"/>
          </a:p>
        </p:txBody>
      </p:sp>
      <p:sp>
        <p:nvSpPr>
          <p:cNvPr id="9" name="Rectangle 330"/>
          <p:cNvSpPr>
            <a:spLocks noGrp="1" noChangeArrowheads="1"/>
          </p:cNvSpPr>
          <p:nvPr>
            <p:ph type="sldNum" sz="quarter" idx="12"/>
          </p:nvPr>
        </p:nvSpPr>
        <p:spPr bwMode="auto">
          <a:xfrm>
            <a:off x="6553200" y="6324600"/>
            <a:ext cx="2133600" cy="2286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0" hangingPunct="0">
              <a:defRPr kumimoji="1" sz="1400"/>
            </a:lvl1pPr>
          </a:lstStyle>
          <a:p>
            <a:pPr>
              <a:defRPr/>
            </a:pPr>
            <a:fld id="{9930C455-C553-4877-AA2C-9BEB11F63FC1}" type="slidenum">
              <a:rPr lang="en-US"/>
              <a:pPr>
                <a:defRPr/>
              </a:pPr>
              <a:t>‹#›</a:t>
            </a:fld>
            <a:endParaRPr lang="en-US"/>
          </a:p>
        </p:txBody>
      </p:sp>
      <p:pic>
        <p:nvPicPr>
          <p:cNvPr id="10" name="Picture 12"/>
          <p:cNvPicPr>
            <a:picLocks noChangeAspect="1" noChangeArrowheads="1"/>
          </p:cNvPicPr>
          <p:nvPr userDrawn="1"/>
        </p:nvPicPr>
        <p:blipFill>
          <a:blip r:embed="rId2" cstate="print"/>
          <a:srcRect/>
          <a:stretch>
            <a:fillRect/>
          </a:stretch>
        </p:blipFill>
        <p:spPr bwMode="auto">
          <a:xfrm>
            <a:off x="-26988" y="-15875"/>
            <a:ext cx="9170988" cy="701675"/>
          </a:xfrm>
          <a:prstGeom prst="rect">
            <a:avLst/>
          </a:prstGeom>
          <a:noFill/>
          <a:ln w="9525">
            <a:noFill/>
            <a:miter lim="800000"/>
            <a:headEnd/>
            <a:tailEnd/>
          </a:ln>
          <a:effectLst/>
        </p:spPr>
      </p:pic>
      <p:sp>
        <p:nvSpPr>
          <p:cNvPr id="11" name="Rectangle 230"/>
          <p:cNvSpPr>
            <a:spLocks noChangeArrowheads="1"/>
          </p:cNvSpPr>
          <p:nvPr userDrawn="1"/>
        </p:nvSpPr>
        <p:spPr bwMode="auto">
          <a:xfrm>
            <a:off x="0" y="6553200"/>
            <a:ext cx="9144000" cy="304800"/>
          </a:xfrm>
          <a:prstGeom prst="rect">
            <a:avLst/>
          </a:prstGeom>
          <a:solidFill>
            <a:srgbClr val="FFCC66"/>
          </a:solidFill>
          <a:ln w="9525">
            <a:noFill/>
            <a:miter lim="800000"/>
            <a:headEnd/>
            <a:tailEnd/>
          </a:ln>
          <a:effectLst/>
        </p:spPr>
        <p:txBody>
          <a:bodyPr wrap="none" anchor="ctr"/>
          <a:lstStyle/>
          <a:p>
            <a:pPr>
              <a:defRPr/>
            </a:pPr>
            <a:endParaRPr lang="en-US"/>
          </a:p>
        </p:txBody>
      </p:sp>
      <p:pic>
        <p:nvPicPr>
          <p:cNvPr id="12" name="Picture 230" descr="zA KORICA nbrmNBRM anglisko"/>
          <p:cNvPicPr preferRelativeResize="0">
            <a:picLocks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76200" y="6645275"/>
            <a:ext cx="8996363" cy="136525"/>
          </a:xfrm>
          <a:prstGeom prst="rect">
            <a:avLst/>
          </a:prstGeom>
          <a:noFill/>
          <a:ln w="9525">
            <a:noFill/>
            <a:miter lim="800000"/>
            <a:headEnd/>
            <a:tailEnd/>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k-MK"/>
          </a:p>
        </p:txBody>
      </p:sp>
      <p:sp>
        <p:nvSpPr>
          <p:cNvPr id="3" name="Date Placeholder 2"/>
          <p:cNvSpPr>
            <a:spLocks noGrp="1"/>
          </p:cNvSpPr>
          <p:nvPr>
            <p:ph type="dt" sz="half" idx="10"/>
          </p:nvPr>
        </p:nvSpPr>
        <p:spPr/>
        <p:txBody>
          <a:bodyPr/>
          <a:lstStyle/>
          <a:p>
            <a:endParaRPr lang="mk-MK"/>
          </a:p>
        </p:txBody>
      </p:sp>
      <p:sp>
        <p:nvSpPr>
          <p:cNvPr id="4" name="Footer Placeholder 3"/>
          <p:cNvSpPr>
            <a:spLocks noGrp="1"/>
          </p:cNvSpPr>
          <p:nvPr>
            <p:ph type="ftr" sz="quarter" idx="11"/>
          </p:nvPr>
        </p:nvSpPr>
        <p:spPr/>
        <p:txBody>
          <a:bodyPr/>
          <a:lstStyle/>
          <a:p>
            <a:endParaRPr lang="mk-MK"/>
          </a:p>
        </p:txBody>
      </p:sp>
      <p:sp>
        <p:nvSpPr>
          <p:cNvPr id="5" name="Slide Number Placeholder 4"/>
          <p:cNvSpPr>
            <a:spLocks noGrp="1"/>
          </p:cNvSpPr>
          <p:nvPr>
            <p:ph type="sldNum" sz="quarter" idx="12"/>
          </p:nvPr>
        </p:nvSpPr>
        <p:spPr/>
        <p:txBody>
          <a:bodyPr/>
          <a:lstStyle/>
          <a:p>
            <a:fld id="{AFE776FF-C0DA-46F8-AD77-CA054FE48D56}" type="slidenum">
              <a:rPr lang="mk-MK" smtClean="0"/>
              <a:pPr/>
              <a:t>‹#›</a:t>
            </a:fld>
            <a:endParaRPr lang="mk-MK"/>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mk-MK"/>
          </a:p>
        </p:txBody>
      </p:sp>
      <p:sp>
        <p:nvSpPr>
          <p:cNvPr id="3" name="Footer Placeholder 2"/>
          <p:cNvSpPr>
            <a:spLocks noGrp="1"/>
          </p:cNvSpPr>
          <p:nvPr>
            <p:ph type="ftr" sz="quarter" idx="11"/>
          </p:nvPr>
        </p:nvSpPr>
        <p:spPr/>
        <p:txBody>
          <a:bodyPr/>
          <a:lstStyle/>
          <a:p>
            <a:endParaRPr lang="mk-MK"/>
          </a:p>
        </p:txBody>
      </p:sp>
      <p:sp>
        <p:nvSpPr>
          <p:cNvPr id="4" name="Slide Number Placeholder 3"/>
          <p:cNvSpPr>
            <a:spLocks noGrp="1"/>
          </p:cNvSpPr>
          <p:nvPr>
            <p:ph type="sldNum" sz="quarter" idx="12"/>
          </p:nvPr>
        </p:nvSpPr>
        <p:spPr/>
        <p:txBody>
          <a:bodyPr/>
          <a:lstStyle/>
          <a:p>
            <a:fld id="{AFE776FF-C0DA-46F8-AD77-CA054FE48D56}" type="slidenum">
              <a:rPr lang="mk-MK" smtClean="0"/>
              <a:pPr/>
              <a:t>‹#›</a:t>
            </a:fld>
            <a:endParaRPr lang="mk-MK"/>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k-MK"/>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k-MK"/>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mk-MK"/>
          </a:p>
        </p:txBody>
      </p:sp>
      <p:sp>
        <p:nvSpPr>
          <p:cNvPr id="6" name="Footer Placeholder 5"/>
          <p:cNvSpPr>
            <a:spLocks noGrp="1"/>
          </p:cNvSpPr>
          <p:nvPr>
            <p:ph type="ftr" sz="quarter" idx="11"/>
          </p:nvPr>
        </p:nvSpPr>
        <p:spPr/>
        <p:txBody>
          <a:bodyPr/>
          <a:lstStyle/>
          <a:p>
            <a:endParaRPr lang="mk-MK"/>
          </a:p>
        </p:txBody>
      </p:sp>
      <p:sp>
        <p:nvSpPr>
          <p:cNvPr id="7" name="Slide Number Placeholder 6"/>
          <p:cNvSpPr>
            <a:spLocks noGrp="1"/>
          </p:cNvSpPr>
          <p:nvPr>
            <p:ph type="sldNum" sz="quarter" idx="12"/>
          </p:nvPr>
        </p:nvSpPr>
        <p:spPr/>
        <p:txBody>
          <a:bodyPr/>
          <a:lstStyle/>
          <a:p>
            <a:fld id="{AFE776FF-C0DA-46F8-AD77-CA054FE48D56}" type="slidenum">
              <a:rPr lang="mk-MK" smtClean="0"/>
              <a:pPr/>
              <a:t>‹#›</a:t>
            </a:fld>
            <a:endParaRPr lang="mk-MK"/>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k-MK"/>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k-MK"/>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mk-MK"/>
          </a:p>
        </p:txBody>
      </p:sp>
      <p:sp>
        <p:nvSpPr>
          <p:cNvPr id="6" name="Footer Placeholder 5"/>
          <p:cNvSpPr>
            <a:spLocks noGrp="1"/>
          </p:cNvSpPr>
          <p:nvPr>
            <p:ph type="ftr" sz="quarter" idx="11"/>
          </p:nvPr>
        </p:nvSpPr>
        <p:spPr/>
        <p:txBody>
          <a:bodyPr/>
          <a:lstStyle/>
          <a:p>
            <a:endParaRPr lang="mk-MK"/>
          </a:p>
        </p:txBody>
      </p:sp>
      <p:sp>
        <p:nvSpPr>
          <p:cNvPr id="7" name="Slide Number Placeholder 6"/>
          <p:cNvSpPr>
            <a:spLocks noGrp="1"/>
          </p:cNvSpPr>
          <p:nvPr>
            <p:ph type="sldNum" sz="quarter" idx="12"/>
          </p:nvPr>
        </p:nvSpPr>
        <p:spPr/>
        <p:txBody>
          <a:bodyPr/>
          <a:lstStyle/>
          <a:p>
            <a:fld id="{AFE776FF-C0DA-46F8-AD77-CA054FE48D56}" type="slidenum">
              <a:rPr lang="mk-MK" smtClean="0"/>
              <a:pPr/>
              <a:t>‹#›</a:t>
            </a:fld>
            <a:endParaRPr lang="mk-MK"/>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k-MK"/>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k-MK"/>
          </a:p>
        </p:txBody>
      </p:sp>
      <p:sp>
        <p:nvSpPr>
          <p:cNvPr id="4" name="Date Placeholder 3"/>
          <p:cNvSpPr>
            <a:spLocks noGrp="1"/>
          </p:cNvSpPr>
          <p:nvPr>
            <p:ph type="dt" sz="half" idx="10"/>
          </p:nvPr>
        </p:nvSpPr>
        <p:spPr/>
        <p:txBody>
          <a:bodyPr/>
          <a:lstStyle/>
          <a:p>
            <a:endParaRPr lang="mk-MK"/>
          </a:p>
        </p:txBody>
      </p:sp>
      <p:sp>
        <p:nvSpPr>
          <p:cNvPr id="5" name="Footer Placeholder 4"/>
          <p:cNvSpPr>
            <a:spLocks noGrp="1"/>
          </p:cNvSpPr>
          <p:nvPr>
            <p:ph type="ftr" sz="quarter" idx="11"/>
          </p:nvPr>
        </p:nvSpPr>
        <p:spPr/>
        <p:txBody>
          <a:bodyPr/>
          <a:lstStyle/>
          <a:p>
            <a:endParaRPr lang="mk-MK"/>
          </a:p>
        </p:txBody>
      </p:sp>
      <p:sp>
        <p:nvSpPr>
          <p:cNvPr id="6" name="Slide Number Placeholder 5"/>
          <p:cNvSpPr>
            <a:spLocks noGrp="1"/>
          </p:cNvSpPr>
          <p:nvPr>
            <p:ph type="sldNum" sz="quarter" idx="12"/>
          </p:nvPr>
        </p:nvSpPr>
        <p:spPr/>
        <p:txBody>
          <a:bodyPr/>
          <a:lstStyle/>
          <a:p>
            <a:fld id="{AFE776FF-C0DA-46F8-AD77-CA054FE48D56}" type="slidenum">
              <a:rPr lang="mk-MK" smtClean="0"/>
              <a:pPr/>
              <a:t>‹#›</a:t>
            </a:fld>
            <a:endParaRPr lang="mk-MK"/>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k-MK"/>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k-MK"/>
          </a:p>
        </p:txBody>
      </p:sp>
      <p:sp>
        <p:nvSpPr>
          <p:cNvPr id="4" name="Date Placeholder 3"/>
          <p:cNvSpPr>
            <a:spLocks noGrp="1"/>
          </p:cNvSpPr>
          <p:nvPr>
            <p:ph type="dt" sz="half" idx="10"/>
          </p:nvPr>
        </p:nvSpPr>
        <p:spPr/>
        <p:txBody>
          <a:bodyPr/>
          <a:lstStyle/>
          <a:p>
            <a:endParaRPr lang="mk-MK"/>
          </a:p>
        </p:txBody>
      </p:sp>
      <p:sp>
        <p:nvSpPr>
          <p:cNvPr id="5" name="Footer Placeholder 4"/>
          <p:cNvSpPr>
            <a:spLocks noGrp="1"/>
          </p:cNvSpPr>
          <p:nvPr>
            <p:ph type="ftr" sz="quarter" idx="11"/>
          </p:nvPr>
        </p:nvSpPr>
        <p:spPr/>
        <p:txBody>
          <a:bodyPr/>
          <a:lstStyle/>
          <a:p>
            <a:endParaRPr lang="mk-MK"/>
          </a:p>
        </p:txBody>
      </p:sp>
      <p:sp>
        <p:nvSpPr>
          <p:cNvPr id="6" name="Slide Number Placeholder 5"/>
          <p:cNvSpPr>
            <a:spLocks noGrp="1"/>
          </p:cNvSpPr>
          <p:nvPr>
            <p:ph type="sldNum" sz="quarter" idx="12"/>
          </p:nvPr>
        </p:nvSpPr>
        <p:spPr/>
        <p:txBody>
          <a:bodyPr/>
          <a:lstStyle/>
          <a:p>
            <a:fld id="{AFE776FF-C0DA-46F8-AD77-CA054FE48D56}" type="slidenum">
              <a:rPr lang="mk-MK" smtClean="0"/>
              <a:pPr/>
              <a:t>‹#›</a:t>
            </a:fld>
            <a:endParaRPr lang="mk-MK"/>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k-MK"/>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k-MK"/>
          </a:p>
        </p:txBody>
      </p:sp>
      <p:sp>
        <p:nvSpPr>
          <p:cNvPr id="4" name="Date Placeholder 3"/>
          <p:cNvSpPr>
            <a:spLocks noGrp="1"/>
          </p:cNvSpPr>
          <p:nvPr>
            <p:ph type="dt" sz="half" idx="10"/>
          </p:nvPr>
        </p:nvSpPr>
        <p:spPr/>
        <p:txBody>
          <a:bodyPr/>
          <a:lstStyle/>
          <a:p>
            <a:endParaRPr lang="mk-MK"/>
          </a:p>
        </p:txBody>
      </p:sp>
      <p:sp>
        <p:nvSpPr>
          <p:cNvPr id="5" name="Footer Placeholder 4"/>
          <p:cNvSpPr>
            <a:spLocks noGrp="1"/>
          </p:cNvSpPr>
          <p:nvPr>
            <p:ph type="ftr" sz="quarter" idx="11"/>
          </p:nvPr>
        </p:nvSpPr>
        <p:spPr/>
        <p:txBody>
          <a:bodyPr/>
          <a:lstStyle/>
          <a:p>
            <a:endParaRPr lang="mk-MK"/>
          </a:p>
        </p:txBody>
      </p:sp>
      <p:sp>
        <p:nvSpPr>
          <p:cNvPr id="6" name="Slide Number Placeholder 5"/>
          <p:cNvSpPr>
            <a:spLocks noGrp="1"/>
          </p:cNvSpPr>
          <p:nvPr>
            <p:ph type="sldNum" sz="quarter" idx="12"/>
          </p:nvPr>
        </p:nvSpPr>
        <p:spPr/>
        <p:txBody>
          <a:bodyPr/>
          <a:lstStyle/>
          <a:p>
            <a:fld id="{4F34C041-C8F0-4A96-8DB3-49514F307867}" type="slidenum">
              <a:rPr lang="mk-MK" smtClean="0"/>
              <a:pPr/>
              <a:t>‹#›</a:t>
            </a:fld>
            <a:endParaRPr lang="mk-MK"/>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k-MK"/>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k-MK"/>
          </a:p>
        </p:txBody>
      </p:sp>
      <p:sp>
        <p:nvSpPr>
          <p:cNvPr id="4" name="Date Placeholder 3"/>
          <p:cNvSpPr>
            <a:spLocks noGrp="1"/>
          </p:cNvSpPr>
          <p:nvPr>
            <p:ph type="dt" sz="half" idx="10"/>
          </p:nvPr>
        </p:nvSpPr>
        <p:spPr/>
        <p:txBody>
          <a:bodyPr/>
          <a:lstStyle/>
          <a:p>
            <a:endParaRPr lang="mk-MK"/>
          </a:p>
        </p:txBody>
      </p:sp>
      <p:sp>
        <p:nvSpPr>
          <p:cNvPr id="5" name="Footer Placeholder 4"/>
          <p:cNvSpPr>
            <a:spLocks noGrp="1"/>
          </p:cNvSpPr>
          <p:nvPr>
            <p:ph type="ftr" sz="quarter" idx="11"/>
          </p:nvPr>
        </p:nvSpPr>
        <p:spPr/>
        <p:txBody>
          <a:bodyPr/>
          <a:lstStyle/>
          <a:p>
            <a:endParaRPr lang="mk-MK"/>
          </a:p>
        </p:txBody>
      </p:sp>
      <p:sp>
        <p:nvSpPr>
          <p:cNvPr id="6" name="Slide Number Placeholder 5"/>
          <p:cNvSpPr>
            <a:spLocks noGrp="1"/>
          </p:cNvSpPr>
          <p:nvPr>
            <p:ph type="sldNum" sz="quarter" idx="12"/>
          </p:nvPr>
        </p:nvSpPr>
        <p:spPr/>
        <p:txBody>
          <a:bodyPr/>
          <a:lstStyle/>
          <a:p>
            <a:fld id="{4F34C041-C8F0-4A96-8DB3-49514F307867}" type="slidenum">
              <a:rPr lang="mk-MK" smtClean="0"/>
              <a:pPr/>
              <a:t>‹#›</a:t>
            </a:fld>
            <a:endParaRPr lang="mk-MK"/>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k-MK"/>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mk-MK"/>
          </a:p>
        </p:txBody>
      </p:sp>
      <p:sp>
        <p:nvSpPr>
          <p:cNvPr id="5" name="Footer Placeholder 4"/>
          <p:cNvSpPr>
            <a:spLocks noGrp="1"/>
          </p:cNvSpPr>
          <p:nvPr>
            <p:ph type="ftr" sz="quarter" idx="11"/>
          </p:nvPr>
        </p:nvSpPr>
        <p:spPr/>
        <p:txBody>
          <a:bodyPr/>
          <a:lstStyle/>
          <a:p>
            <a:endParaRPr lang="mk-MK"/>
          </a:p>
        </p:txBody>
      </p:sp>
      <p:sp>
        <p:nvSpPr>
          <p:cNvPr id="6" name="Slide Number Placeholder 5"/>
          <p:cNvSpPr>
            <a:spLocks noGrp="1"/>
          </p:cNvSpPr>
          <p:nvPr>
            <p:ph type="sldNum" sz="quarter" idx="12"/>
          </p:nvPr>
        </p:nvSpPr>
        <p:spPr/>
        <p:txBody>
          <a:bodyPr/>
          <a:lstStyle/>
          <a:p>
            <a:fld id="{4F34C041-C8F0-4A96-8DB3-49514F307867}" type="slidenum">
              <a:rPr lang="mk-MK" smtClean="0"/>
              <a:pPr/>
              <a:t>‹#›</a:t>
            </a:fld>
            <a:endParaRPr lang="mk-MK"/>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k-MK"/>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k-MK"/>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k-MK"/>
          </a:p>
        </p:txBody>
      </p:sp>
      <p:sp>
        <p:nvSpPr>
          <p:cNvPr id="5" name="Date Placeholder 4"/>
          <p:cNvSpPr>
            <a:spLocks noGrp="1"/>
          </p:cNvSpPr>
          <p:nvPr>
            <p:ph type="dt" sz="half" idx="10"/>
          </p:nvPr>
        </p:nvSpPr>
        <p:spPr/>
        <p:txBody>
          <a:bodyPr/>
          <a:lstStyle/>
          <a:p>
            <a:endParaRPr lang="mk-MK"/>
          </a:p>
        </p:txBody>
      </p:sp>
      <p:sp>
        <p:nvSpPr>
          <p:cNvPr id="6" name="Footer Placeholder 5"/>
          <p:cNvSpPr>
            <a:spLocks noGrp="1"/>
          </p:cNvSpPr>
          <p:nvPr>
            <p:ph type="ftr" sz="quarter" idx="11"/>
          </p:nvPr>
        </p:nvSpPr>
        <p:spPr/>
        <p:txBody>
          <a:bodyPr/>
          <a:lstStyle/>
          <a:p>
            <a:endParaRPr lang="mk-MK"/>
          </a:p>
        </p:txBody>
      </p:sp>
      <p:sp>
        <p:nvSpPr>
          <p:cNvPr id="7" name="Slide Number Placeholder 6"/>
          <p:cNvSpPr>
            <a:spLocks noGrp="1"/>
          </p:cNvSpPr>
          <p:nvPr>
            <p:ph type="sldNum" sz="quarter" idx="12"/>
          </p:nvPr>
        </p:nvSpPr>
        <p:spPr/>
        <p:txBody>
          <a:bodyPr/>
          <a:lstStyle/>
          <a:p>
            <a:fld id="{4F34C041-C8F0-4A96-8DB3-49514F307867}" type="slidenum">
              <a:rPr lang="mk-MK" smtClean="0"/>
              <a:pPr/>
              <a:t>‹#›</a:t>
            </a:fld>
            <a:endParaRPr lang="mk-M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k-MK"/>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k-MK"/>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k-MK"/>
          </a:p>
        </p:txBody>
      </p:sp>
      <p:sp>
        <p:nvSpPr>
          <p:cNvPr id="7" name="Date Placeholder 6"/>
          <p:cNvSpPr>
            <a:spLocks noGrp="1"/>
          </p:cNvSpPr>
          <p:nvPr>
            <p:ph type="dt" sz="half" idx="10"/>
          </p:nvPr>
        </p:nvSpPr>
        <p:spPr/>
        <p:txBody>
          <a:bodyPr/>
          <a:lstStyle/>
          <a:p>
            <a:endParaRPr lang="mk-MK"/>
          </a:p>
        </p:txBody>
      </p:sp>
      <p:sp>
        <p:nvSpPr>
          <p:cNvPr id="8" name="Footer Placeholder 7"/>
          <p:cNvSpPr>
            <a:spLocks noGrp="1"/>
          </p:cNvSpPr>
          <p:nvPr>
            <p:ph type="ftr" sz="quarter" idx="11"/>
          </p:nvPr>
        </p:nvSpPr>
        <p:spPr/>
        <p:txBody>
          <a:bodyPr/>
          <a:lstStyle/>
          <a:p>
            <a:endParaRPr lang="mk-MK"/>
          </a:p>
        </p:txBody>
      </p:sp>
      <p:sp>
        <p:nvSpPr>
          <p:cNvPr id="9" name="Slide Number Placeholder 8"/>
          <p:cNvSpPr>
            <a:spLocks noGrp="1"/>
          </p:cNvSpPr>
          <p:nvPr>
            <p:ph type="sldNum" sz="quarter" idx="12"/>
          </p:nvPr>
        </p:nvSpPr>
        <p:spPr/>
        <p:txBody>
          <a:bodyPr/>
          <a:lstStyle/>
          <a:p>
            <a:fld id="{4F34C041-C8F0-4A96-8DB3-49514F307867}" type="slidenum">
              <a:rPr lang="mk-MK" smtClean="0"/>
              <a:pPr/>
              <a:t>‹#›</a:t>
            </a:fld>
            <a:endParaRPr lang="mk-MK"/>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k-MK"/>
          </a:p>
        </p:txBody>
      </p:sp>
      <p:sp>
        <p:nvSpPr>
          <p:cNvPr id="3" name="Date Placeholder 2"/>
          <p:cNvSpPr>
            <a:spLocks noGrp="1"/>
          </p:cNvSpPr>
          <p:nvPr>
            <p:ph type="dt" sz="half" idx="10"/>
          </p:nvPr>
        </p:nvSpPr>
        <p:spPr/>
        <p:txBody>
          <a:bodyPr/>
          <a:lstStyle/>
          <a:p>
            <a:endParaRPr lang="mk-MK"/>
          </a:p>
        </p:txBody>
      </p:sp>
      <p:sp>
        <p:nvSpPr>
          <p:cNvPr id="4" name="Footer Placeholder 3"/>
          <p:cNvSpPr>
            <a:spLocks noGrp="1"/>
          </p:cNvSpPr>
          <p:nvPr>
            <p:ph type="ftr" sz="quarter" idx="11"/>
          </p:nvPr>
        </p:nvSpPr>
        <p:spPr/>
        <p:txBody>
          <a:bodyPr/>
          <a:lstStyle/>
          <a:p>
            <a:endParaRPr lang="mk-MK"/>
          </a:p>
        </p:txBody>
      </p:sp>
      <p:sp>
        <p:nvSpPr>
          <p:cNvPr id="5" name="Slide Number Placeholder 4"/>
          <p:cNvSpPr>
            <a:spLocks noGrp="1"/>
          </p:cNvSpPr>
          <p:nvPr>
            <p:ph type="sldNum" sz="quarter" idx="12"/>
          </p:nvPr>
        </p:nvSpPr>
        <p:spPr/>
        <p:txBody>
          <a:bodyPr/>
          <a:lstStyle/>
          <a:p>
            <a:fld id="{4F34C041-C8F0-4A96-8DB3-49514F307867}" type="slidenum">
              <a:rPr lang="mk-MK" smtClean="0"/>
              <a:pPr/>
              <a:t>‹#›</a:t>
            </a:fld>
            <a:endParaRPr lang="mk-MK"/>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mk-MK"/>
          </a:p>
        </p:txBody>
      </p:sp>
      <p:sp>
        <p:nvSpPr>
          <p:cNvPr id="3" name="Footer Placeholder 2"/>
          <p:cNvSpPr>
            <a:spLocks noGrp="1"/>
          </p:cNvSpPr>
          <p:nvPr>
            <p:ph type="ftr" sz="quarter" idx="11"/>
          </p:nvPr>
        </p:nvSpPr>
        <p:spPr/>
        <p:txBody>
          <a:bodyPr/>
          <a:lstStyle/>
          <a:p>
            <a:endParaRPr lang="mk-MK"/>
          </a:p>
        </p:txBody>
      </p:sp>
      <p:sp>
        <p:nvSpPr>
          <p:cNvPr id="4" name="Slide Number Placeholder 3"/>
          <p:cNvSpPr>
            <a:spLocks noGrp="1"/>
          </p:cNvSpPr>
          <p:nvPr>
            <p:ph type="sldNum" sz="quarter" idx="12"/>
          </p:nvPr>
        </p:nvSpPr>
        <p:spPr/>
        <p:txBody>
          <a:bodyPr/>
          <a:lstStyle/>
          <a:p>
            <a:fld id="{4F34C041-C8F0-4A96-8DB3-49514F307867}" type="slidenum">
              <a:rPr lang="mk-MK" smtClean="0"/>
              <a:pPr/>
              <a:t>‹#›</a:t>
            </a:fld>
            <a:endParaRPr lang="mk-MK"/>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k-MK"/>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k-MK"/>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mk-MK"/>
          </a:p>
        </p:txBody>
      </p:sp>
      <p:sp>
        <p:nvSpPr>
          <p:cNvPr id="6" name="Footer Placeholder 5"/>
          <p:cNvSpPr>
            <a:spLocks noGrp="1"/>
          </p:cNvSpPr>
          <p:nvPr>
            <p:ph type="ftr" sz="quarter" idx="11"/>
          </p:nvPr>
        </p:nvSpPr>
        <p:spPr/>
        <p:txBody>
          <a:bodyPr/>
          <a:lstStyle/>
          <a:p>
            <a:endParaRPr lang="mk-MK"/>
          </a:p>
        </p:txBody>
      </p:sp>
      <p:sp>
        <p:nvSpPr>
          <p:cNvPr id="7" name="Slide Number Placeholder 6"/>
          <p:cNvSpPr>
            <a:spLocks noGrp="1"/>
          </p:cNvSpPr>
          <p:nvPr>
            <p:ph type="sldNum" sz="quarter" idx="12"/>
          </p:nvPr>
        </p:nvSpPr>
        <p:spPr/>
        <p:txBody>
          <a:bodyPr/>
          <a:lstStyle/>
          <a:p>
            <a:fld id="{4F34C041-C8F0-4A96-8DB3-49514F307867}" type="slidenum">
              <a:rPr lang="mk-MK" smtClean="0"/>
              <a:pPr/>
              <a:t>‹#›</a:t>
            </a:fld>
            <a:endParaRPr lang="mk-MK"/>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k-MK"/>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k-MK"/>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mk-MK"/>
          </a:p>
        </p:txBody>
      </p:sp>
      <p:sp>
        <p:nvSpPr>
          <p:cNvPr id="6" name="Footer Placeholder 5"/>
          <p:cNvSpPr>
            <a:spLocks noGrp="1"/>
          </p:cNvSpPr>
          <p:nvPr>
            <p:ph type="ftr" sz="quarter" idx="11"/>
          </p:nvPr>
        </p:nvSpPr>
        <p:spPr/>
        <p:txBody>
          <a:bodyPr/>
          <a:lstStyle/>
          <a:p>
            <a:endParaRPr lang="mk-MK"/>
          </a:p>
        </p:txBody>
      </p:sp>
      <p:sp>
        <p:nvSpPr>
          <p:cNvPr id="7" name="Slide Number Placeholder 6"/>
          <p:cNvSpPr>
            <a:spLocks noGrp="1"/>
          </p:cNvSpPr>
          <p:nvPr>
            <p:ph type="sldNum" sz="quarter" idx="12"/>
          </p:nvPr>
        </p:nvSpPr>
        <p:spPr/>
        <p:txBody>
          <a:bodyPr/>
          <a:lstStyle/>
          <a:p>
            <a:fld id="{4F34C041-C8F0-4A96-8DB3-49514F307867}" type="slidenum">
              <a:rPr lang="mk-MK" smtClean="0"/>
              <a:pPr/>
              <a:t>‹#›</a:t>
            </a:fld>
            <a:endParaRPr lang="mk-MK"/>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k-MK"/>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k-MK"/>
          </a:p>
        </p:txBody>
      </p:sp>
      <p:sp>
        <p:nvSpPr>
          <p:cNvPr id="4" name="Date Placeholder 3"/>
          <p:cNvSpPr>
            <a:spLocks noGrp="1"/>
          </p:cNvSpPr>
          <p:nvPr>
            <p:ph type="dt" sz="half" idx="10"/>
          </p:nvPr>
        </p:nvSpPr>
        <p:spPr/>
        <p:txBody>
          <a:bodyPr/>
          <a:lstStyle/>
          <a:p>
            <a:endParaRPr lang="mk-MK"/>
          </a:p>
        </p:txBody>
      </p:sp>
      <p:sp>
        <p:nvSpPr>
          <p:cNvPr id="5" name="Footer Placeholder 4"/>
          <p:cNvSpPr>
            <a:spLocks noGrp="1"/>
          </p:cNvSpPr>
          <p:nvPr>
            <p:ph type="ftr" sz="quarter" idx="11"/>
          </p:nvPr>
        </p:nvSpPr>
        <p:spPr/>
        <p:txBody>
          <a:bodyPr/>
          <a:lstStyle/>
          <a:p>
            <a:endParaRPr lang="mk-MK"/>
          </a:p>
        </p:txBody>
      </p:sp>
      <p:sp>
        <p:nvSpPr>
          <p:cNvPr id="6" name="Slide Number Placeholder 5"/>
          <p:cNvSpPr>
            <a:spLocks noGrp="1"/>
          </p:cNvSpPr>
          <p:nvPr>
            <p:ph type="sldNum" sz="quarter" idx="12"/>
          </p:nvPr>
        </p:nvSpPr>
        <p:spPr/>
        <p:txBody>
          <a:bodyPr/>
          <a:lstStyle/>
          <a:p>
            <a:fld id="{4F34C041-C8F0-4A96-8DB3-49514F307867}" type="slidenum">
              <a:rPr lang="mk-MK" smtClean="0"/>
              <a:pPr/>
              <a:t>‹#›</a:t>
            </a:fld>
            <a:endParaRPr lang="mk-MK"/>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k-MK"/>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k-MK"/>
          </a:p>
        </p:txBody>
      </p:sp>
      <p:sp>
        <p:nvSpPr>
          <p:cNvPr id="4" name="Date Placeholder 3"/>
          <p:cNvSpPr>
            <a:spLocks noGrp="1"/>
          </p:cNvSpPr>
          <p:nvPr>
            <p:ph type="dt" sz="half" idx="10"/>
          </p:nvPr>
        </p:nvSpPr>
        <p:spPr/>
        <p:txBody>
          <a:bodyPr/>
          <a:lstStyle/>
          <a:p>
            <a:endParaRPr lang="mk-MK"/>
          </a:p>
        </p:txBody>
      </p:sp>
      <p:sp>
        <p:nvSpPr>
          <p:cNvPr id="5" name="Footer Placeholder 4"/>
          <p:cNvSpPr>
            <a:spLocks noGrp="1"/>
          </p:cNvSpPr>
          <p:nvPr>
            <p:ph type="ftr" sz="quarter" idx="11"/>
          </p:nvPr>
        </p:nvSpPr>
        <p:spPr/>
        <p:txBody>
          <a:bodyPr/>
          <a:lstStyle/>
          <a:p>
            <a:endParaRPr lang="mk-MK"/>
          </a:p>
        </p:txBody>
      </p:sp>
      <p:sp>
        <p:nvSpPr>
          <p:cNvPr id="6" name="Slide Number Placeholder 5"/>
          <p:cNvSpPr>
            <a:spLocks noGrp="1"/>
          </p:cNvSpPr>
          <p:nvPr>
            <p:ph type="sldNum" sz="quarter" idx="12"/>
          </p:nvPr>
        </p:nvSpPr>
        <p:spPr/>
        <p:txBody>
          <a:bodyPr/>
          <a:lstStyle/>
          <a:p>
            <a:fld id="{4F34C041-C8F0-4A96-8DB3-49514F307867}" type="slidenum">
              <a:rPr lang="mk-MK" smtClean="0"/>
              <a:pPr/>
              <a:t>‹#›</a:t>
            </a:fld>
            <a:endParaRPr lang="mk-MK"/>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k-MK"/>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k-MK"/>
          </a:p>
        </p:txBody>
      </p:sp>
      <p:sp>
        <p:nvSpPr>
          <p:cNvPr id="4" name="Date Placeholder 3"/>
          <p:cNvSpPr>
            <a:spLocks noGrp="1"/>
          </p:cNvSpPr>
          <p:nvPr>
            <p:ph type="dt" sz="half" idx="10"/>
          </p:nvPr>
        </p:nvSpPr>
        <p:spPr/>
        <p:txBody>
          <a:bodyPr/>
          <a:lstStyle/>
          <a:p>
            <a:endParaRPr lang="mk-MK"/>
          </a:p>
        </p:txBody>
      </p:sp>
      <p:sp>
        <p:nvSpPr>
          <p:cNvPr id="5" name="Footer Placeholder 4"/>
          <p:cNvSpPr>
            <a:spLocks noGrp="1"/>
          </p:cNvSpPr>
          <p:nvPr>
            <p:ph type="ftr" sz="quarter" idx="11"/>
          </p:nvPr>
        </p:nvSpPr>
        <p:spPr/>
        <p:txBody>
          <a:bodyPr/>
          <a:lstStyle/>
          <a:p>
            <a:endParaRPr lang="mk-MK"/>
          </a:p>
        </p:txBody>
      </p:sp>
      <p:sp>
        <p:nvSpPr>
          <p:cNvPr id="6" name="Slide Number Placeholder 5"/>
          <p:cNvSpPr>
            <a:spLocks noGrp="1"/>
          </p:cNvSpPr>
          <p:nvPr>
            <p:ph type="sldNum" sz="quarter" idx="12"/>
          </p:nvPr>
        </p:nvSpPr>
        <p:spPr/>
        <p:txBody>
          <a:bodyPr/>
          <a:lstStyle/>
          <a:p>
            <a:fld id="{C461BD08-4AD0-48D7-B85B-99F19E0333D5}" type="slidenum">
              <a:rPr lang="mk-MK" smtClean="0"/>
              <a:pPr/>
              <a:t>‹#›</a:t>
            </a:fld>
            <a:endParaRPr lang="mk-MK"/>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k-MK"/>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k-MK"/>
          </a:p>
        </p:txBody>
      </p:sp>
      <p:sp>
        <p:nvSpPr>
          <p:cNvPr id="4" name="Date Placeholder 3"/>
          <p:cNvSpPr>
            <a:spLocks noGrp="1"/>
          </p:cNvSpPr>
          <p:nvPr>
            <p:ph type="dt" sz="half" idx="10"/>
          </p:nvPr>
        </p:nvSpPr>
        <p:spPr/>
        <p:txBody>
          <a:bodyPr/>
          <a:lstStyle/>
          <a:p>
            <a:endParaRPr lang="mk-MK"/>
          </a:p>
        </p:txBody>
      </p:sp>
      <p:sp>
        <p:nvSpPr>
          <p:cNvPr id="5" name="Footer Placeholder 4"/>
          <p:cNvSpPr>
            <a:spLocks noGrp="1"/>
          </p:cNvSpPr>
          <p:nvPr>
            <p:ph type="ftr" sz="quarter" idx="11"/>
          </p:nvPr>
        </p:nvSpPr>
        <p:spPr/>
        <p:txBody>
          <a:bodyPr/>
          <a:lstStyle/>
          <a:p>
            <a:endParaRPr lang="mk-MK"/>
          </a:p>
        </p:txBody>
      </p:sp>
      <p:sp>
        <p:nvSpPr>
          <p:cNvPr id="6" name="Slide Number Placeholder 5"/>
          <p:cNvSpPr>
            <a:spLocks noGrp="1"/>
          </p:cNvSpPr>
          <p:nvPr>
            <p:ph type="sldNum" sz="quarter" idx="12"/>
          </p:nvPr>
        </p:nvSpPr>
        <p:spPr/>
        <p:txBody>
          <a:bodyPr/>
          <a:lstStyle/>
          <a:p>
            <a:fld id="{C461BD08-4AD0-48D7-B85B-99F19E0333D5}" type="slidenum">
              <a:rPr lang="mk-MK" smtClean="0"/>
              <a:pPr/>
              <a:t>‹#›</a:t>
            </a:fld>
            <a:endParaRPr lang="mk-MK"/>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k-MK"/>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mk-MK"/>
          </a:p>
        </p:txBody>
      </p:sp>
      <p:sp>
        <p:nvSpPr>
          <p:cNvPr id="5" name="Footer Placeholder 4"/>
          <p:cNvSpPr>
            <a:spLocks noGrp="1"/>
          </p:cNvSpPr>
          <p:nvPr>
            <p:ph type="ftr" sz="quarter" idx="11"/>
          </p:nvPr>
        </p:nvSpPr>
        <p:spPr/>
        <p:txBody>
          <a:bodyPr/>
          <a:lstStyle/>
          <a:p>
            <a:endParaRPr lang="mk-MK"/>
          </a:p>
        </p:txBody>
      </p:sp>
      <p:sp>
        <p:nvSpPr>
          <p:cNvPr id="6" name="Slide Number Placeholder 5"/>
          <p:cNvSpPr>
            <a:spLocks noGrp="1"/>
          </p:cNvSpPr>
          <p:nvPr>
            <p:ph type="sldNum" sz="quarter" idx="12"/>
          </p:nvPr>
        </p:nvSpPr>
        <p:spPr/>
        <p:txBody>
          <a:bodyPr/>
          <a:lstStyle/>
          <a:p>
            <a:fld id="{C461BD08-4AD0-48D7-B85B-99F19E0333D5}" type="slidenum">
              <a:rPr lang="mk-MK" smtClean="0"/>
              <a:pPr/>
              <a:t>‹#›</a:t>
            </a:fld>
            <a:endParaRPr lang="mk-M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k-MK"/>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k-MK"/>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k-MK"/>
          </a:p>
        </p:txBody>
      </p:sp>
      <p:sp>
        <p:nvSpPr>
          <p:cNvPr id="5" name="Date Placeholder 4"/>
          <p:cNvSpPr>
            <a:spLocks noGrp="1"/>
          </p:cNvSpPr>
          <p:nvPr>
            <p:ph type="dt" sz="half" idx="10"/>
          </p:nvPr>
        </p:nvSpPr>
        <p:spPr/>
        <p:txBody>
          <a:bodyPr/>
          <a:lstStyle/>
          <a:p>
            <a:endParaRPr lang="mk-MK"/>
          </a:p>
        </p:txBody>
      </p:sp>
      <p:sp>
        <p:nvSpPr>
          <p:cNvPr id="6" name="Footer Placeholder 5"/>
          <p:cNvSpPr>
            <a:spLocks noGrp="1"/>
          </p:cNvSpPr>
          <p:nvPr>
            <p:ph type="ftr" sz="quarter" idx="11"/>
          </p:nvPr>
        </p:nvSpPr>
        <p:spPr/>
        <p:txBody>
          <a:bodyPr/>
          <a:lstStyle/>
          <a:p>
            <a:endParaRPr lang="mk-MK"/>
          </a:p>
        </p:txBody>
      </p:sp>
      <p:sp>
        <p:nvSpPr>
          <p:cNvPr id="7" name="Slide Number Placeholder 6"/>
          <p:cNvSpPr>
            <a:spLocks noGrp="1"/>
          </p:cNvSpPr>
          <p:nvPr>
            <p:ph type="sldNum" sz="quarter" idx="12"/>
          </p:nvPr>
        </p:nvSpPr>
        <p:spPr/>
        <p:txBody>
          <a:bodyPr/>
          <a:lstStyle/>
          <a:p>
            <a:fld id="{C461BD08-4AD0-48D7-B85B-99F19E0333D5}" type="slidenum">
              <a:rPr lang="mk-MK" smtClean="0"/>
              <a:pPr/>
              <a:t>‹#›</a:t>
            </a:fld>
            <a:endParaRPr lang="mk-MK"/>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k-MK"/>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k-MK"/>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k-MK"/>
          </a:p>
        </p:txBody>
      </p:sp>
      <p:sp>
        <p:nvSpPr>
          <p:cNvPr id="7" name="Date Placeholder 6"/>
          <p:cNvSpPr>
            <a:spLocks noGrp="1"/>
          </p:cNvSpPr>
          <p:nvPr>
            <p:ph type="dt" sz="half" idx="10"/>
          </p:nvPr>
        </p:nvSpPr>
        <p:spPr/>
        <p:txBody>
          <a:bodyPr/>
          <a:lstStyle/>
          <a:p>
            <a:endParaRPr lang="mk-MK"/>
          </a:p>
        </p:txBody>
      </p:sp>
      <p:sp>
        <p:nvSpPr>
          <p:cNvPr id="8" name="Footer Placeholder 7"/>
          <p:cNvSpPr>
            <a:spLocks noGrp="1"/>
          </p:cNvSpPr>
          <p:nvPr>
            <p:ph type="ftr" sz="quarter" idx="11"/>
          </p:nvPr>
        </p:nvSpPr>
        <p:spPr/>
        <p:txBody>
          <a:bodyPr/>
          <a:lstStyle/>
          <a:p>
            <a:endParaRPr lang="mk-MK"/>
          </a:p>
        </p:txBody>
      </p:sp>
      <p:sp>
        <p:nvSpPr>
          <p:cNvPr id="9" name="Slide Number Placeholder 8"/>
          <p:cNvSpPr>
            <a:spLocks noGrp="1"/>
          </p:cNvSpPr>
          <p:nvPr>
            <p:ph type="sldNum" sz="quarter" idx="12"/>
          </p:nvPr>
        </p:nvSpPr>
        <p:spPr/>
        <p:txBody>
          <a:bodyPr/>
          <a:lstStyle/>
          <a:p>
            <a:fld id="{C461BD08-4AD0-48D7-B85B-99F19E0333D5}" type="slidenum">
              <a:rPr lang="mk-MK" smtClean="0"/>
              <a:pPr/>
              <a:t>‹#›</a:t>
            </a:fld>
            <a:endParaRPr lang="mk-MK"/>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k-MK"/>
          </a:p>
        </p:txBody>
      </p:sp>
      <p:sp>
        <p:nvSpPr>
          <p:cNvPr id="3" name="Date Placeholder 2"/>
          <p:cNvSpPr>
            <a:spLocks noGrp="1"/>
          </p:cNvSpPr>
          <p:nvPr>
            <p:ph type="dt" sz="half" idx="10"/>
          </p:nvPr>
        </p:nvSpPr>
        <p:spPr/>
        <p:txBody>
          <a:bodyPr/>
          <a:lstStyle/>
          <a:p>
            <a:endParaRPr lang="mk-MK"/>
          </a:p>
        </p:txBody>
      </p:sp>
      <p:sp>
        <p:nvSpPr>
          <p:cNvPr id="4" name="Footer Placeholder 3"/>
          <p:cNvSpPr>
            <a:spLocks noGrp="1"/>
          </p:cNvSpPr>
          <p:nvPr>
            <p:ph type="ftr" sz="quarter" idx="11"/>
          </p:nvPr>
        </p:nvSpPr>
        <p:spPr/>
        <p:txBody>
          <a:bodyPr/>
          <a:lstStyle/>
          <a:p>
            <a:endParaRPr lang="mk-MK"/>
          </a:p>
        </p:txBody>
      </p:sp>
      <p:sp>
        <p:nvSpPr>
          <p:cNvPr id="5" name="Slide Number Placeholder 4"/>
          <p:cNvSpPr>
            <a:spLocks noGrp="1"/>
          </p:cNvSpPr>
          <p:nvPr>
            <p:ph type="sldNum" sz="quarter" idx="12"/>
          </p:nvPr>
        </p:nvSpPr>
        <p:spPr/>
        <p:txBody>
          <a:bodyPr/>
          <a:lstStyle/>
          <a:p>
            <a:fld id="{C461BD08-4AD0-48D7-B85B-99F19E0333D5}" type="slidenum">
              <a:rPr lang="mk-MK" smtClean="0"/>
              <a:pPr/>
              <a:t>‹#›</a:t>
            </a:fld>
            <a:endParaRPr lang="mk-MK"/>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mk-MK"/>
          </a:p>
        </p:txBody>
      </p:sp>
      <p:sp>
        <p:nvSpPr>
          <p:cNvPr id="3" name="Footer Placeholder 2"/>
          <p:cNvSpPr>
            <a:spLocks noGrp="1"/>
          </p:cNvSpPr>
          <p:nvPr>
            <p:ph type="ftr" sz="quarter" idx="11"/>
          </p:nvPr>
        </p:nvSpPr>
        <p:spPr/>
        <p:txBody>
          <a:bodyPr/>
          <a:lstStyle/>
          <a:p>
            <a:endParaRPr lang="mk-MK"/>
          </a:p>
        </p:txBody>
      </p:sp>
      <p:sp>
        <p:nvSpPr>
          <p:cNvPr id="4" name="Slide Number Placeholder 3"/>
          <p:cNvSpPr>
            <a:spLocks noGrp="1"/>
          </p:cNvSpPr>
          <p:nvPr>
            <p:ph type="sldNum" sz="quarter" idx="12"/>
          </p:nvPr>
        </p:nvSpPr>
        <p:spPr/>
        <p:txBody>
          <a:bodyPr/>
          <a:lstStyle/>
          <a:p>
            <a:fld id="{C461BD08-4AD0-48D7-B85B-99F19E0333D5}" type="slidenum">
              <a:rPr lang="mk-MK" smtClean="0"/>
              <a:pPr/>
              <a:t>‹#›</a:t>
            </a:fld>
            <a:endParaRPr lang="mk-MK"/>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k-MK"/>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k-MK"/>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mk-MK"/>
          </a:p>
        </p:txBody>
      </p:sp>
      <p:sp>
        <p:nvSpPr>
          <p:cNvPr id="6" name="Footer Placeholder 5"/>
          <p:cNvSpPr>
            <a:spLocks noGrp="1"/>
          </p:cNvSpPr>
          <p:nvPr>
            <p:ph type="ftr" sz="quarter" idx="11"/>
          </p:nvPr>
        </p:nvSpPr>
        <p:spPr/>
        <p:txBody>
          <a:bodyPr/>
          <a:lstStyle/>
          <a:p>
            <a:endParaRPr lang="mk-MK"/>
          </a:p>
        </p:txBody>
      </p:sp>
      <p:sp>
        <p:nvSpPr>
          <p:cNvPr id="7" name="Slide Number Placeholder 6"/>
          <p:cNvSpPr>
            <a:spLocks noGrp="1"/>
          </p:cNvSpPr>
          <p:nvPr>
            <p:ph type="sldNum" sz="quarter" idx="12"/>
          </p:nvPr>
        </p:nvSpPr>
        <p:spPr/>
        <p:txBody>
          <a:bodyPr/>
          <a:lstStyle/>
          <a:p>
            <a:fld id="{C461BD08-4AD0-48D7-B85B-99F19E0333D5}" type="slidenum">
              <a:rPr lang="mk-MK" smtClean="0"/>
              <a:pPr/>
              <a:t>‹#›</a:t>
            </a:fld>
            <a:endParaRPr lang="mk-MK"/>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k-MK"/>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k-MK"/>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mk-MK"/>
          </a:p>
        </p:txBody>
      </p:sp>
      <p:sp>
        <p:nvSpPr>
          <p:cNvPr id="6" name="Footer Placeholder 5"/>
          <p:cNvSpPr>
            <a:spLocks noGrp="1"/>
          </p:cNvSpPr>
          <p:nvPr>
            <p:ph type="ftr" sz="quarter" idx="11"/>
          </p:nvPr>
        </p:nvSpPr>
        <p:spPr/>
        <p:txBody>
          <a:bodyPr/>
          <a:lstStyle/>
          <a:p>
            <a:endParaRPr lang="mk-MK"/>
          </a:p>
        </p:txBody>
      </p:sp>
      <p:sp>
        <p:nvSpPr>
          <p:cNvPr id="7" name="Slide Number Placeholder 6"/>
          <p:cNvSpPr>
            <a:spLocks noGrp="1"/>
          </p:cNvSpPr>
          <p:nvPr>
            <p:ph type="sldNum" sz="quarter" idx="12"/>
          </p:nvPr>
        </p:nvSpPr>
        <p:spPr/>
        <p:txBody>
          <a:bodyPr/>
          <a:lstStyle/>
          <a:p>
            <a:fld id="{C461BD08-4AD0-48D7-B85B-99F19E0333D5}" type="slidenum">
              <a:rPr lang="mk-MK" smtClean="0"/>
              <a:pPr/>
              <a:t>‹#›</a:t>
            </a:fld>
            <a:endParaRPr lang="mk-MK"/>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k-MK"/>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k-MK"/>
          </a:p>
        </p:txBody>
      </p:sp>
      <p:sp>
        <p:nvSpPr>
          <p:cNvPr id="4" name="Date Placeholder 3"/>
          <p:cNvSpPr>
            <a:spLocks noGrp="1"/>
          </p:cNvSpPr>
          <p:nvPr>
            <p:ph type="dt" sz="half" idx="10"/>
          </p:nvPr>
        </p:nvSpPr>
        <p:spPr/>
        <p:txBody>
          <a:bodyPr/>
          <a:lstStyle/>
          <a:p>
            <a:endParaRPr lang="mk-MK"/>
          </a:p>
        </p:txBody>
      </p:sp>
      <p:sp>
        <p:nvSpPr>
          <p:cNvPr id="5" name="Footer Placeholder 4"/>
          <p:cNvSpPr>
            <a:spLocks noGrp="1"/>
          </p:cNvSpPr>
          <p:nvPr>
            <p:ph type="ftr" sz="quarter" idx="11"/>
          </p:nvPr>
        </p:nvSpPr>
        <p:spPr/>
        <p:txBody>
          <a:bodyPr/>
          <a:lstStyle/>
          <a:p>
            <a:endParaRPr lang="mk-MK"/>
          </a:p>
        </p:txBody>
      </p:sp>
      <p:sp>
        <p:nvSpPr>
          <p:cNvPr id="6" name="Slide Number Placeholder 5"/>
          <p:cNvSpPr>
            <a:spLocks noGrp="1"/>
          </p:cNvSpPr>
          <p:nvPr>
            <p:ph type="sldNum" sz="quarter" idx="12"/>
          </p:nvPr>
        </p:nvSpPr>
        <p:spPr/>
        <p:txBody>
          <a:bodyPr/>
          <a:lstStyle/>
          <a:p>
            <a:fld id="{C461BD08-4AD0-48D7-B85B-99F19E0333D5}" type="slidenum">
              <a:rPr lang="mk-MK" smtClean="0"/>
              <a:pPr/>
              <a:t>‹#›</a:t>
            </a:fld>
            <a:endParaRPr lang="mk-MK"/>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k-MK"/>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k-MK"/>
          </a:p>
        </p:txBody>
      </p:sp>
      <p:sp>
        <p:nvSpPr>
          <p:cNvPr id="4" name="Date Placeholder 3"/>
          <p:cNvSpPr>
            <a:spLocks noGrp="1"/>
          </p:cNvSpPr>
          <p:nvPr>
            <p:ph type="dt" sz="half" idx="10"/>
          </p:nvPr>
        </p:nvSpPr>
        <p:spPr/>
        <p:txBody>
          <a:bodyPr/>
          <a:lstStyle/>
          <a:p>
            <a:endParaRPr lang="mk-MK"/>
          </a:p>
        </p:txBody>
      </p:sp>
      <p:sp>
        <p:nvSpPr>
          <p:cNvPr id="5" name="Footer Placeholder 4"/>
          <p:cNvSpPr>
            <a:spLocks noGrp="1"/>
          </p:cNvSpPr>
          <p:nvPr>
            <p:ph type="ftr" sz="quarter" idx="11"/>
          </p:nvPr>
        </p:nvSpPr>
        <p:spPr/>
        <p:txBody>
          <a:bodyPr/>
          <a:lstStyle/>
          <a:p>
            <a:endParaRPr lang="mk-MK"/>
          </a:p>
        </p:txBody>
      </p:sp>
      <p:sp>
        <p:nvSpPr>
          <p:cNvPr id="6" name="Slide Number Placeholder 5"/>
          <p:cNvSpPr>
            <a:spLocks noGrp="1"/>
          </p:cNvSpPr>
          <p:nvPr>
            <p:ph type="sldNum" sz="quarter" idx="12"/>
          </p:nvPr>
        </p:nvSpPr>
        <p:spPr/>
        <p:txBody>
          <a:bodyPr/>
          <a:lstStyle/>
          <a:p>
            <a:fld id="{C461BD08-4AD0-48D7-B85B-99F19E0333D5}" type="slidenum">
              <a:rPr lang="mk-MK" smtClean="0"/>
              <a:pPr/>
              <a:t>‹#›</a:t>
            </a:fld>
            <a:endParaRPr lang="mk-M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12"/>
          <p:cNvPicPr>
            <a:picLocks noChangeAspect="1" noChangeArrowheads="1"/>
          </p:cNvPicPr>
          <p:nvPr userDrawn="1"/>
        </p:nvPicPr>
        <p:blipFill>
          <a:blip r:embed="rId16" cstate="print"/>
          <a:srcRect/>
          <a:stretch>
            <a:fillRect/>
          </a:stretch>
        </p:blipFill>
        <p:spPr bwMode="auto">
          <a:xfrm>
            <a:off x="-26988" y="-15875"/>
            <a:ext cx="9170988" cy="701675"/>
          </a:xfrm>
          <a:prstGeom prst="rect">
            <a:avLst/>
          </a:prstGeom>
          <a:noFill/>
          <a:ln w="9525">
            <a:noFill/>
            <a:miter lim="800000"/>
            <a:headEnd/>
            <a:tailEnd/>
          </a:ln>
          <a:effectLst/>
        </p:spPr>
      </p:pic>
      <p:sp>
        <p:nvSpPr>
          <p:cNvPr id="6" name="Rectangle 230"/>
          <p:cNvSpPr>
            <a:spLocks noChangeArrowheads="1"/>
          </p:cNvSpPr>
          <p:nvPr userDrawn="1"/>
        </p:nvSpPr>
        <p:spPr bwMode="auto">
          <a:xfrm>
            <a:off x="0" y="6553200"/>
            <a:ext cx="9144000" cy="304800"/>
          </a:xfrm>
          <a:prstGeom prst="rect">
            <a:avLst/>
          </a:prstGeom>
          <a:solidFill>
            <a:srgbClr val="FFCC66"/>
          </a:solidFill>
          <a:ln w="9525">
            <a:noFill/>
            <a:miter lim="800000"/>
            <a:headEnd/>
            <a:tailEnd/>
          </a:ln>
          <a:effectLst/>
        </p:spPr>
        <p:txBody>
          <a:bodyPr wrap="none" anchor="ctr"/>
          <a:lstStyle/>
          <a:p>
            <a:pPr>
              <a:defRPr/>
            </a:pPr>
            <a:endParaRPr lang="en-US" dirty="0"/>
          </a:p>
        </p:txBody>
      </p:sp>
      <p:pic>
        <p:nvPicPr>
          <p:cNvPr id="7" name="Picture 230" descr="zA KORICA nbrmNBRM anglisko"/>
          <p:cNvPicPr preferRelativeResize="0">
            <a:picLocks noChangeArrowheads="1"/>
          </p:cNvPicPr>
          <p:nvPr userDrawn="1"/>
        </p:nvPicPr>
        <p:blipFill>
          <a:blip r:embed="rId17" cstate="print">
            <a:clrChange>
              <a:clrFrom>
                <a:srgbClr val="FFFFFF"/>
              </a:clrFrom>
              <a:clrTo>
                <a:srgbClr val="FFFFFF">
                  <a:alpha val="0"/>
                </a:srgbClr>
              </a:clrTo>
            </a:clrChange>
          </a:blip>
          <a:srcRect/>
          <a:stretch>
            <a:fillRect/>
          </a:stretch>
        </p:blipFill>
        <p:spPr bwMode="auto">
          <a:xfrm>
            <a:off x="76200" y="6645275"/>
            <a:ext cx="8996363" cy="1365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66" r:id="rId1"/>
    <p:sldLayoutId id="2147484141" r:id="rId2"/>
    <p:sldLayoutId id="2147484130" r:id="rId3"/>
    <p:sldLayoutId id="2147484131" r:id="rId4"/>
    <p:sldLayoutId id="2147484132" r:id="rId5"/>
    <p:sldLayoutId id="2147484133" r:id="rId6"/>
    <p:sldLayoutId id="2147484134" r:id="rId7"/>
    <p:sldLayoutId id="2147484135" r:id="rId8"/>
    <p:sldLayoutId id="2147484136" r:id="rId9"/>
    <p:sldLayoutId id="2147484137" r:id="rId10"/>
    <p:sldLayoutId id="2147484138" r:id="rId11"/>
    <p:sldLayoutId id="2147484139" r:id="rId12"/>
    <p:sldLayoutId id="2147484140" r:id="rId13"/>
    <p:sldLayoutId id="2147484179" r:id="rId14"/>
  </p:sldLayoutIdLst>
  <p:timing>
    <p:tnLst>
      <p:par>
        <p:cTn id="1" dur="indefinite" restart="never" nodeType="tmRoot"/>
      </p:par>
    </p:tnLst>
  </p:timing>
  <p:hf hdr="0" ftr="0" dt="0"/>
  <p:txStyles>
    <p:titleStyle>
      <a:lvl1pPr algn="ctr" rtl="0" eaLnBrk="0" fontAlgn="base" hangingPunct="0">
        <a:lnSpc>
          <a:spcPct val="85000"/>
        </a:lnSpc>
        <a:spcBef>
          <a:spcPct val="0"/>
        </a:spcBef>
        <a:spcAft>
          <a:spcPct val="0"/>
        </a:spcAft>
        <a:defRPr sz="4400">
          <a:solidFill>
            <a:schemeClr val="tx2"/>
          </a:solidFill>
          <a:latin typeface="+mj-lt"/>
          <a:ea typeface="+mj-ea"/>
          <a:cs typeface="+mj-cs"/>
        </a:defRPr>
      </a:lvl1pPr>
      <a:lvl2pPr algn="ctr" rtl="0" eaLnBrk="0" fontAlgn="base" hangingPunct="0">
        <a:lnSpc>
          <a:spcPct val="85000"/>
        </a:lnSpc>
        <a:spcBef>
          <a:spcPct val="0"/>
        </a:spcBef>
        <a:spcAft>
          <a:spcPct val="0"/>
        </a:spcAft>
        <a:defRPr sz="4400">
          <a:solidFill>
            <a:schemeClr val="tx2"/>
          </a:solidFill>
          <a:latin typeface="Tahoma" pitchFamily="34" charset="0"/>
        </a:defRPr>
      </a:lvl2pPr>
      <a:lvl3pPr algn="ctr" rtl="0" eaLnBrk="0" fontAlgn="base" hangingPunct="0">
        <a:lnSpc>
          <a:spcPct val="85000"/>
        </a:lnSpc>
        <a:spcBef>
          <a:spcPct val="0"/>
        </a:spcBef>
        <a:spcAft>
          <a:spcPct val="0"/>
        </a:spcAft>
        <a:defRPr sz="4400">
          <a:solidFill>
            <a:schemeClr val="tx2"/>
          </a:solidFill>
          <a:latin typeface="Tahoma" pitchFamily="34" charset="0"/>
        </a:defRPr>
      </a:lvl3pPr>
      <a:lvl4pPr algn="ctr" rtl="0" eaLnBrk="0" fontAlgn="base" hangingPunct="0">
        <a:lnSpc>
          <a:spcPct val="85000"/>
        </a:lnSpc>
        <a:spcBef>
          <a:spcPct val="0"/>
        </a:spcBef>
        <a:spcAft>
          <a:spcPct val="0"/>
        </a:spcAft>
        <a:defRPr sz="4400">
          <a:solidFill>
            <a:schemeClr val="tx2"/>
          </a:solidFill>
          <a:latin typeface="Tahoma" pitchFamily="34" charset="0"/>
        </a:defRPr>
      </a:lvl4pPr>
      <a:lvl5pPr algn="ctr" rtl="0" eaLnBrk="0" fontAlgn="base" hangingPunct="0">
        <a:lnSpc>
          <a:spcPct val="85000"/>
        </a:lnSpc>
        <a:spcBef>
          <a:spcPct val="0"/>
        </a:spcBef>
        <a:spcAft>
          <a:spcPct val="0"/>
        </a:spcAft>
        <a:defRPr sz="4400">
          <a:solidFill>
            <a:schemeClr val="tx2"/>
          </a:solidFill>
          <a:latin typeface="Tahoma" pitchFamily="34" charset="0"/>
        </a:defRPr>
      </a:lvl5pPr>
      <a:lvl6pPr marL="457200" algn="ctr" rtl="0" eaLnBrk="1" fontAlgn="base" hangingPunct="1">
        <a:lnSpc>
          <a:spcPct val="85000"/>
        </a:lnSpc>
        <a:spcBef>
          <a:spcPct val="0"/>
        </a:spcBef>
        <a:spcAft>
          <a:spcPct val="0"/>
        </a:spcAft>
        <a:defRPr sz="4400">
          <a:solidFill>
            <a:schemeClr val="tx2"/>
          </a:solidFill>
          <a:latin typeface="Times New Roman" pitchFamily="18" charset="0"/>
        </a:defRPr>
      </a:lvl6pPr>
      <a:lvl7pPr marL="914400" algn="ctr" rtl="0" eaLnBrk="1" fontAlgn="base" hangingPunct="1">
        <a:lnSpc>
          <a:spcPct val="85000"/>
        </a:lnSpc>
        <a:spcBef>
          <a:spcPct val="0"/>
        </a:spcBef>
        <a:spcAft>
          <a:spcPct val="0"/>
        </a:spcAft>
        <a:defRPr sz="4400">
          <a:solidFill>
            <a:schemeClr val="tx2"/>
          </a:solidFill>
          <a:latin typeface="Times New Roman" pitchFamily="18" charset="0"/>
        </a:defRPr>
      </a:lvl7pPr>
      <a:lvl8pPr marL="1371600" algn="ctr" rtl="0" eaLnBrk="1" fontAlgn="base" hangingPunct="1">
        <a:lnSpc>
          <a:spcPct val="85000"/>
        </a:lnSpc>
        <a:spcBef>
          <a:spcPct val="0"/>
        </a:spcBef>
        <a:spcAft>
          <a:spcPct val="0"/>
        </a:spcAft>
        <a:defRPr sz="4400">
          <a:solidFill>
            <a:schemeClr val="tx2"/>
          </a:solidFill>
          <a:latin typeface="Times New Roman" pitchFamily="18" charset="0"/>
        </a:defRPr>
      </a:lvl8pPr>
      <a:lvl9pPr marL="1828800" algn="ctr" rtl="0" eaLnBrk="1" fontAlgn="base" hangingPunct="1">
        <a:lnSpc>
          <a:spcPct val="85000"/>
        </a:lnSpc>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Font typeface="Wingdings" pitchFamily="2" charset="2"/>
        <a:buChar char="w"/>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n"/>
        <a:defRPr sz="2800">
          <a:solidFill>
            <a:schemeClr val="tx1"/>
          </a:solidFill>
          <a:latin typeface="+mn-lt"/>
        </a:defRPr>
      </a:lvl2pPr>
      <a:lvl3pPr marL="1085850" indent="-228600" algn="l" rtl="0" eaLnBrk="0" fontAlgn="base" hangingPunct="0">
        <a:spcBef>
          <a:spcPct val="20000"/>
        </a:spcBef>
        <a:spcAft>
          <a:spcPct val="0"/>
        </a:spcAft>
        <a:buClr>
          <a:schemeClr val="accent2"/>
        </a:buClr>
        <a:buSzPct val="65000"/>
        <a:buFont typeface="Wingdings" pitchFamily="2" charset="2"/>
        <a:buChar char="l"/>
        <a:defRPr sz="2400">
          <a:solidFill>
            <a:schemeClr val="tx1"/>
          </a:solidFill>
          <a:latin typeface="+mn-lt"/>
        </a:defRPr>
      </a:lvl3pPr>
      <a:lvl4pPr marL="1428750" indent="-228600" algn="l" rtl="0" eaLnBrk="0" fontAlgn="base" hangingPunct="0">
        <a:spcBef>
          <a:spcPct val="20000"/>
        </a:spcBef>
        <a:spcAft>
          <a:spcPct val="0"/>
        </a:spcAft>
        <a:buClr>
          <a:schemeClr val="accent2"/>
        </a:buClr>
        <a:buSzPct val="85000"/>
        <a:buFont typeface="Wingdings" pitchFamily="2" charset="2"/>
        <a:buChar char="w"/>
        <a:defRPr sz="2000">
          <a:solidFill>
            <a:schemeClr val="tx1"/>
          </a:solidFill>
          <a:latin typeface="+mn-lt"/>
        </a:defRPr>
      </a:lvl4pPr>
      <a:lvl5pPr marL="1771650" indent="-228600" algn="l" rtl="0" eaLnBrk="0" fontAlgn="base" hangingPunct="0">
        <a:spcBef>
          <a:spcPct val="20000"/>
        </a:spcBef>
        <a:spcAft>
          <a:spcPct val="0"/>
        </a:spcAft>
        <a:buClr>
          <a:schemeClr val="accent2"/>
        </a:buClr>
        <a:buSzPct val="80000"/>
        <a:buFont typeface="Wingdings" pitchFamily="2" charset="2"/>
        <a:buChar char="§"/>
        <a:defRPr>
          <a:solidFill>
            <a:schemeClr val="tx1"/>
          </a:solidFill>
          <a:latin typeface="+mn-lt"/>
        </a:defRPr>
      </a:lvl5pPr>
      <a:lvl6pPr marL="2228850" indent="-228600" algn="l" rtl="0" eaLnBrk="1" fontAlgn="base" hangingPunct="1">
        <a:spcBef>
          <a:spcPct val="20000"/>
        </a:spcBef>
        <a:spcAft>
          <a:spcPct val="0"/>
        </a:spcAft>
        <a:buClr>
          <a:schemeClr val="accent2"/>
        </a:buClr>
        <a:buSzPct val="80000"/>
        <a:buFont typeface="Wingdings" pitchFamily="2" charset="2"/>
        <a:buChar char="§"/>
        <a:defRPr>
          <a:solidFill>
            <a:schemeClr val="tx1"/>
          </a:solidFill>
          <a:latin typeface="+mn-lt"/>
        </a:defRPr>
      </a:lvl6pPr>
      <a:lvl7pPr marL="2686050" indent="-228600" algn="l" rtl="0" eaLnBrk="1" fontAlgn="base" hangingPunct="1">
        <a:spcBef>
          <a:spcPct val="20000"/>
        </a:spcBef>
        <a:spcAft>
          <a:spcPct val="0"/>
        </a:spcAft>
        <a:buClr>
          <a:schemeClr val="accent2"/>
        </a:buClr>
        <a:buSzPct val="80000"/>
        <a:buFont typeface="Wingdings" pitchFamily="2" charset="2"/>
        <a:buChar char="§"/>
        <a:defRPr>
          <a:solidFill>
            <a:schemeClr val="tx1"/>
          </a:solidFill>
          <a:latin typeface="+mn-lt"/>
        </a:defRPr>
      </a:lvl7pPr>
      <a:lvl8pPr marL="3143250" indent="-228600" algn="l" rtl="0" eaLnBrk="1" fontAlgn="base" hangingPunct="1">
        <a:spcBef>
          <a:spcPct val="20000"/>
        </a:spcBef>
        <a:spcAft>
          <a:spcPct val="0"/>
        </a:spcAft>
        <a:buClr>
          <a:schemeClr val="accent2"/>
        </a:buClr>
        <a:buSzPct val="80000"/>
        <a:buFont typeface="Wingdings" pitchFamily="2" charset="2"/>
        <a:buChar char="§"/>
        <a:defRPr>
          <a:solidFill>
            <a:schemeClr val="tx1"/>
          </a:solidFill>
          <a:latin typeface="+mn-lt"/>
        </a:defRPr>
      </a:lvl8pPr>
      <a:lvl9pPr marL="3600450" indent="-228600" algn="l" rtl="0" eaLnBrk="1" fontAlgn="base" hangingPunct="1">
        <a:spcBef>
          <a:spcPct val="20000"/>
        </a:spcBef>
        <a:spcAft>
          <a:spcPct val="0"/>
        </a:spcAft>
        <a:buClr>
          <a:schemeClr val="accent2"/>
        </a:buClr>
        <a:buSzPct val="80000"/>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k-MK"/>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k-MK"/>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mk-MK"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k-MK"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E776FF-C0DA-46F8-AD77-CA054FE48D56}" type="slidenum">
              <a:rPr lang="mk-MK" smtClean="0"/>
              <a:pPr/>
              <a:t>‹#›</a:t>
            </a:fld>
            <a:r>
              <a:rPr lang="en-US" dirty="0" err="1" smtClean="0"/>
              <a:t>od</a:t>
            </a:r>
            <a:r>
              <a:rPr lang="en-US" dirty="0" smtClean="0"/>
              <a:t> 34</a:t>
            </a:r>
            <a:endParaRPr lang="mk-MK" dirty="0"/>
          </a:p>
        </p:txBody>
      </p:sp>
    </p:spTree>
  </p:cSld>
  <p:clrMap bg1="lt1" tx1="dk1" bg2="lt2" tx2="dk2" accent1="accent1" accent2="accent2" accent3="accent3" accent4="accent4" accent5="accent5" accent6="accent6" hlink="hlink" folHlink="folHlink"/>
  <p:sldLayoutIdLst>
    <p:sldLayoutId id="2147484168" r:id="rId1"/>
    <p:sldLayoutId id="2147484169" r:id="rId2"/>
    <p:sldLayoutId id="2147484170" r:id="rId3"/>
    <p:sldLayoutId id="2147484171" r:id="rId4"/>
    <p:sldLayoutId id="2147484172" r:id="rId5"/>
    <p:sldLayoutId id="2147484173" r:id="rId6"/>
    <p:sldLayoutId id="2147484174" r:id="rId7"/>
    <p:sldLayoutId id="2147484175" r:id="rId8"/>
    <p:sldLayoutId id="2147484176" r:id="rId9"/>
    <p:sldLayoutId id="2147484177" r:id="rId10"/>
    <p:sldLayoutId id="2147484178"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k-M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k-MK"/>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k-MK"/>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mk-MK"/>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k-MK"/>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34C041-C8F0-4A96-8DB3-49514F307867}" type="slidenum">
              <a:rPr lang="mk-MK" smtClean="0"/>
              <a:pPr/>
              <a:t>‹#›</a:t>
            </a:fld>
            <a:endParaRPr lang="mk-MK"/>
          </a:p>
        </p:txBody>
      </p:sp>
    </p:spTree>
  </p:cSld>
  <p:clrMap bg1="lt1" tx1="dk1" bg2="lt2" tx2="dk2" accent1="accent1" accent2="accent2" accent3="accent3" accent4="accent4" accent5="accent5" accent6="accent6" hlink="hlink" folHlink="folHlink"/>
  <p:sldLayoutIdLst>
    <p:sldLayoutId id="2147484155" r:id="rId1"/>
    <p:sldLayoutId id="2147484156" r:id="rId2"/>
    <p:sldLayoutId id="2147484157" r:id="rId3"/>
    <p:sldLayoutId id="2147484158" r:id="rId4"/>
    <p:sldLayoutId id="2147484159" r:id="rId5"/>
    <p:sldLayoutId id="2147484160" r:id="rId6"/>
    <p:sldLayoutId id="2147484161" r:id="rId7"/>
    <p:sldLayoutId id="2147484162" r:id="rId8"/>
    <p:sldLayoutId id="2147484163" r:id="rId9"/>
    <p:sldLayoutId id="2147484164" r:id="rId10"/>
    <p:sldLayoutId id="214748416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k-M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k-MK"/>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k-MK"/>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mk-MK"/>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k-MK"/>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CBEC9B-3F7A-41E2-80EF-BE5D0833B45A}" type="slidenum">
              <a:rPr lang="mk-MK" smtClean="0"/>
              <a:pPr/>
              <a:t>‹#›</a:t>
            </a:fld>
            <a:endParaRPr lang="mk-MK" dirty="0"/>
          </a:p>
        </p:txBody>
      </p:sp>
    </p:spTree>
  </p:cSld>
  <p:clrMap bg1="lt1" tx1="dk1" bg2="lt2" tx2="dk2" accent1="accent1" accent2="accent2" accent3="accent3" accent4="accent4" accent5="accent5" accent6="accent6" hlink="hlink" folHlink="folHlink"/>
  <p:sldLayoutIdLst>
    <p:sldLayoutId id="2147484143" r:id="rId1"/>
    <p:sldLayoutId id="2147484144" r:id="rId2"/>
    <p:sldLayoutId id="2147484145" r:id="rId3"/>
    <p:sldLayoutId id="2147484146" r:id="rId4"/>
    <p:sldLayoutId id="2147484147" r:id="rId5"/>
    <p:sldLayoutId id="2147484148" r:id="rId6"/>
    <p:sldLayoutId id="2147484149" r:id="rId7"/>
    <p:sldLayoutId id="2147484150" r:id="rId8"/>
    <p:sldLayoutId id="2147484151" r:id="rId9"/>
    <p:sldLayoutId id="2147484152" r:id="rId10"/>
    <p:sldLayoutId id="214748415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k-M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hyperlink" Target="http://www.nbrm.mk/?ItemID=41989BA5CE65DA48AC1B50206D0DE89D" TargetMode="Externa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hyperlink" Target="mailto:hegjkezia@nbrm.mk" TargetMode="External"/><Relationship Id="rId2" Type="http://schemas.openxmlformats.org/officeDocument/2006/relationships/hyperlink" Target="mailto:mirceskit@nbrm.mk" TargetMode="Externa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304800" y="1600200"/>
            <a:ext cx="8534400" cy="2819400"/>
          </a:xfrm>
          <a:solidFill>
            <a:srgbClr val="002060"/>
          </a:solidFill>
        </p:spPr>
        <p:txBody>
          <a:bodyPr/>
          <a:lstStyle/>
          <a:p>
            <a:pPr eaLnBrk="1" hangingPunct="1"/>
            <a:r>
              <a:rPr lang="en-US" sz="3000" b="1" dirty="0" smtClean="0">
                <a:solidFill>
                  <a:srgbClr val="FFFFFF"/>
                </a:solidFill>
                <a:effectLst>
                  <a:outerShdw blurRad="38100" dist="38100" dir="2700000" algn="tl">
                    <a:srgbClr val="000000">
                      <a:alpha val="43137"/>
                    </a:srgbClr>
                  </a:outerShdw>
                </a:effectLst>
              </a:rPr>
              <a:t>CURRENT DEVELOPMENTS IN MACEDONIAN PAYMENT SYSTEMS</a:t>
            </a:r>
            <a:endParaRPr lang="en-US" sz="2000" b="1" dirty="0" smtClean="0">
              <a:solidFill>
                <a:srgbClr val="FFFFFF"/>
              </a:solidFill>
              <a:effectLst>
                <a:outerShdw blurRad="38100" dist="38100" dir="2700000" algn="tl">
                  <a:srgbClr val="000000">
                    <a:alpha val="43137"/>
                  </a:srgbClr>
                </a:outerShdw>
              </a:effectLst>
            </a:endParaRPr>
          </a:p>
        </p:txBody>
      </p:sp>
      <p:sp>
        <p:nvSpPr>
          <p:cNvPr id="6" name="Rectangle 5"/>
          <p:cNvSpPr/>
          <p:nvPr/>
        </p:nvSpPr>
        <p:spPr>
          <a:xfrm>
            <a:off x="228600" y="5486400"/>
            <a:ext cx="8763000" cy="307777"/>
          </a:xfrm>
          <a:prstGeom prst="rect">
            <a:avLst/>
          </a:prstGeom>
        </p:spPr>
        <p:txBody>
          <a:bodyPr wrap="square">
            <a:spAutoFit/>
          </a:bodyPr>
          <a:lstStyle/>
          <a:p>
            <a:r>
              <a:rPr lang="en-US" sz="1400" i="1" dirty="0" smtClean="0">
                <a:latin typeface="+mj-lt"/>
              </a:rPr>
              <a:t>6-th Conference on Payment and Securities Settlement Systems, </a:t>
            </a:r>
            <a:r>
              <a:rPr lang="en-US" sz="1400" dirty="0" err="1" smtClean="0">
                <a:latin typeface="+mj-lt"/>
              </a:rPr>
              <a:t>Ohrid</a:t>
            </a:r>
            <a:r>
              <a:rPr lang="en-US" sz="1400" dirty="0" smtClean="0">
                <a:latin typeface="+mj-lt"/>
              </a:rPr>
              <a:t>, Republic of Macedonia, 1-3 July 2013</a:t>
            </a:r>
            <a:endParaRPr lang="mk-MK" sz="1400" dirty="0">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2"/>
          <p:cNvSpPr txBox="1">
            <a:spLocks noGrp="1"/>
          </p:cNvSpPr>
          <p:nvPr/>
        </p:nvSpPr>
        <p:spPr bwMode="auto">
          <a:xfrm>
            <a:off x="8410575" y="6181725"/>
            <a:ext cx="609600" cy="457200"/>
          </a:xfrm>
          <a:prstGeom prst="rect">
            <a:avLst/>
          </a:prstGeom>
          <a:noFill/>
          <a:ln w="9525">
            <a:noFill/>
            <a:miter lim="800000"/>
            <a:headEnd/>
            <a:tailEnd/>
          </a:ln>
        </p:spPr>
        <p:txBody>
          <a:bodyPr lIns="0" tIns="0" rIns="0" bIns="0" anchor="ctr"/>
          <a:lstStyle/>
          <a:p>
            <a:fld id="{C111B069-3862-479C-A37E-B3C672ECFE6B}" type="slidenum">
              <a:rPr lang="en-US" sz="1600">
                <a:solidFill>
                  <a:schemeClr val="tx2"/>
                </a:solidFill>
              </a:rPr>
              <a:pPr/>
              <a:t>10</a:t>
            </a:fld>
            <a:endParaRPr lang="en-US" sz="1600">
              <a:solidFill>
                <a:schemeClr val="tx2"/>
              </a:solidFill>
            </a:endParaRPr>
          </a:p>
        </p:txBody>
      </p:sp>
      <p:sp>
        <p:nvSpPr>
          <p:cNvPr id="12291" name="Slide Number Placeholder 2"/>
          <p:cNvSpPr txBox="1">
            <a:spLocks/>
          </p:cNvSpPr>
          <p:nvPr/>
        </p:nvSpPr>
        <p:spPr bwMode="auto">
          <a:xfrm>
            <a:off x="8410575" y="6181725"/>
            <a:ext cx="609600" cy="457200"/>
          </a:xfrm>
          <a:prstGeom prst="rect">
            <a:avLst/>
          </a:prstGeom>
          <a:noFill/>
          <a:ln w="9525">
            <a:noFill/>
            <a:miter lim="800000"/>
            <a:headEnd/>
            <a:tailEnd/>
          </a:ln>
        </p:spPr>
        <p:txBody>
          <a:bodyPr lIns="0" tIns="0" rIns="0" bIns="0" anchor="ctr"/>
          <a:lstStyle/>
          <a:p>
            <a:fld id="{E1EC14F0-695B-4854-A697-90C0023C3893}" type="slidenum">
              <a:rPr lang="en-US" sz="1600">
                <a:solidFill>
                  <a:schemeClr val="tx2"/>
                </a:solidFill>
              </a:rPr>
              <a:pPr/>
              <a:t>10</a:t>
            </a:fld>
            <a:endParaRPr lang="en-US" sz="1600">
              <a:solidFill>
                <a:schemeClr val="tx2"/>
              </a:solidFill>
            </a:endParaRPr>
          </a:p>
        </p:txBody>
      </p:sp>
      <p:sp>
        <p:nvSpPr>
          <p:cNvPr id="12292" name="Slide Number Placeholder 2"/>
          <p:cNvSpPr txBox="1">
            <a:spLocks/>
          </p:cNvSpPr>
          <p:nvPr/>
        </p:nvSpPr>
        <p:spPr bwMode="auto">
          <a:xfrm>
            <a:off x="8410575" y="6181725"/>
            <a:ext cx="609600" cy="457200"/>
          </a:xfrm>
          <a:prstGeom prst="rect">
            <a:avLst/>
          </a:prstGeom>
          <a:noFill/>
          <a:ln w="9525">
            <a:noFill/>
            <a:miter lim="800000"/>
            <a:headEnd/>
            <a:tailEnd/>
          </a:ln>
        </p:spPr>
        <p:txBody>
          <a:bodyPr lIns="0" tIns="0" rIns="0" bIns="0" anchor="ctr"/>
          <a:lstStyle/>
          <a:p>
            <a:fld id="{57BA9173-E07C-4129-B22F-343D4A578246}" type="slidenum">
              <a:rPr lang="en-US" sz="1600">
                <a:solidFill>
                  <a:schemeClr val="tx2"/>
                </a:solidFill>
              </a:rPr>
              <a:pPr/>
              <a:t>10</a:t>
            </a:fld>
            <a:endParaRPr lang="en-US" sz="1600">
              <a:solidFill>
                <a:schemeClr val="tx2"/>
              </a:solidFill>
            </a:endParaRPr>
          </a:p>
        </p:txBody>
      </p:sp>
      <p:sp>
        <p:nvSpPr>
          <p:cNvPr id="12293" name="Slide Number Placeholder 1"/>
          <p:cNvSpPr txBox="1">
            <a:spLocks noGrp="1"/>
          </p:cNvSpPr>
          <p:nvPr/>
        </p:nvSpPr>
        <p:spPr bwMode="auto">
          <a:xfrm>
            <a:off x="8410575" y="6181725"/>
            <a:ext cx="609600" cy="457200"/>
          </a:xfrm>
          <a:prstGeom prst="rect">
            <a:avLst/>
          </a:prstGeom>
          <a:noFill/>
          <a:ln w="9525">
            <a:noFill/>
            <a:miter lim="800000"/>
            <a:headEnd/>
            <a:tailEnd/>
          </a:ln>
        </p:spPr>
        <p:txBody>
          <a:bodyPr lIns="0" tIns="0" rIns="0" bIns="0" anchor="ctr"/>
          <a:lstStyle/>
          <a:p>
            <a:fld id="{A9F07933-4BB8-4969-A7FC-B4D8E0CC85D1}" type="slidenum">
              <a:rPr lang="en-US" sz="1600">
                <a:solidFill>
                  <a:schemeClr val="tx2"/>
                </a:solidFill>
              </a:rPr>
              <a:pPr/>
              <a:t>10</a:t>
            </a:fld>
            <a:endParaRPr lang="en-US" sz="1600">
              <a:solidFill>
                <a:schemeClr val="tx2"/>
              </a:solidFill>
            </a:endParaRPr>
          </a:p>
        </p:txBody>
      </p:sp>
      <p:sp>
        <p:nvSpPr>
          <p:cNvPr id="12294" name="Slide Number Placeholder 1"/>
          <p:cNvSpPr txBox="1">
            <a:spLocks noGrp="1"/>
          </p:cNvSpPr>
          <p:nvPr/>
        </p:nvSpPr>
        <p:spPr bwMode="auto">
          <a:xfrm>
            <a:off x="8410575" y="6181725"/>
            <a:ext cx="609600" cy="457200"/>
          </a:xfrm>
          <a:prstGeom prst="rect">
            <a:avLst/>
          </a:prstGeom>
          <a:noFill/>
          <a:ln w="9525">
            <a:noFill/>
            <a:miter lim="800000"/>
            <a:headEnd/>
            <a:tailEnd/>
          </a:ln>
        </p:spPr>
        <p:txBody>
          <a:bodyPr lIns="0" tIns="0" rIns="0" bIns="0" anchor="ctr"/>
          <a:lstStyle/>
          <a:p>
            <a:fld id="{193550F1-6A26-49BF-936D-4C976D5019C6}" type="slidenum">
              <a:rPr lang="en-US" sz="1600">
                <a:solidFill>
                  <a:schemeClr val="tx2"/>
                </a:solidFill>
              </a:rPr>
              <a:pPr/>
              <a:t>10</a:t>
            </a:fld>
            <a:endParaRPr lang="en-US" sz="1600">
              <a:solidFill>
                <a:schemeClr val="tx2"/>
              </a:solidFill>
            </a:endParaRPr>
          </a:p>
        </p:txBody>
      </p:sp>
      <p:sp>
        <p:nvSpPr>
          <p:cNvPr id="12295" name="Slide Number Placeholder 1"/>
          <p:cNvSpPr txBox="1">
            <a:spLocks noGrp="1"/>
          </p:cNvSpPr>
          <p:nvPr/>
        </p:nvSpPr>
        <p:spPr bwMode="auto">
          <a:xfrm>
            <a:off x="8410575" y="6181725"/>
            <a:ext cx="609600" cy="457200"/>
          </a:xfrm>
          <a:prstGeom prst="rect">
            <a:avLst/>
          </a:prstGeom>
          <a:noFill/>
          <a:ln w="9525">
            <a:noFill/>
            <a:miter lim="800000"/>
            <a:headEnd/>
            <a:tailEnd/>
          </a:ln>
        </p:spPr>
        <p:txBody>
          <a:bodyPr lIns="0" tIns="0" rIns="0" bIns="0" anchor="ctr"/>
          <a:lstStyle/>
          <a:p>
            <a:fld id="{16AA47A0-7D34-4FA9-8721-7A3EF05B6F49}" type="slidenum">
              <a:rPr lang="en-US" sz="1600">
                <a:solidFill>
                  <a:schemeClr val="tx2"/>
                </a:solidFill>
              </a:rPr>
              <a:pPr/>
              <a:t>10</a:t>
            </a:fld>
            <a:endParaRPr lang="en-US" sz="1600">
              <a:solidFill>
                <a:schemeClr val="tx2"/>
              </a:solidFill>
            </a:endParaRPr>
          </a:p>
        </p:txBody>
      </p:sp>
      <p:sp>
        <p:nvSpPr>
          <p:cNvPr id="12296" name="Rectangle 530"/>
          <p:cNvSpPr>
            <a:spLocks noChangeArrowheads="1"/>
          </p:cNvSpPr>
          <p:nvPr/>
        </p:nvSpPr>
        <p:spPr bwMode="auto">
          <a:xfrm>
            <a:off x="660400" y="7375525"/>
            <a:ext cx="184150" cy="488950"/>
          </a:xfrm>
          <a:prstGeom prst="rect">
            <a:avLst/>
          </a:prstGeom>
          <a:noFill/>
          <a:ln w="9525">
            <a:noFill/>
            <a:miter lim="800000"/>
            <a:headEnd/>
            <a:tailEnd/>
          </a:ln>
        </p:spPr>
        <p:txBody>
          <a:bodyPr wrap="none" anchor="ctr">
            <a:spAutoFit/>
          </a:bodyPr>
          <a:lstStyle/>
          <a:p>
            <a:pPr eaLnBrk="0" hangingPunct="0"/>
            <a:r>
              <a:rPr lang="en-US" sz="800"/>
              <a:t/>
            </a:r>
            <a:br>
              <a:rPr lang="en-US" sz="800"/>
            </a:br>
            <a:endParaRPr lang="en-US"/>
          </a:p>
        </p:txBody>
      </p:sp>
      <p:sp>
        <p:nvSpPr>
          <p:cNvPr id="12297" name="Slide Number Placeholder 1"/>
          <p:cNvSpPr txBox="1">
            <a:spLocks noGrp="1"/>
          </p:cNvSpPr>
          <p:nvPr/>
        </p:nvSpPr>
        <p:spPr bwMode="auto">
          <a:xfrm>
            <a:off x="8410575" y="6181725"/>
            <a:ext cx="609600" cy="457200"/>
          </a:xfrm>
          <a:prstGeom prst="rect">
            <a:avLst/>
          </a:prstGeom>
          <a:noFill/>
          <a:ln w="9525">
            <a:noFill/>
            <a:miter lim="800000"/>
            <a:headEnd/>
            <a:tailEnd/>
          </a:ln>
        </p:spPr>
        <p:txBody>
          <a:bodyPr lIns="0" tIns="0" rIns="0" bIns="0" anchor="ctr"/>
          <a:lstStyle/>
          <a:p>
            <a:fld id="{5AFC625F-5716-4BE6-8204-37433080FDE0}" type="slidenum">
              <a:rPr lang="en-US" sz="1600">
                <a:solidFill>
                  <a:schemeClr val="tx2"/>
                </a:solidFill>
              </a:rPr>
              <a:pPr/>
              <a:t>10</a:t>
            </a:fld>
            <a:endParaRPr lang="en-US" sz="1600">
              <a:solidFill>
                <a:schemeClr val="tx2"/>
              </a:solidFill>
            </a:endParaRPr>
          </a:p>
        </p:txBody>
      </p:sp>
      <p:sp>
        <p:nvSpPr>
          <p:cNvPr id="12298" name="Slide Number Placeholder 1"/>
          <p:cNvSpPr txBox="1">
            <a:spLocks noGrp="1"/>
          </p:cNvSpPr>
          <p:nvPr/>
        </p:nvSpPr>
        <p:spPr bwMode="auto">
          <a:xfrm>
            <a:off x="8410575" y="6181725"/>
            <a:ext cx="609600" cy="457200"/>
          </a:xfrm>
          <a:prstGeom prst="rect">
            <a:avLst/>
          </a:prstGeom>
          <a:noFill/>
          <a:ln w="9525">
            <a:noFill/>
            <a:miter lim="800000"/>
            <a:headEnd/>
            <a:tailEnd/>
          </a:ln>
        </p:spPr>
        <p:txBody>
          <a:bodyPr lIns="0" tIns="0" rIns="0" bIns="0" anchor="ctr"/>
          <a:lstStyle/>
          <a:p>
            <a:fld id="{C6FCBA7D-1D66-4707-8AE7-0E20C129042C}" type="slidenum">
              <a:rPr lang="en-US" sz="1600">
                <a:solidFill>
                  <a:schemeClr val="tx2"/>
                </a:solidFill>
              </a:rPr>
              <a:pPr/>
              <a:t>10</a:t>
            </a:fld>
            <a:endParaRPr lang="en-US" sz="1600">
              <a:solidFill>
                <a:schemeClr val="tx2"/>
              </a:solidFill>
            </a:endParaRPr>
          </a:p>
        </p:txBody>
      </p:sp>
      <p:sp>
        <p:nvSpPr>
          <p:cNvPr id="12299" name="Rectangle 11"/>
          <p:cNvSpPr>
            <a:spLocks noChangeArrowheads="1"/>
          </p:cNvSpPr>
          <p:nvPr/>
        </p:nvSpPr>
        <p:spPr bwMode="auto">
          <a:xfrm>
            <a:off x="1006475" y="1331913"/>
            <a:ext cx="6751638" cy="708025"/>
          </a:xfrm>
          <a:prstGeom prst="rect">
            <a:avLst/>
          </a:prstGeom>
          <a:noFill/>
          <a:ln w="9525">
            <a:noFill/>
            <a:miter lim="800000"/>
            <a:headEnd/>
            <a:tailEnd/>
          </a:ln>
        </p:spPr>
        <p:txBody>
          <a:bodyPr>
            <a:spAutoFit/>
          </a:bodyPr>
          <a:lstStyle/>
          <a:p>
            <a:r>
              <a:rPr lang="en-US" sz="2000" b="1">
                <a:solidFill>
                  <a:schemeClr val="tx2"/>
                </a:solidFill>
                <a:latin typeface="Tahoma" pitchFamily="34" charset="0"/>
                <a:cs typeface="Tahoma" pitchFamily="34" charset="0"/>
              </a:rPr>
              <a:t>Generally accepted rules for development of the national payment system</a:t>
            </a:r>
            <a:endParaRPr lang="en-US" sz="2000">
              <a:solidFill>
                <a:schemeClr val="tx2"/>
              </a:solidFill>
              <a:latin typeface="Tahoma" pitchFamily="34" charset="0"/>
              <a:cs typeface="Tahoma" pitchFamily="34" charset="0"/>
            </a:endParaRPr>
          </a:p>
        </p:txBody>
      </p:sp>
      <p:sp>
        <p:nvSpPr>
          <p:cNvPr id="12300" name="Rectangle 15"/>
          <p:cNvSpPr>
            <a:spLocks noChangeArrowheads="1"/>
          </p:cNvSpPr>
          <p:nvPr/>
        </p:nvSpPr>
        <p:spPr bwMode="auto">
          <a:xfrm>
            <a:off x="598488" y="2209800"/>
            <a:ext cx="7361237" cy="366713"/>
          </a:xfrm>
          <a:prstGeom prst="rect">
            <a:avLst/>
          </a:prstGeom>
          <a:noFill/>
          <a:ln w="9525">
            <a:noFill/>
            <a:miter lim="800000"/>
            <a:headEnd/>
            <a:tailEnd/>
          </a:ln>
        </p:spPr>
        <p:txBody>
          <a:bodyPr>
            <a:spAutoFit/>
          </a:bodyPr>
          <a:lstStyle/>
          <a:p>
            <a:pPr algn="just"/>
            <a:endParaRPr lang="mk-MK" b="1"/>
          </a:p>
        </p:txBody>
      </p:sp>
      <p:sp>
        <p:nvSpPr>
          <p:cNvPr id="11277" name="Rectangle 15"/>
          <p:cNvSpPr>
            <a:spLocks noChangeArrowheads="1"/>
          </p:cNvSpPr>
          <p:nvPr/>
        </p:nvSpPr>
        <p:spPr bwMode="auto">
          <a:xfrm>
            <a:off x="609600" y="2209800"/>
            <a:ext cx="7415213" cy="3785652"/>
          </a:xfrm>
          <a:prstGeom prst="rect">
            <a:avLst/>
          </a:prstGeom>
          <a:noFill/>
          <a:ln w="9525">
            <a:noFill/>
            <a:miter lim="800000"/>
            <a:headEnd/>
            <a:tailEnd/>
          </a:ln>
        </p:spPr>
        <p:txBody>
          <a:bodyPr>
            <a:spAutoFit/>
          </a:bodyPr>
          <a:lstStyle/>
          <a:p>
            <a:pPr marL="342900" indent="-342900">
              <a:defRPr/>
            </a:pPr>
            <a:r>
              <a:rPr lang="en-US" sz="1600" b="1" dirty="0">
                <a:latin typeface="Tahoma" pitchFamily="34" charset="0"/>
                <a:cs typeface="Tahoma" pitchFamily="34" charset="0"/>
              </a:rPr>
              <a:t>B</a:t>
            </a:r>
            <a:r>
              <a:rPr lang="mk-MK" sz="1600" b="1" dirty="0">
                <a:latin typeface="Tahoma" pitchFamily="34" charset="0"/>
                <a:cs typeface="Tahoma" pitchFamily="34" charset="0"/>
              </a:rPr>
              <a:t>. </a:t>
            </a:r>
            <a:r>
              <a:rPr lang="en-US" sz="1600" b="1" dirty="0">
                <a:latin typeface="Tahoma" pitchFamily="34" charset="0"/>
                <a:cs typeface="Tahoma" pitchFamily="34" charset="0"/>
              </a:rPr>
              <a:t>Planning</a:t>
            </a:r>
            <a:endParaRPr lang="mk-MK" sz="1600" b="1" dirty="0">
              <a:latin typeface="Tahoma" pitchFamily="34" charset="0"/>
              <a:cs typeface="Tahoma" pitchFamily="34" charset="0"/>
            </a:endParaRPr>
          </a:p>
          <a:p>
            <a:pPr marL="342900" indent="-342900">
              <a:defRPr/>
            </a:pPr>
            <a:endParaRPr lang="ru-RU" sz="1600" b="1" dirty="0">
              <a:latin typeface="Tahoma" pitchFamily="34" charset="0"/>
              <a:cs typeface="Tahoma" pitchFamily="34" charset="0"/>
            </a:endParaRPr>
          </a:p>
          <a:p>
            <a:pPr>
              <a:defRPr/>
            </a:pPr>
            <a:r>
              <a:rPr lang="en-US" sz="1600" b="1" dirty="0">
                <a:solidFill>
                  <a:srgbClr val="FF9900"/>
                </a:solidFill>
                <a:latin typeface="Tahoma" pitchFamily="34" charset="0"/>
                <a:cs typeface="Tahoma" pitchFamily="34" charset="0"/>
              </a:rPr>
              <a:t>Rule no.</a:t>
            </a:r>
            <a:r>
              <a:rPr lang="ru-RU" sz="1600" b="1" dirty="0">
                <a:solidFill>
                  <a:srgbClr val="FF9900"/>
                </a:solidFill>
                <a:latin typeface="Tahoma" pitchFamily="34" charset="0"/>
                <a:cs typeface="Tahoma" pitchFamily="34" charset="0"/>
              </a:rPr>
              <a:t> 3</a:t>
            </a:r>
            <a:r>
              <a:rPr lang="mk-MK" sz="1600" b="1" dirty="0">
                <a:latin typeface="Tahoma" pitchFamily="34" charset="0"/>
                <a:cs typeface="Tahoma" pitchFamily="34" charset="0"/>
              </a:rPr>
              <a:t>: </a:t>
            </a:r>
            <a:r>
              <a:rPr lang="en-US" sz="1600" b="1" dirty="0" err="1">
                <a:solidFill>
                  <a:srgbClr val="FF9900"/>
                </a:solidFill>
                <a:latin typeface="Tahoma" pitchFamily="34" charset="0"/>
                <a:cs typeface="Tahoma" pitchFamily="34" charset="0"/>
              </a:rPr>
              <a:t>Recognise</a:t>
            </a:r>
            <a:r>
              <a:rPr lang="en-US" sz="1600" b="1" dirty="0">
                <a:solidFill>
                  <a:srgbClr val="FF9900"/>
                </a:solidFill>
                <a:latin typeface="Tahoma" pitchFamily="34" charset="0"/>
                <a:cs typeface="Tahoma" pitchFamily="34" charset="0"/>
              </a:rPr>
              <a:t> complexity</a:t>
            </a:r>
            <a:r>
              <a:rPr lang="en-US" sz="1600" b="1" i="1" dirty="0">
                <a:latin typeface="Tahoma" pitchFamily="34" charset="0"/>
                <a:cs typeface="Tahoma" pitchFamily="34" charset="0"/>
              </a:rPr>
              <a:t>: planning should be based on a comprehensive understanding of all the core elements of the national payment system and the principal factors influencing its development.</a:t>
            </a:r>
          </a:p>
          <a:p>
            <a:pPr marL="342900" indent="-342900">
              <a:defRPr/>
            </a:pPr>
            <a:endParaRPr lang="ru-RU" sz="1600" b="1" dirty="0">
              <a:solidFill>
                <a:srgbClr val="FF9900"/>
              </a:solidFill>
              <a:latin typeface="Tahoma" pitchFamily="34" charset="0"/>
              <a:cs typeface="Tahoma" pitchFamily="34" charset="0"/>
            </a:endParaRPr>
          </a:p>
          <a:p>
            <a:pPr>
              <a:defRPr/>
            </a:pPr>
            <a:r>
              <a:rPr lang="en-US" sz="1600" b="1" dirty="0">
                <a:solidFill>
                  <a:srgbClr val="FF9900"/>
                </a:solidFill>
                <a:latin typeface="Tahoma" pitchFamily="34" charset="0"/>
                <a:cs typeface="Tahoma" pitchFamily="34" charset="0"/>
              </a:rPr>
              <a:t>Rule no. </a:t>
            </a:r>
            <a:r>
              <a:rPr lang="ru-RU" sz="1600" b="1" dirty="0">
                <a:solidFill>
                  <a:srgbClr val="FF9900"/>
                </a:solidFill>
                <a:latin typeface="Tahoma" pitchFamily="34" charset="0"/>
                <a:cs typeface="Tahoma" pitchFamily="34" charset="0"/>
              </a:rPr>
              <a:t>4</a:t>
            </a:r>
            <a:r>
              <a:rPr lang="mk-MK" sz="1600" b="1" i="1" dirty="0">
                <a:latin typeface="Tahoma" pitchFamily="34" charset="0"/>
                <a:cs typeface="Tahoma" pitchFamily="34" charset="0"/>
              </a:rPr>
              <a:t>: </a:t>
            </a:r>
            <a:r>
              <a:rPr lang="en-US" sz="1600" b="1" dirty="0">
                <a:solidFill>
                  <a:srgbClr val="FF9900"/>
                </a:solidFill>
                <a:latin typeface="Tahoma" pitchFamily="34" charset="0"/>
                <a:cs typeface="Tahoma" pitchFamily="34" charset="0"/>
              </a:rPr>
              <a:t>Focus on needs: </a:t>
            </a:r>
            <a:r>
              <a:rPr lang="en-US" sz="1600" b="1" i="1" dirty="0">
                <a:latin typeface="Tahoma" pitchFamily="34" charset="0"/>
                <a:cs typeface="Tahoma" pitchFamily="34" charset="0"/>
              </a:rPr>
              <a:t>identify, and be guided by, the payment needs of all users in the national payment system and by the capabilities of the economy.</a:t>
            </a:r>
          </a:p>
          <a:p>
            <a:pPr marL="342900" indent="-342900">
              <a:defRPr/>
            </a:pPr>
            <a:endParaRPr lang="ru-RU" sz="1600" b="1" dirty="0">
              <a:solidFill>
                <a:srgbClr val="FF9900"/>
              </a:solidFill>
              <a:latin typeface="Tahoma" pitchFamily="34" charset="0"/>
              <a:cs typeface="Tahoma" pitchFamily="34" charset="0"/>
            </a:endParaRPr>
          </a:p>
          <a:p>
            <a:pPr>
              <a:defRPr/>
            </a:pPr>
            <a:r>
              <a:rPr lang="en-US" sz="1600" b="1" dirty="0">
                <a:solidFill>
                  <a:srgbClr val="FF9900"/>
                </a:solidFill>
                <a:latin typeface="Tahoma" pitchFamily="34" charset="0"/>
                <a:cs typeface="Tahoma" pitchFamily="34" charset="0"/>
              </a:rPr>
              <a:t>Rule no. </a:t>
            </a:r>
            <a:r>
              <a:rPr lang="ru-RU" sz="1600" b="1" dirty="0">
                <a:solidFill>
                  <a:srgbClr val="FF9900"/>
                </a:solidFill>
                <a:latin typeface="Tahoma" pitchFamily="34" charset="0"/>
                <a:cs typeface="Tahoma" pitchFamily="34" charset="0"/>
              </a:rPr>
              <a:t>5</a:t>
            </a:r>
            <a:r>
              <a:rPr lang="mk-MK" sz="1600" b="1" dirty="0">
                <a:latin typeface="Tahoma" pitchFamily="34" charset="0"/>
                <a:cs typeface="Tahoma" pitchFamily="34" charset="0"/>
              </a:rPr>
              <a:t>: </a:t>
            </a:r>
            <a:r>
              <a:rPr lang="en-US" sz="1600" b="1" dirty="0">
                <a:solidFill>
                  <a:srgbClr val="FF9900"/>
                </a:solidFill>
                <a:latin typeface="Tahoma" pitchFamily="34" charset="0"/>
                <a:cs typeface="Tahoma" pitchFamily="34" charset="0"/>
              </a:rPr>
              <a:t>Set clear priorities: </a:t>
            </a:r>
            <a:r>
              <a:rPr lang="en-US" sz="1600" b="1" i="1" dirty="0">
                <a:latin typeface="Tahoma" pitchFamily="34" charset="0"/>
                <a:cs typeface="Tahoma" pitchFamily="34" charset="0"/>
              </a:rPr>
              <a:t>plan and </a:t>
            </a:r>
            <a:r>
              <a:rPr lang="en-US" sz="1600" b="1" i="1" dirty="0" err="1">
                <a:latin typeface="Tahoma" pitchFamily="34" charset="0"/>
                <a:cs typeface="Tahoma" pitchFamily="34" charset="0"/>
              </a:rPr>
              <a:t>prioritise</a:t>
            </a:r>
            <a:r>
              <a:rPr lang="en-US" sz="1600" b="1" i="1" dirty="0">
                <a:latin typeface="Tahoma" pitchFamily="34" charset="0"/>
                <a:cs typeface="Tahoma" pitchFamily="34" charset="0"/>
              </a:rPr>
              <a:t> development of the national payment system strategically.</a:t>
            </a:r>
          </a:p>
          <a:p>
            <a:pPr marL="342900" indent="-342900">
              <a:defRPr/>
            </a:pPr>
            <a:endParaRPr lang="ru-RU" sz="1600" b="1" dirty="0">
              <a:solidFill>
                <a:srgbClr val="FF9900"/>
              </a:solidFill>
              <a:latin typeface="Tahoma" pitchFamily="34" charset="0"/>
              <a:cs typeface="Tahoma" pitchFamily="34" charset="0"/>
            </a:endParaRPr>
          </a:p>
          <a:p>
            <a:pPr marL="342900" indent="-342900">
              <a:defRPr/>
            </a:pPr>
            <a:r>
              <a:rPr lang="en-US" sz="1600" b="1" dirty="0">
                <a:solidFill>
                  <a:srgbClr val="FF9900"/>
                </a:solidFill>
                <a:latin typeface="Tahoma" pitchFamily="34" charset="0"/>
                <a:cs typeface="Tahoma" pitchFamily="34" charset="0"/>
              </a:rPr>
              <a:t>Rule no. </a:t>
            </a:r>
            <a:r>
              <a:rPr lang="ru-RU" sz="1600" b="1" dirty="0">
                <a:solidFill>
                  <a:srgbClr val="FF9900"/>
                </a:solidFill>
                <a:latin typeface="Tahoma" pitchFamily="34" charset="0"/>
                <a:cs typeface="Tahoma" pitchFamily="34" charset="0"/>
              </a:rPr>
              <a:t>6</a:t>
            </a:r>
            <a:r>
              <a:rPr lang="ru-RU" sz="1600" b="1" dirty="0">
                <a:latin typeface="Tahoma" pitchFamily="34" charset="0"/>
                <a:cs typeface="Tahoma" pitchFamily="34" charset="0"/>
              </a:rPr>
              <a:t>: </a:t>
            </a:r>
            <a:r>
              <a:rPr lang="en-US" sz="1600" b="1" dirty="0">
                <a:solidFill>
                  <a:srgbClr val="FF9900"/>
                </a:solidFill>
                <a:latin typeface="Tahoma" pitchFamily="34" charset="0"/>
                <a:cs typeface="Tahoma" pitchFamily="34" charset="0"/>
              </a:rPr>
              <a:t>Implementation is key</a:t>
            </a:r>
            <a:r>
              <a:rPr lang="en-US" sz="1600" b="1" dirty="0"/>
              <a:t>: </a:t>
            </a:r>
            <a:r>
              <a:rPr lang="en-US" sz="1600" b="1" i="1" dirty="0">
                <a:latin typeface="Tahoma" pitchFamily="34" charset="0"/>
                <a:cs typeface="Tahoma" pitchFamily="34" charset="0"/>
              </a:rPr>
              <a:t>ensure effective implementation of the strategic plan.</a:t>
            </a:r>
          </a:p>
        </p:txBody>
      </p:sp>
      <p:sp>
        <p:nvSpPr>
          <p:cNvPr id="13" name="Rectangle 12"/>
          <p:cNvSpPr>
            <a:spLocks noChangeArrowheads="1"/>
          </p:cNvSpPr>
          <p:nvPr/>
        </p:nvSpPr>
        <p:spPr bwMode="auto">
          <a:xfrm>
            <a:off x="152400" y="280988"/>
            <a:ext cx="8775700" cy="1066800"/>
          </a:xfrm>
          <a:prstGeom prst="rect">
            <a:avLst/>
          </a:prstGeom>
          <a:noFill/>
          <a:ln w="9525">
            <a:noFill/>
            <a:miter lim="800000"/>
            <a:headEnd/>
            <a:tailEnd/>
          </a:ln>
          <a:effectLst>
            <a:outerShdw dist="35921" dir="2700000" algn="ctr" rotWithShape="0">
              <a:schemeClr val="bg2"/>
            </a:outerShdw>
          </a:effectLst>
        </p:spPr>
        <p:txBody>
          <a:bodyPr anchor="ctr">
            <a:spAutoFit/>
          </a:bodyPr>
          <a:lstStyle/>
          <a:p>
            <a:pPr eaLnBrk="0" hangingPunct="0">
              <a:defRPr/>
            </a:pPr>
            <a:endParaRPr lang="en-US" sz="2000" b="1" dirty="0">
              <a:latin typeface="Tahoma" pitchFamily="34" charset="0"/>
            </a:endParaRPr>
          </a:p>
          <a:p>
            <a:pPr>
              <a:spcBef>
                <a:spcPct val="20000"/>
              </a:spcBef>
              <a:buClr>
                <a:schemeClr val="accent2"/>
              </a:buClr>
              <a:buFont typeface="Wingdings" pitchFamily="2" charset="2"/>
              <a:buNone/>
              <a:defRPr/>
            </a:pPr>
            <a:r>
              <a:rPr lang="en-US" sz="2000" b="1" dirty="0">
                <a:latin typeface="Tahoma" pitchFamily="34" charset="0"/>
              </a:rPr>
              <a:t>I. APPROACHES TO THE DEVELOPMENT OF THE NATIONAL PAYMENT SYSTEM – international experience</a:t>
            </a:r>
            <a:endParaRPr lang="mk-MK" sz="2000" b="1" dirty="0">
              <a:latin typeface="Tahoma"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2"/>
          <p:cNvSpPr txBox="1">
            <a:spLocks noGrp="1"/>
          </p:cNvSpPr>
          <p:nvPr/>
        </p:nvSpPr>
        <p:spPr bwMode="auto">
          <a:xfrm>
            <a:off x="8410575" y="6181725"/>
            <a:ext cx="609600" cy="457200"/>
          </a:xfrm>
          <a:prstGeom prst="rect">
            <a:avLst/>
          </a:prstGeom>
          <a:noFill/>
          <a:ln w="9525">
            <a:noFill/>
            <a:miter lim="800000"/>
            <a:headEnd/>
            <a:tailEnd/>
          </a:ln>
        </p:spPr>
        <p:txBody>
          <a:bodyPr lIns="0" tIns="0" rIns="0" bIns="0" anchor="ctr"/>
          <a:lstStyle/>
          <a:p>
            <a:fld id="{93A40AD3-48B4-402B-91A4-21F3A3238170}" type="slidenum">
              <a:rPr lang="en-US" sz="1600">
                <a:solidFill>
                  <a:schemeClr val="tx2"/>
                </a:solidFill>
              </a:rPr>
              <a:pPr/>
              <a:t>11</a:t>
            </a:fld>
            <a:endParaRPr lang="en-US" sz="1600">
              <a:solidFill>
                <a:schemeClr val="tx2"/>
              </a:solidFill>
            </a:endParaRPr>
          </a:p>
        </p:txBody>
      </p:sp>
      <p:sp>
        <p:nvSpPr>
          <p:cNvPr id="13315" name="Slide Number Placeholder 2"/>
          <p:cNvSpPr txBox="1">
            <a:spLocks/>
          </p:cNvSpPr>
          <p:nvPr/>
        </p:nvSpPr>
        <p:spPr bwMode="auto">
          <a:xfrm>
            <a:off x="8410575" y="6181725"/>
            <a:ext cx="609600" cy="457200"/>
          </a:xfrm>
          <a:prstGeom prst="rect">
            <a:avLst/>
          </a:prstGeom>
          <a:noFill/>
          <a:ln w="9525">
            <a:noFill/>
            <a:miter lim="800000"/>
            <a:headEnd/>
            <a:tailEnd/>
          </a:ln>
        </p:spPr>
        <p:txBody>
          <a:bodyPr lIns="0" tIns="0" rIns="0" bIns="0" anchor="ctr"/>
          <a:lstStyle/>
          <a:p>
            <a:fld id="{D3ED84FB-7DE3-4809-A50B-7934D4BF9B28}" type="slidenum">
              <a:rPr lang="en-US" sz="1600">
                <a:solidFill>
                  <a:schemeClr val="tx2"/>
                </a:solidFill>
              </a:rPr>
              <a:pPr/>
              <a:t>11</a:t>
            </a:fld>
            <a:endParaRPr lang="en-US" sz="1600">
              <a:solidFill>
                <a:schemeClr val="tx2"/>
              </a:solidFill>
            </a:endParaRPr>
          </a:p>
        </p:txBody>
      </p:sp>
      <p:sp>
        <p:nvSpPr>
          <p:cNvPr id="13316" name="Slide Number Placeholder 2"/>
          <p:cNvSpPr txBox="1">
            <a:spLocks/>
          </p:cNvSpPr>
          <p:nvPr/>
        </p:nvSpPr>
        <p:spPr bwMode="auto">
          <a:xfrm>
            <a:off x="8410575" y="6181725"/>
            <a:ext cx="609600" cy="457200"/>
          </a:xfrm>
          <a:prstGeom prst="rect">
            <a:avLst/>
          </a:prstGeom>
          <a:noFill/>
          <a:ln w="9525">
            <a:noFill/>
            <a:miter lim="800000"/>
            <a:headEnd/>
            <a:tailEnd/>
          </a:ln>
        </p:spPr>
        <p:txBody>
          <a:bodyPr lIns="0" tIns="0" rIns="0" bIns="0" anchor="ctr"/>
          <a:lstStyle/>
          <a:p>
            <a:fld id="{3C7BED23-DC33-40D1-8D7A-3E2959E34D5D}" type="slidenum">
              <a:rPr lang="en-US" sz="1600">
                <a:solidFill>
                  <a:schemeClr val="tx2"/>
                </a:solidFill>
              </a:rPr>
              <a:pPr/>
              <a:t>11</a:t>
            </a:fld>
            <a:endParaRPr lang="en-US" sz="1600">
              <a:solidFill>
                <a:schemeClr val="tx2"/>
              </a:solidFill>
            </a:endParaRPr>
          </a:p>
        </p:txBody>
      </p:sp>
      <p:sp>
        <p:nvSpPr>
          <p:cNvPr id="13317" name="Slide Number Placeholder 1"/>
          <p:cNvSpPr txBox="1">
            <a:spLocks noGrp="1"/>
          </p:cNvSpPr>
          <p:nvPr/>
        </p:nvSpPr>
        <p:spPr bwMode="auto">
          <a:xfrm>
            <a:off x="8410575" y="6181725"/>
            <a:ext cx="609600" cy="457200"/>
          </a:xfrm>
          <a:prstGeom prst="rect">
            <a:avLst/>
          </a:prstGeom>
          <a:noFill/>
          <a:ln w="9525">
            <a:noFill/>
            <a:miter lim="800000"/>
            <a:headEnd/>
            <a:tailEnd/>
          </a:ln>
        </p:spPr>
        <p:txBody>
          <a:bodyPr lIns="0" tIns="0" rIns="0" bIns="0" anchor="ctr"/>
          <a:lstStyle/>
          <a:p>
            <a:fld id="{C4EB1B53-75AE-4C0E-8601-1C674D71CDC5}" type="slidenum">
              <a:rPr lang="en-US" sz="1600">
                <a:solidFill>
                  <a:schemeClr val="tx2"/>
                </a:solidFill>
              </a:rPr>
              <a:pPr/>
              <a:t>11</a:t>
            </a:fld>
            <a:endParaRPr lang="en-US" sz="1600">
              <a:solidFill>
                <a:schemeClr val="tx2"/>
              </a:solidFill>
            </a:endParaRPr>
          </a:p>
        </p:txBody>
      </p:sp>
      <p:sp>
        <p:nvSpPr>
          <p:cNvPr id="13318" name="Slide Number Placeholder 1"/>
          <p:cNvSpPr txBox="1">
            <a:spLocks noGrp="1"/>
          </p:cNvSpPr>
          <p:nvPr/>
        </p:nvSpPr>
        <p:spPr bwMode="auto">
          <a:xfrm>
            <a:off x="8410575" y="6181725"/>
            <a:ext cx="609600" cy="457200"/>
          </a:xfrm>
          <a:prstGeom prst="rect">
            <a:avLst/>
          </a:prstGeom>
          <a:noFill/>
          <a:ln w="9525">
            <a:noFill/>
            <a:miter lim="800000"/>
            <a:headEnd/>
            <a:tailEnd/>
          </a:ln>
        </p:spPr>
        <p:txBody>
          <a:bodyPr lIns="0" tIns="0" rIns="0" bIns="0" anchor="ctr"/>
          <a:lstStyle/>
          <a:p>
            <a:fld id="{05F424D5-101A-4CBB-9771-DF3C80D62799}" type="slidenum">
              <a:rPr lang="en-US" sz="1600">
                <a:solidFill>
                  <a:schemeClr val="tx2"/>
                </a:solidFill>
              </a:rPr>
              <a:pPr/>
              <a:t>11</a:t>
            </a:fld>
            <a:endParaRPr lang="en-US" sz="1600">
              <a:solidFill>
                <a:schemeClr val="tx2"/>
              </a:solidFill>
            </a:endParaRPr>
          </a:p>
        </p:txBody>
      </p:sp>
      <p:sp>
        <p:nvSpPr>
          <p:cNvPr id="13319" name="Slide Number Placeholder 1"/>
          <p:cNvSpPr txBox="1">
            <a:spLocks noGrp="1"/>
          </p:cNvSpPr>
          <p:nvPr/>
        </p:nvSpPr>
        <p:spPr bwMode="auto">
          <a:xfrm>
            <a:off x="8410575" y="6181725"/>
            <a:ext cx="609600" cy="457200"/>
          </a:xfrm>
          <a:prstGeom prst="rect">
            <a:avLst/>
          </a:prstGeom>
          <a:noFill/>
          <a:ln w="9525">
            <a:noFill/>
            <a:miter lim="800000"/>
            <a:headEnd/>
            <a:tailEnd/>
          </a:ln>
        </p:spPr>
        <p:txBody>
          <a:bodyPr lIns="0" tIns="0" rIns="0" bIns="0" anchor="ctr"/>
          <a:lstStyle/>
          <a:p>
            <a:fld id="{49E38615-71ED-42F8-B527-B76F761F7CBA}" type="slidenum">
              <a:rPr lang="en-US" sz="1600">
                <a:solidFill>
                  <a:schemeClr val="tx2"/>
                </a:solidFill>
              </a:rPr>
              <a:pPr/>
              <a:t>11</a:t>
            </a:fld>
            <a:endParaRPr lang="en-US" sz="1600">
              <a:solidFill>
                <a:schemeClr val="tx2"/>
              </a:solidFill>
            </a:endParaRPr>
          </a:p>
        </p:txBody>
      </p:sp>
      <p:sp>
        <p:nvSpPr>
          <p:cNvPr id="13320" name="Rectangle 530"/>
          <p:cNvSpPr>
            <a:spLocks noChangeArrowheads="1"/>
          </p:cNvSpPr>
          <p:nvPr/>
        </p:nvSpPr>
        <p:spPr bwMode="auto">
          <a:xfrm>
            <a:off x="660400" y="7375525"/>
            <a:ext cx="184150" cy="488950"/>
          </a:xfrm>
          <a:prstGeom prst="rect">
            <a:avLst/>
          </a:prstGeom>
          <a:noFill/>
          <a:ln w="9525">
            <a:noFill/>
            <a:miter lim="800000"/>
            <a:headEnd/>
            <a:tailEnd/>
          </a:ln>
        </p:spPr>
        <p:txBody>
          <a:bodyPr wrap="none" anchor="ctr">
            <a:spAutoFit/>
          </a:bodyPr>
          <a:lstStyle/>
          <a:p>
            <a:pPr eaLnBrk="0" hangingPunct="0"/>
            <a:r>
              <a:rPr lang="en-US" sz="800"/>
              <a:t/>
            </a:r>
            <a:br>
              <a:rPr lang="en-US" sz="800"/>
            </a:br>
            <a:endParaRPr lang="en-US"/>
          </a:p>
        </p:txBody>
      </p:sp>
      <p:sp>
        <p:nvSpPr>
          <p:cNvPr id="13321" name="Slide Number Placeholder 1"/>
          <p:cNvSpPr txBox="1">
            <a:spLocks noGrp="1"/>
          </p:cNvSpPr>
          <p:nvPr/>
        </p:nvSpPr>
        <p:spPr bwMode="auto">
          <a:xfrm>
            <a:off x="8410575" y="6181725"/>
            <a:ext cx="609600" cy="457200"/>
          </a:xfrm>
          <a:prstGeom prst="rect">
            <a:avLst/>
          </a:prstGeom>
          <a:noFill/>
          <a:ln w="9525">
            <a:noFill/>
            <a:miter lim="800000"/>
            <a:headEnd/>
            <a:tailEnd/>
          </a:ln>
        </p:spPr>
        <p:txBody>
          <a:bodyPr lIns="0" tIns="0" rIns="0" bIns="0" anchor="ctr"/>
          <a:lstStyle/>
          <a:p>
            <a:fld id="{60AB7BB3-0632-4C92-80AD-D62D720F73A5}" type="slidenum">
              <a:rPr lang="en-US" sz="1600">
                <a:solidFill>
                  <a:schemeClr val="tx2"/>
                </a:solidFill>
              </a:rPr>
              <a:pPr/>
              <a:t>11</a:t>
            </a:fld>
            <a:endParaRPr lang="en-US" sz="1600">
              <a:solidFill>
                <a:schemeClr val="tx2"/>
              </a:solidFill>
            </a:endParaRPr>
          </a:p>
        </p:txBody>
      </p:sp>
      <p:sp>
        <p:nvSpPr>
          <p:cNvPr id="13322" name="Slide Number Placeholder 1"/>
          <p:cNvSpPr txBox="1">
            <a:spLocks noGrp="1"/>
          </p:cNvSpPr>
          <p:nvPr/>
        </p:nvSpPr>
        <p:spPr bwMode="auto">
          <a:xfrm>
            <a:off x="8410575" y="6181725"/>
            <a:ext cx="609600" cy="457200"/>
          </a:xfrm>
          <a:prstGeom prst="rect">
            <a:avLst/>
          </a:prstGeom>
          <a:noFill/>
          <a:ln w="9525">
            <a:noFill/>
            <a:miter lim="800000"/>
            <a:headEnd/>
            <a:tailEnd/>
          </a:ln>
        </p:spPr>
        <p:txBody>
          <a:bodyPr lIns="0" tIns="0" rIns="0" bIns="0" anchor="ctr"/>
          <a:lstStyle/>
          <a:p>
            <a:fld id="{75958206-B3B0-405B-9022-56D631B00BB1}" type="slidenum">
              <a:rPr lang="en-US" sz="1600">
                <a:solidFill>
                  <a:schemeClr val="tx2"/>
                </a:solidFill>
              </a:rPr>
              <a:pPr/>
              <a:t>11</a:t>
            </a:fld>
            <a:endParaRPr lang="en-US" sz="1600">
              <a:solidFill>
                <a:schemeClr val="tx2"/>
              </a:solidFill>
            </a:endParaRPr>
          </a:p>
        </p:txBody>
      </p:sp>
      <p:sp>
        <p:nvSpPr>
          <p:cNvPr id="13323" name="Rectangle 11"/>
          <p:cNvSpPr>
            <a:spLocks noChangeArrowheads="1"/>
          </p:cNvSpPr>
          <p:nvPr/>
        </p:nvSpPr>
        <p:spPr bwMode="auto">
          <a:xfrm>
            <a:off x="1006475" y="1331913"/>
            <a:ext cx="6751638" cy="708025"/>
          </a:xfrm>
          <a:prstGeom prst="rect">
            <a:avLst/>
          </a:prstGeom>
          <a:noFill/>
          <a:ln w="9525">
            <a:noFill/>
            <a:miter lim="800000"/>
            <a:headEnd/>
            <a:tailEnd/>
          </a:ln>
        </p:spPr>
        <p:txBody>
          <a:bodyPr>
            <a:spAutoFit/>
          </a:bodyPr>
          <a:lstStyle/>
          <a:p>
            <a:r>
              <a:rPr lang="en-US" sz="2000" b="1">
                <a:solidFill>
                  <a:schemeClr val="tx2"/>
                </a:solidFill>
                <a:latin typeface="Tahoma" pitchFamily="34" charset="0"/>
                <a:cs typeface="Tahoma" pitchFamily="34" charset="0"/>
              </a:rPr>
              <a:t>Generally accepted rules for development of the national payment system</a:t>
            </a:r>
            <a:endParaRPr lang="en-US" sz="2000">
              <a:solidFill>
                <a:schemeClr val="tx2"/>
              </a:solidFill>
              <a:latin typeface="Tahoma" pitchFamily="34" charset="0"/>
              <a:cs typeface="Tahoma" pitchFamily="34" charset="0"/>
            </a:endParaRPr>
          </a:p>
        </p:txBody>
      </p:sp>
      <p:sp>
        <p:nvSpPr>
          <p:cNvPr id="13324" name="Rectangle 15"/>
          <p:cNvSpPr>
            <a:spLocks noChangeArrowheads="1"/>
          </p:cNvSpPr>
          <p:nvPr/>
        </p:nvSpPr>
        <p:spPr bwMode="auto">
          <a:xfrm>
            <a:off x="598488" y="2209800"/>
            <a:ext cx="7361237" cy="366713"/>
          </a:xfrm>
          <a:prstGeom prst="rect">
            <a:avLst/>
          </a:prstGeom>
          <a:noFill/>
          <a:ln w="9525">
            <a:noFill/>
            <a:miter lim="800000"/>
            <a:headEnd/>
            <a:tailEnd/>
          </a:ln>
        </p:spPr>
        <p:txBody>
          <a:bodyPr>
            <a:spAutoFit/>
          </a:bodyPr>
          <a:lstStyle/>
          <a:p>
            <a:pPr algn="just"/>
            <a:endParaRPr lang="mk-MK" b="1"/>
          </a:p>
        </p:txBody>
      </p:sp>
      <p:sp>
        <p:nvSpPr>
          <p:cNvPr id="12301" name="Rectangle 15"/>
          <p:cNvSpPr>
            <a:spLocks noChangeArrowheads="1"/>
          </p:cNvSpPr>
          <p:nvPr/>
        </p:nvSpPr>
        <p:spPr bwMode="auto">
          <a:xfrm>
            <a:off x="609600" y="2209800"/>
            <a:ext cx="7415213" cy="4524375"/>
          </a:xfrm>
          <a:prstGeom prst="rect">
            <a:avLst/>
          </a:prstGeom>
          <a:noFill/>
          <a:ln w="9525">
            <a:noFill/>
            <a:miter lim="800000"/>
            <a:headEnd/>
            <a:tailEnd/>
          </a:ln>
        </p:spPr>
        <p:txBody>
          <a:bodyPr>
            <a:spAutoFit/>
          </a:bodyPr>
          <a:lstStyle/>
          <a:p>
            <a:pPr marL="342900" indent="-342900">
              <a:defRPr/>
            </a:pPr>
            <a:r>
              <a:rPr lang="en-US" sz="1600" b="1" dirty="0">
                <a:latin typeface="Tahoma" pitchFamily="34" charset="0"/>
                <a:cs typeface="Tahoma" pitchFamily="34" charset="0"/>
              </a:rPr>
              <a:t>C</a:t>
            </a:r>
            <a:r>
              <a:rPr lang="mk-MK" sz="1600" b="1" dirty="0">
                <a:latin typeface="Tahoma" pitchFamily="34" charset="0"/>
                <a:cs typeface="Tahoma" pitchFamily="34" charset="0"/>
              </a:rPr>
              <a:t>. </a:t>
            </a:r>
            <a:r>
              <a:rPr lang="en-US" sz="1600" b="1" dirty="0">
                <a:latin typeface="Tahoma" pitchFamily="34" charset="0"/>
                <a:cs typeface="Tahoma" pitchFamily="34" charset="0"/>
              </a:rPr>
              <a:t>Institutional framework</a:t>
            </a:r>
            <a:endParaRPr lang="mk-MK" sz="1600" b="1" dirty="0">
              <a:latin typeface="Tahoma" pitchFamily="34" charset="0"/>
              <a:cs typeface="Tahoma" pitchFamily="34" charset="0"/>
            </a:endParaRPr>
          </a:p>
          <a:p>
            <a:pPr marL="342900" indent="-342900">
              <a:defRPr/>
            </a:pPr>
            <a:endParaRPr lang="ru-RU" sz="1600" b="1" dirty="0">
              <a:latin typeface="Tahoma" pitchFamily="34" charset="0"/>
              <a:cs typeface="Tahoma" pitchFamily="34" charset="0"/>
            </a:endParaRPr>
          </a:p>
          <a:p>
            <a:pPr>
              <a:defRPr/>
            </a:pPr>
            <a:r>
              <a:rPr lang="en-US" sz="1600" b="1" dirty="0">
                <a:solidFill>
                  <a:srgbClr val="FF9900"/>
                </a:solidFill>
                <a:latin typeface="Tahoma" pitchFamily="34" charset="0"/>
                <a:cs typeface="Tahoma" pitchFamily="34" charset="0"/>
              </a:rPr>
              <a:t>Rule no. </a:t>
            </a:r>
            <a:r>
              <a:rPr lang="ru-RU" sz="1600" b="1" dirty="0">
                <a:solidFill>
                  <a:srgbClr val="FF9900"/>
                </a:solidFill>
                <a:latin typeface="Tahoma" pitchFamily="34" charset="0"/>
                <a:cs typeface="Tahoma" pitchFamily="34" charset="0"/>
              </a:rPr>
              <a:t>7</a:t>
            </a:r>
            <a:r>
              <a:rPr lang="ru-RU" sz="1600" b="1" dirty="0">
                <a:latin typeface="Tahoma" pitchFamily="34" charset="0"/>
                <a:cs typeface="Tahoma" pitchFamily="34" charset="0"/>
              </a:rPr>
              <a:t>: </a:t>
            </a:r>
            <a:r>
              <a:rPr lang="en-US" sz="1600" b="1" dirty="0">
                <a:solidFill>
                  <a:srgbClr val="FF9900"/>
                </a:solidFill>
                <a:latin typeface="Tahoma" pitchFamily="34" charset="0"/>
                <a:cs typeface="Tahoma" pitchFamily="34" charset="0"/>
              </a:rPr>
              <a:t>Promote market development</a:t>
            </a:r>
            <a:r>
              <a:rPr lang="en-US" sz="1600" b="1" dirty="0"/>
              <a:t>: </a:t>
            </a:r>
            <a:r>
              <a:rPr lang="en-US" sz="1600" b="1" i="1" dirty="0">
                <a:latin typeface="Tahoma" pitchFamily="34" charset="0"/>
                <a:cs typeface="Tahoma" pitchFamily="34" charset="0"/>
              </a:rPr>
              <a:t>the expansion and strengthening of market arrangements for payment services are key aspects of the evolution of the national payment system.</a:t>
            </a:r>
          </a:p>
          <a:p>
            <a:pPr marL="342900" indent="-342900">
              <a:defRPr/>
            </a:pPr>
            <a:endParaRPr lang="ru-RU" sz="1600" b="1" dirty="0">
              <a:solidFill>
                <a:srgbClr val="FF9900"/>
              </a:solidFill>
              <a:latin typeface="Tahoma" pitchFamily="34" charset="0"/>
              <a:cs typeface="Tahoma" pitchFamily="34" charset="0"/>
            </a:endParaRPr>
          </a:p>
          <a:p>
            <a:pPr>
              <a:defRPr/>
            </a:pPr>
            <a:r>
              <a:rPr lang="en-US" sz="1600" b="1" dirty="0">
                <a:solidFill>
                  <a:srgbClr val="FF9900"/>
                </a:solidFill>
                <a:latin typeface="Tahoma" pitchFamily="34" charset="0"/>
                <a:cs typeface="Tahoma" pitchFamily="34" charset="0"/>
              </a:rPr>
              <a:t>Rule no. </a:t>
            </a:r>
            <a:r>
              <a:rPr lang="ru-RU" sz="1600" b="1" dirty="0">
                <a:solidFill>
                  <a:srgbClr val="FF9900"/>
                </a:solidFill>
                <a:latin typeface="Tahoma" pitchFamily="34" charset="0"/>
                <a:cs typeface="Tahoma" pitchFamily="34" charset="0"/>
              </a:rPr>
              <a:t>8</a:t>
            </a:r>
            <a:r>
              <a:rPr lang="ru-RU" sz="1600" b="1" dirty="0">
                <a:latin typeface="Tahoma" pitchFamily="34" charset="0"/>
                <a:cs typeface="Tahoma" pitchFamily="34" charset="0"/>
              </a:rPr>
              <a:t>: </a:t>
            </a:r>
            <a:r>
              <a:rPr lang="en-US" sz="1600" b="1" dirty="0">
                <a:solidFill>
                  <a:srgbClr val="FF9900"/>
                </a:solidFill>
                <a:latin typeface="Tahoma" pitchFamily="34" charset="0"/>
                <a:cs typeface="Tahoma" pitchFamily="34" charset="0"/>
              </a:rPr>
              <a:t>Involve relevant stakeholders</a:t>
            </a:r>
            <a:r>
              <a:rPr lang="en-US" sz="1600" b="1" dirty="0"/>
              <a:t>: </a:t>
            </a:r>
            <a:r>
              <a:rPr lang="en-US" sz="1600" b="1" i="1" dirty="0">
                <a:latin typeface="Tahoma" pitchFamily="34" charset="0"/>
                <a:cs typeface="Tahoma" pitchFamily="34" charset="0"/>
              </a:rPr>
              <a:t>encourage the development of effective consultation among relevant stakeholders in the national payment system.</a:t>
            </a:r>
          </a:p>
          <a:p>
            <a:pPr marL="342900" indent="-342900">
              <a:defRPr/>
            </a:pPr>
            <a:endParaRPr lang="ru-RU" sz="1600" b="1" dirty="0">
              <a:solidFill>
                <a:srgbClr val="FF9900"/>
              </a:solidFill>
              <a:latin typeface="Tahoma" pitchFamily="34" charset="0"/>
              <a:cs typeface="Tahoma" pitchFamily="34" charset="0"/>
            </a:endParaRPr>
          </a:p>
          <a:p>
            <a:pPr>
              <a:defRPr/>
            </a:pPr>
            <a:r>
              <a:rPr lang="en-US" sz="1600" b="1" dirty="0">
                <a:solidFill>
                  <a:srgbClr val="FF9900"/>
                </a:solidFill>
                <a:latin typeface="Tahoma" pitchFamily="34" charset="0"/>
                <a:cs typeface="Tahoma" pitchFamily="34" charset="0"/>
              </a:rPr>
              <a:t>Rule no. </a:t>
            </a:r>
            <a:r>
              <a:rPr lang="ru-RU" sz="1600" b="1" dirty="0">
                <a:solidFill>
                  <a:srgbClr val="FF9900"/>
                </a:solidFill>
                <a:latin typeface="Tahoma" pitchFamily="34" charset="0"/>
                <a:cs typeface="Tahoma" pitchFamily="34" charset="0"/>
              </a:rPr>
              <a:t>9</a:t>
            </a:r>
            <a:r>
              <a:rPr lang="mk-MK" sz="1600" b="1" dirty="0">
                <a:latin typeface="Tahoma" pitchFamily="34" charset="0"/>
                <a:cs typeface="Tahoma" pitchFamily="34" charset="0"/>
              </a:rPr>
              <a:t>: </a:t>
            </a:r>
            <a:r>
              <a:rPr lang="en-US" sz="1600" b="1" dirty="0">
                <a:solidFill>
                  <a:srgbClr val="FF9900"/>
                </a:solidFill>
                <a:latin typeface="Tahoma" pitchFamily="34" charset="0"/>
                <a:cs typeface="Tahoma" pitchFamily="34" charset="0"/>
              </a:rPr>
              <a:t>Collaborate for effective oversight: </a:t>
            </a:r>
            <a:r>
              <a:rPr lang="en-US" sz="1600" b="1" i="1" dirty="0">
                <a:latin typeface="Tahoma" pitchFamily="34" charset="0"/>
                <a:cs typeface="Tahoma" pitchFamily="34" charset="0"/>
              </a:rPr>
              <a:t>effective payment system oversight by the central bank often requires collaborative arrangements with other authorities.</a:t>
            </a:r>
          </a:p>
          <a:p>
            <a:pPr marL="342900" indent="-342900">
              <a:defRPr/>
            </a:pPr>
            <a:endParaRPr lang="mk-MK" sz="1600" b="1" dirty="0">
              <a:latin typeface="Tahoma" pitchFamily="34" charset="0"/>
              <a:cs typeface="Tahoma" pitchFamily="34" charset="0"/>
            </a:endParaRPr>
          </a:p>
          <a:p>
            <a:pPr>
              <a:defRPr/>
            </a:pPr>
            <a:r>
              <a:rPr lang="en-US" sz="1600" b="1" dirty="0">
                <a:solidFill>
                  <a:srgbClr val="FF9900"/>
                </a:solidFill>
                <a:latin typeface="Tahoma" pitchFamily="34" charset="0"/>
                <a:cs typeface="Tahoma" pitchFamily="34" charset="0"/>
              </a:rPr>
              <a:t>Rule no. </a:t>
            </a:r>
            <a:r>
              <a:rPr lang="ru-RU" sz="1600" b="1" dirty="0">
                <a:solidFill>
                  <a:srgbClr val="FF9900"/>
                </a:solidFill>
                <a:latin typeface="Tahoma" pitchFamily="34" charset="0"/>
                <a:cs typeface="Tahoma" pitchFamily="34" charset="0"/>
              </a:rPr>
              <a:t>10</a:t>
            </a:r>
            <a:r>
              <a:rPr lang="mk-MK" sz="1600" b="1" dirty="0">
                <a:latin typeface="Tahoma" pitchFamily="34" charset="0"/>
                <a:cs typeface="Tahoma" pitchFamily="34" charset="0"/>
              </a:rPr>
              <a:t>: </a:t>
            </a:r>
            <a:r>
              <a:rPr lang="en-US" sz="1600" b="1" dirty="0">
                <a:solidFill>
                  <a:srgbClr val="FF9900"/>
                </a:solidFill>
                <a:latin typeface="Tahoma" pitchFamily="34" charset="0"/>
                <a:cs typeface="Tahoma" pitchFamily="34" charset="0"/>
              </a:rPr>
              <a:t>Promote legal certainty</a:t>
            </a:r>
            <a:r>
              <a:rPr lang="en-US" sz="1600" b="1" dirty="0"/>
              <a:t>: </a:t>
            </a:r>
            <a:r>
              <a:rPr lang="en-US" sz="1600" b="1" i="1" dirty="0">
                <a:latin typeface="Tahoma" pitchFamily="34" charset="0"/>
                <a:cs typeface="Tahoma" pitchFamily="34" charset="0"/>
              </a:rPr>
              <a:t>develop a transparent, comprehensive and sound legal framework for the national payment system.</a:t>
            </a:r>
          </a:p>
          <a:p>
            <a:pPr marL="342900" indent="-342900">
              <a:defRPr/>
            </a:pPr>
            <a:endParaRPr lang="mk-MK" sz="1600" b="1" dirty="0">
              <a:latin typeface="Tahoma" pitchFamily="34" charset="0"/>
              <a:cs typeface="Tahoma" pitchFamily="34" charset="0"/>
            </a:endParaRPr>
          </a:p>
        </p:txBody>
      </p:sp>
      <p:sp>
        <p:nvSpPr>
          <p:cNvPr id="13" name="Rectangle 12"/>
          <p:cNvSpPr>
            <a:spLocks noChangeArrowheads="1"/>
          </p:cNvSpPr>
          <p:nvPr/>
        </p:nvSpPr>
        <p:spPr bwMode="auto">
          <a:xfrm>
            <a:off x="152400" y="280988"/>
            <a:ext cx="8775700" cy="1066800"/>
          </a:xfrm>
          <a:prstGeom prst="rect">
            <a:avLst/>
          </a:prstGeom>
          <a:noFill/>
          <a:ln w="9525">
            <a:noFill/>
            <a:miter lim="800000"/>
            <a:headEnd/>
            <a:tailEnd/>
          </a:ln>
          <a:effectLst>
            <a:outerShdw dist="35921" dir="2700000" algn="ctr" rotWithShape="0">
              <a:schemeClr val="bg2"/>
            </a:outerShdw>
          </a:effectLst>
        </p:spPr>
        <p:txBody>
          <a:bodyPr anchor="ctr">
            <a:spAutoFit/>
          </a:bodyPr>
          <a:lstStyle/>
          <a:p>
            <a:pPr eaLnBrk="0" hangingPunct="0">
              <a:defRPr/>
            </a:pPr>
            <a:endParaRPr lang="en-US" sz="2000" b="1" dirty="0">
              <a:latin typeface="Tahoma" pitchFamily="34" charset="0"/>
            </a:endParaRPr>
          </a:p>
          <a:p>
            <a:pPr>
              <a:spcBef>
                <a:spcPct val="20000"/>
              </a:spcBef>
              <a:buClr>
                <a:schemeClr val="accent2"/>
              </a:buClr>
              <a:buFont typeface="Wingdings" pitchFamily="2" charset="2"/>
              <a:buNone/>
              <a:defRPr/>
            </a:pPr>
            <a:r>
              <a:rPr lang="en-US" sz="2000" b="1" dirty="0">
                <a:latin typeface="Tahoma" pitchFamily="34" charset="0"/>
              </a:rPr>
              <a:t>I. APPROACHES TO THE DEVELOPMENT OF THE NATIONAL PAYMENT SYSTEM – international experience</a:t>
            </a:r>
            <a:endParaRPr lang="mk-MK" sz="2000" b="1" dirty="0">
              <a:latin typeface="Tahoma"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2"/>
          <p:cNvSpPr txBox="1">
            <a:spLocks noGrp="1"/>
          </p:cNvSpPr>
          <p:nvPr/>
        </p:nvSpPr>
        <p:spPr bwMode="auto">
          <a:xfrm>
            <a:off x="8410575" y="6181725"/>
            <a:ext cx="609600" cy="457200"/>
          </a:xfrm>
          <a:prstGeom prst="rect">
            <a:avLst/>
          </a:prstGeom>
          <a:noFill/>
          <a:ln w="9525">
            <a:noFill/>
            <a:miter lim="800000"/>
            <a:headEnd/>
            <a:tailEnd/>
          </a:ln>
        </p:spPr>
        <p:txBody>
          <a:bodyPr lIns="0" tIns="0" rIns="0" bIns="0" anchor="ctr"/>
          <a:lstStyle/>
          <a:p>
            <a:fld id="{E4C12A21-E8D7-474D-9BDF-6A34A8084E27}" type="slidenum">
              <a:rPr lang="en-US" sz="1600">
                <a:solidFill>
                  <a:schemeClr val="tx2"/>
                </a:solidFill>
              </a:rPr>
              <a:pPr/>
              <a:t>12</a:t>
            </a:fld>
            <a:endParaRPr lang="en-US" sz="1600">
              <a:solidFill>
                <a:schemeClr val="tx2"/>
              </a:solidFill>
            </a:endParaRPr>
          </a:p>
        </p:txBody>
      </p:sp>
      <p:sp>
        <p:nvSpPr>
          <p:cNvPr id="14339" name="Slide Number Placeholder 2"/>
          <p:cNvSpPr txBox="1">
            <a:spLocks/>
          </p:cNvSpPr>
          <p:nvPr/>
        </p:nvSpPr>
        <p:spPr bwMode="auto">
          <a:xfrm>
            <a:off x="8410575" y="6181725"/>
            <a:ext cx="609600" cy="457200"/>
          </a:xfrm>
          <a:prstGeom prst="rect">
            <a:avLst/>
          </a:prstGeom>
          <a:noFill/>
          <a:ln w="9525">
            <a:noFill/>
            <a:miter lim="800000"/>
            <a:headEnd/>
            <a:tailEnd/>
          </a:ln>
        </p:spPr>
        <p:txBody>
          <a:bodyPr lIns="0" tIns="0" rIns="0" bIns="0" anchor="ctr"/>
          <a:lstStyle/>
          <a:p>
            <a:fld id="{2186A4F4-6E4E-4851-9E88-0B17DFF2D5EA}" type="slidenum">
              <a:rPr lang="en-US" sz="1600">
                <a:solidFill>
                  <a:schemeClr val="tx2"/>
                </a:solidFill>
              </a:rPr>
              <a:pPr/>
              <a:t>12</a:t>
            </a:fld>
            <a:endParaRPr lang="en-US" sz="1600">
              <a:solidFill>
                <a:schemeClr val="tx2"/>
              </a:solidFill>
            </a:endParaRPr>
          </a:p>
        </p:txBody>
      </p:sp>
      <p:sp>
        <p:nvSpPr>
          <p:cNvPr id="14340" name="Slide Number Placeholder 2"/>
          <p:cNvSpPr txBox="1">
            <a:spLocks/>
          </p:cNvSpPr>
          <p:nvPr/>
        </p:nvSpPr>
        <p:spPr bwMode="auto">
          <a:xfrm>
            <a:off x="8410575" y="6181725"/>
            <a:ext cx="609600" cy="457200"/>
          </a:xfrm>
          <a:prstGeom prst="rect">
            <a:avLst/>
          </a:prstGeom>
          <a:noFill/>
          <a:ln w="9525">
            <a:noFill/>
            <a:miter lim="800000"/>
            <a:headEnd/>
            <a:tailEnd/>
          </a:ln>
        </p:spPr>
        <p:txBody>
          <a:bodyPr lIns="0" tIns="0" rIns="0" bIns="0" anchor="ctr"/>
          <a:lstStyle/>
          <a:p>
            <a:fld id="{EB8DA0D0-2A92-4A36-8242-8E53FDCE32CA}" type="slidenum">
              <a:rPr lang="en-US" sz="1600">
                <a:solidFill>
                  <a:schemeClr val="tx2"/>
                </a:solidFill>
              </a:rPr>
              <a:pPr/>
              <a:t>12</a:t>
            </a:fld>
            <a:endParaRPr lang="en-US" sz="1600">
              <a:solidFill>
                <a:schemeClr val="tx2"/>
              </a:solidFill>
            </a:endParaRPr>
          </a:p>
        </p:txBody>
      </p:sp>
      <p:sp>
        <p:nvSpPr>
          <p:cNvPr id="14341" name="Slide Number Placeholder 1"/>
          <p:cNvSpPr txBox="1">
            <a:spLocks noGrp="1"/>
          </p:cNvSpPr>
          <p:nvPr/>
        </p:nvSpPr>
        <p:spPr bwMode="auto">
          <a:xfrm>
            <a:off x="8410575" y="6181725"/>
            <a:ext cx="609600" cy="457200"/>
          </a:xfrm>
          <a:prstGeom prst="rect">
            <a:avLst/>
          </a:prstGeom>
          <a:noFill/>
          <a:ln w="9525">
            <a:noFill/>
            <a:miter lim="800000"/>
            <a:headEnd/>
            <a:tailEnd/>
          </a:ln>
        </p:spPr>
        <p:txBody>
          <a:bodyPr lIns="0" tIns="0" rIns="0" bIns="0" anchor="ctr"/>
          <a:lstStyle/>
          <a:p>
            <a:fld id="{0C8A33A8-7120-4805-9473-47FDABC5987D}" type="slidenum">
              <a:rPr lang="en-US" sz="1600">
                <a:solidFill>
                  <a:schemeClr val="tx2"/>
                </a:solidFill>
              </a:rPr>
              <a:pPr/>
              <a:t>12</a:t>
            </a:fld>
            <a:endParaRPr lang="en-US" sz="1600">
              <a:solidFill>
                <a:schemeClr val="tx2"/>
              </a:solidFill>
            </a:endParaRPr>
          </a:p>
        </p:txBody>
      </p:sp>
      <p:sp>
        <p:nvSpPr>
          <p:cNvPr id="14342" name="Slide Number Placeholder 1"/>
          <p:cNvSpPr txBox="1">
            <a:spLocks noGrp="1"/>
          </p:cNvSpPr>
          <p:nvPr/>
        </p:nvSpPr>
        <p:spPr bwMode="auto">
          <a:xfrm>
            <a:off x="8410575" y="6181725"/>
            <a:ext cx="609600" cy="457200"/>
          </a:xfrm>
          <a:prstGeom prst="rect">
            <a:avLst/>
          </a:prstGeom>
          <a:noFill/>
          <a:ln w="9525">
            <a:noFill/>
            <a:miter lim="800000"/>
            <a:headEnd/>
            <a:tailEnd/>
          </a:ln>
        </p:spPr>
        <p:txBody>
          <a:bodyPr lIns="0" tIns="0" rIns="0" bIns="0" anchor="ctr"/>
          <a:lstStyle/>
          <a:p>
            <a:fld id="{59EE9DC9-25D9-431F-BD8A-D8246C3E611D}" type="slidenum">
              <a:rPr lang="en-US" sz="1600">
                <a:solidFill>
                  <a:schemeClr val="tx2"/>
                </a:solidFill>
              </a:rPr>
              <a:pPr/>
              <a:t>12</a:t>
            </a:fld>
            <a:endParaRPr lang="en-US" sz="1600">
              <a:solidFill>
                <a:schemeClr val="tx2"/>
              </a:solidFill>
            </a:endParaRPr>
          </a:p>
        </p:txBody>
      </p:sp>
      <p:sp>
        <p:nvSpPr>
          <p:cNvPr id="14343" name="Slide Number Placeholder 1"/>
          <p:cNvSpPr txBox="1">
            <a:spLocks noGrp="1"/>
          </p:cNvSpPr>
          <p:nvPr/>
        </p:nvSpPr>
        <p:spPr bwMode="auto">
          <a:xfrm>
            <a:off x="8410575" y="6181725"/>
            <a:ext cx="609600" cy="457200"/>
          </a:xfrm>
          <a:prstGeom prst="rect">
            <a:avLst/>
          </a:prstGeom>
          <a:noFill/>
          <a:ln w="9525">
            <a:noFill/>
            <a:miter lim="800000"/>
            <a:headEnd/>
            <a:tailEnd/>
          </a:ln>
        </p:spPr>
        <p:txBody>
          <a:bodyPr lIns="0" tIns="0" rIns="0" bIns="0" anchor="ctr"/>
          <a:lstStyle/>
          <a:p>
            <a:fld id="{3CD39ED6-5997-4829-AC2F-56DDE0B6BA0F}" type="slidenum">
              <a:rPr lang="en-US" sz="1600">
                <a:solidFill>
                  <a:schemeClr val="tx2"/>
                </a:solidFill>
              </a:rPr>
              <a:pPr/>
              <a:t>12</a:t>
            </a:fld>
            <a:endParaRPr lang="en-US" sz="1600">
              <a:solidFill>
                <a:schemeClr val="tx2"/>
              </a:solidFill>
            </a:endParaRPr>
          </a:p>
        </p:txBody>
      </p:sp>
      <p:sp>
        <p:nvSpPr>
          <p:cNvPr id="14344" name="Rectangle 530"/>
          <p:cNvSpPr>
            <a:spLocks noChangeArrowheads="1"/>
          </p:cNvSpPr>
          <p:nvPr/>
        </p:nvSpPr>
        <p:spPr bwMode="auto">
          <a:xfrm>
            <a:off x="660400" y="7375525"/>
            <a:ext cx="184150" cy="488950"/>
          </a:xfrm>
          <a:prstGeom prst="rect">
            <a:avLst/>
          </a:prstGeom>
          <a:noFill/>
          <a:ln w="9525">
            <a:noFill/>
            <a:miter lim="800000"/>
            <a:headEnd/>
            <a:tailEnd/>
          </a:ln>
        </p:spPr>
        <p:txBody>
          <a:bodyPr wrap="none" anchor="ctr">
            <a:spAutoFit/>
          </a:bodyPr>
          <a:lstStyle/>
          <a:p>
            <a:pPr eaLnBrk="0" hangingPunct="0"/>
            <a:r>
              <a:rPr lang="en-US" sz="800"/>
              <a:t/>
            </a:r>
            <a:br>
              <a:rPr lang="en-US" sz="800"/>
            </a:br>
            <a:endParaRPr lang="en-US"/>
          </a:p>
        </p:txBody>
      </p:sp>
      <p:sp>
        <p:nvSpPr>
          <p:cNvPr id="14345" name="Slide Number Placeholder 1"/>
          <p:cNvSpPr txBox="1">
            <a:spLocks noGrp="1"/>
          </p:cNvSpPr>
          <p:nvPr/>
        </p:nvSpPr>
        <p:spPr bwMode="auto">
          <a:xfrm>
            <a:off x="8410575" y="6181725"/>
            <a:ext cx="609600" cy="457200"/>
          </a:xfrm>
          <a:prstGeom prst="rect">
            <a:avLst/>
          </a:prstGeom>
          <a:noFill/>
          <a:ln w="9525">
            <a:noFill/>
            <a:miter lim="800000"/>
            <a:headEnd/>
            <a:tailEnd/>
          </a:ln>
        </p:spPr>
        <p:txBody>
          <a:bodyPr lIns="0" tIns="0" rIns="0" bIns="0" anchor="ctr"/>
          <a:lstStyle/>
          <a:p>
            <a:fld id="{909DDACA-7F05-428B-882C-679E4D0FCE4C}" type="slidenum">
              <a:rPr lang="en-US" sz="1600">
                <a:solidFill>
                  <a:schemeClr val="tx2"/>
                </a:solidFill>
              </a:rPr>
              <a:pPr/>
              <a:t>12</a:t>
            </a:fld>
            <a:endParaRPr lang="en-US" sz="1600">
              <a:solidFill>
                <a:schemeClr val="tx2"/>
              </a:solidFill>
            </a:endParaRPr>
          </a:p>
        </p:txBody>
      </p:sp>
      <p:sp>
        <p:nvSpPr>
          <p:cNvPr id="14346" name="Slide Number Placeholder 1"/>
          <p:cNvSpPr txBox="1">
            <a:spLocks noGrp="1"/>
          </p:cNvSpPr>
          <p:nvPr/>
        </p:nvSpPr>
        <p:spPr bwMode="auto">
          <a:xfrm>
            <a:off x="8410575" y="6181725"/>
            <a:ext cx="609600" cy="457200"/>
          </a:xfrm>
          <a:prstGeom prst="rect">
            <a:avLst/>
          </a:prstGeom>
          <a:noFill/>
          <a:ln w="9525">
            <a:noFill/>
            <a:miter lim="800000"/>
            <a:headEnd/>
            <a:tailEnd/>
          </a:ln>
        </p:spPr>
        <p:txBody>
          <a:bodyPr lIns="0" tIns="0" rIns="0" bIns="0" anchor="ctr"/>
          <a:lstStyle/>
          <a:p>
            <a:fld id="{5C230BEE-EAD0-4608-A561-89A35761ED49}" type="slidenum">
              <a:rPr lang="en-US" sz="1600">
                <a:solidFill>
                  <a:schemeClr val="tx2"/>
                </a:solidFill>
              </a:rPr>
              <a:pPr/>
              <a:t>12</a:t>
            </a:fld>
            <a:endParaRPr lang="en-US" sz="1600">
              <a:solidFill>
                <a:schemeClr val="tx2"/>
              </a:solidFill>
            </a:endParaRPr>
          </a:p>
        </p:txBody>
      </p:sp>
      <p:sp>
        <p:nvSpPr>
          <p:cNvPr id="14347" name="Rectangle 11"/>
          <p:cNvSpPr>
            <a:spLocks noChangeArrowheads="1"/>
          </p:cNvSpPr>
          <p:nvPr/>
        </p:nvSpPr>
        <p:spPr bwMode="auto">
          <a:xfrm>
            <a:off x="990600" y="1219200"/>
            <a:ext cx="6751638" cy="708025"/>
          </a:xfrm>
          <a:prstGeom prst="rect">
            <a:avLst/>
          </a:prstGeom>
          <a:noFill/>
          <a:ln w="9525">
            <a:noFill/>
            <a:miter lim="800000"/>
            <a:headEnd/>
            <a:tailEnd/>
          </a:ln>
        </p:spPr>
        <p:txBody>
          <a:bodyPr>
            <a:spAutoFit/>
          </a:bodyPr>
          <a:lstStyle/>
          <a:p>
            <a:r>
              <a:rPr lang="en-US" sz="2000" b="1">
                <a:solidFill>
                  <a:schemeClr val="tx2"/>
                </a:solidFill>
                <a:latin typeface="Tahoma" pitchFamily="34" charset="0"/>
                <a:cs typeface="Tahoma" pitchFamily="34" charset="0"/>
              </a:rPr>
              <a:t>Generally accepted rules for development of the national payment system</a:t>
            </a:r>
            <a:endParaRPr lang="en-US" sz="2000">
              <a:solidFill>
                <a:schemeClr val="tx2"/>
              </a:solidFill>
              <a:latin typeface="Tahoma" pitchFamily="34" charset="0"/>
              <a:cs typeface="Tahoma" pitchFamily="34" charset="0"/>
            </a:endParaRPr>
          </a:p>
        </p:txBody>
      </p:sp>
      <p:sp>
        <p:nvSpPr>
          <p:cNvPr id="14348" name="Rectangle 15"/>
          <p:cNvSpPr>
            <a:spLocks noChangeArrowheads="1"/>
          </p:cNvSpPr>
          <p:nvPr/>
        </p:nvSpPr>
        <p:spPr bwMode="auto">
          <a:xfrm>
            <a:off x="598488" y="2209800"/>
            <a:ext cx="7361237" cy="366713"/>
          </a:xfrm>
          <a:prstGeom prst="rect">
            <a:avLst/>
          </a:prstGeom>
          <a:noFill/>
          <a:ln w="9525">
            <a:noFill/>
            <a:miter lim="800000"/>
            <a:headEnd/>
            <a:tailEnd/>
          </a:ln>
        </p:spPr>
        <p:txBody>
          <a:bodyPr>
            <a:spAutoFit/>
          </a:bodyPr>
          <a:lstStyle/>
          <a:p>
            <a:pPr algn="just"/>
            <a:endParaRPr lang="mk-MK" b="1"/>
          </a:p>
        </p:txBody>
      </p:sp>
      <p:sp>
        <p:nvSpPr>
          <p:cNvPr id="13325" name="Rectangle 15"/>
          <p:cNvSpPr>
            <a:spLocks noChangeArrowheads="1"/>
          </p:cNvSpPr>
          <p:nvPr/>
        </p:nvSpPr>
        <p:spPr bwMode="auto">
          <a:xfrm>
            <a:off x="609600" y="1917700"/>
            <a:ext cx="7415213" cy="4955203"/>
          </a:xfrm>
          <a:prstGeom prst="rect">
            <a:avLst/>
          </a:prstGeom>
          <a:noFill/>
          <a:ln w="9525">
            <a:noFill/>
            <a:miter lim="800000"/>
            <a:headEnd/>
            <a:tailEnd/>
          </a:ln>
        </p:spPr>
        <p:txBody>
          <a:bodyPr>
            <a:spAutoFit/>
          </a:bodyPr>
          <a:lstStyle/>
          <a:p>
            <a:pPr marL="342900" indent="-342900">
              <a:defRPr/>
            </a:pPr>
            <a:r>
              <a:rPr lang="en-US" sz="1500" b="1" dirty="0">
                <a:latin typeface="Tahoma" pitchFamily="34" charset="0"/>
                <a:cs typeface="Tahoma" pitchFamily="34" charset="0"/>
              </a:rPr>
              <a:t>D</a:t>
            </a:r>
            <a:r>
              <a:rPr lang="mk-MK" sz="1500" b="1" dirty="0">
                <a:latin typeface="Tahoma" pitchFamily="34" charset="0"/>
                <a:cs typeface="Tahoma" pitchFamily="34" charset="0"/>
              </a:rPr>
              <a:t>. </a:t>
            </a:r>
            <a:r>
              <a:rPr lang="en-US" sz="1500" b="1" dirty="0" smtClean="0">
                <a:latin typeface="Tahoma" pitchFamily="34" charset="0"/>
                <a:cs typeface="Tahoma" pitchFamily="34" charset="0"/>
              </a:rPr>
              <a:t>Infrastructure</a:t>
            </a:r>
          </a:p>
          <a:p>
            <a:pPr marL="342900" indent="-342900">
              <a:defRPr/>
            </a:pPr>
            <a:endParaRPr lang="ru-RU" sz="1500" b="1" dirty="0">
              <a:latin typeface="Tahoma" pitchFamily="34" charset="0"/>
              <a:cs typeface="Tahoma" pitchFamily="34" charset="0"/>
            </a:endParaRPr>
          </a:p>
          <a:p>
            <a:pPr>
              <a:defRPr/>
            </a:pPr>
            <a:r>
              <a:rPr lang="en-US" sz="1500" b="1" dirty="0">
                <a:solidFill>
                  <a:srgbClr val="FF9900"/>
                </a:solidFill>
                <a:latin typeface="Tahoma" pitchFamily="34" charset="0"/>
                <a:cs typeface="Tahoma" pitchFamily="34" charset="0"/>
              </a:rPr>
              <a:t>Rule no.</a:t>
            </a:r>
            <a:r>
              <a:rPr lang="ru-RU" sz="1500" b="1" dirty="0">
                <a:solidFill>
                  <a:srgbClr val="FF9900"/>
                </a:solidFill>
                <a:latin typeface="Tahoma" pitchFamily="34" charset="0"/>
                <a:cs typeface="Tahoma" pitchFamily="34" charset="0"/>
              </a:rPr>
              <a:t> 11</a:t>
            </a:r>
            <a:r>
              <a:rPr lang="en-US" sz="1500" b="1" dirty="0">
                <a:solidFill>
                  <a:srgbClr val="FF9900"/>
                </a:solidFill>
                <a:latin typeface="Tahoma" pitchFamily="34" charset="0"/>
                <a:cs typeface="Tahoma" pitchFamily="34" charset="0"/>
              </a:rPr>
              <a:t>:</a:t>
            </a:r>
            <a:r>
              <a:rPr lang="en-US" sz="1500" b="1" i="1" dirty="0">
                <a:latin typeface="Tahoma" pitchFamily="34" charset="0"/>
                <a:cs typeface="Tahoma" pitchFamily="34" charset="0"/>
              </a:rPr>
              <a:t> </a:t>
            </a:r>
            <a:r>
              <a:rPr lang="en-US" sz="1600" b="1" dirty="0">
                <a:solidFill>
                  <a:srgbClr val="FF9900"/>
                </a:solidFill>
                <a:latin typeface="Tahoma" pitchFamily="34" charset="0"/>
                <a:cs typeface="Tahoma" pitchFamily="34" charset="0"/>
              </a:rPr>
              <a:t>Expand availability of retail payment services: </a:t>
            </a:r>
            <a:r>
              <a:rPr lang="en-US" sz="1600" b="1" dirty="0"/>
              <a:t> </a:t>
            </a:r>
            <a:r>
              <a:rPr lang="en-US" sz="1500" b="1" i="1" dirty="0">
                <a:latin typeface="Tahoma" pitchFamily="34" charset="0"/>
                <a:cs typeface="Tahoma" pitchFamily="34" charset="0"/>
              </a:rPr>
              <a:t>extend the availability and choice of efficient and secure non-cash payment instruments and services available to consumers, businesses and government by expanding and improving retail payment infrastructures.</a:t>
            </a:r>
          </a:p>
          <a:p>
            <a:pPr marL="342900" indent="-342900">
              <a:defRPr/>
            </a:pPr>
            <a:endParaRPr lang="mk-MK" sz="1500" b="1" dirty="0">
              <a:latin typeface="Tahoma" pitchFamily="34" charset="0"/>
              <a:cs typeface="Tahoma" pitchFamily="34" charset="0"/>
            </a:endParaRPr>
          </a:p>
          <a:p>
            <a:pPr marL="342900" indent="-342900">
              <a:defRPr/>
            </a:pPr>
            <a:r>
              <a:rPr lang="en-US" sz="1500" b="1" dirty="0">
                <a:solidFill>
                  <a:srgbClr val="FF9900"/>
                </a:solidFill>
                <a:latin typeface="Tahoma" pitchFamily="34" charset="0"/>
                <a:cs typeface="Tahoma" pitchFamily="34" charset="0"/>
              </a:rPr>
              <a:t>Rule no. </a:t>
            </a:r>
            <a:r>
              <a:rPr lang="mk-MK" sz="1500" b="1" dirty="0">
                <a:solidFill>
                  <a:srgbClr val="FF9900"/>
                </a:solidFill>
                <a:latin typeface="Tahoma" pitchFamily="34" charset="0"/>
                <a:cs typeface="Tahoma" pitchFamily="34" charset="0"/>
              </a:rPr>
              <a:t>12</a:t>
            </a:r>
            <a:r>
              <a:rPr lang="mk-MK" sz="1500" b="1" dirty="0">
                <a:latin typeface="Tahoma" pitchFamily="34" charset="0"/>
                <a:cs typeface="Tahoma" pitchFamily="34" charset="0"/>
              </a:rPr>
              <a:t>: </a:t>
            </a:r>
            <a:r>
              <a:rPr lang="en-US" sz="1500" b="1" dirty="0">
                <a:solidFill>
                  <a:srgbClr val="FF9900"/>
                </a:solidFill>
                <a:latin typeface="Tahoma" pitchFamily="34" charset="0"/>
                <a:cs typeface="Tahoma" pitchFamily="34" charset="0"/>
              </a:rPr>
              <a:t>Let the business case guide the large-value payment system: </a:t>
            </a:r>
            <a:r>
              <a:rPr lang="en-US" sz="1500" b="1" i="1" dirty="0">
                <a:latin typeface="Tahoma" pitchFamily="34" charset="0"/>
                <a:cs typeface="Tahoma" pitchFamily="34" charset="0"/>
              </a:rPr>
              <a:t>develop </a:t>
            </a:r>
            <a:r>
              <a:rPr lang="en-US" sz="1500" b="1" i="1">
                <a:latin typeface="Tahoma" pitchFamily="34" charset="0"/>
                <a:cs typeface="Tahoma" pitchFamily="34" charset="0"/>
              </a:rPr>
              <a:t>a </a:t>
            </a:r>
            <a:r>
              <a:rPr lang="en-US" sz="1500" b="1" i="1" smtClean="0">
                <a:latin typeface="Tahoma" pitchFamily="34" charset="0"/>
                <a:cs typeface="Tahoma" pitchFamily="34" charset="0"/>
              </a:rPr>
              <a:t>large value </a:t>
            </a:r>
            <a:r>
              <a:rPr lang="en-US" sz="1500" b="1" i="1" dirty="0">
                <a:latin typeface="Tahoma" pitchFamily="34" charset="0"/>
                <a:cs typeface="Tahoma" pitchFamily="34" charset="0"/>
              </a:rPr>
              <a:t>payment system based primarily on the needs of financial markets and the growth in time-critical interbank payments.</a:t>
            </a:r>
            <a:endParaRPr lang="ru-RU" sz="1500" b="1" i="1" dirty="0">
              <a:latin typeface="Tahoma" pitchFamily="34" charset="0"/>
              <a:cs typeface="Tahoma" pitchFamily="34" charset="0"/>
            </a:endParaRPr>
          </a:p>
          <a:p>
            <a:pPr marL="342900" indent="-342900">
              <a:defRPr/>
            </a:pPr>
            <a:endParaRPr lang="en-US" sz="1500" b="1" dirty="0">
              <a:solidFill>
                <a:srgbClr val="FF9900"/>
              </a:solidFill>
              <a:latin typeface="Tahoma" pitchFamily="34" charset="0"/>
              <a:cs typeface="Tahoma" pitchFamily="34" charset="0"/>
            </a:endParaRPr>
          </a:p>
          <a:p>
            <a:pPr marL="342900" indent="-342900">
              <a:defRPr/>
            </a:pPr>
            <a:r>
              <a:rPr lang="en-US" sz="1500" b="1" dirty="0">
                <a:solidFill>
                  <a:srgbClr val="FF9900"/>
                </a:solidFill>
                <a:latin typeface="Tahoma" pitchFamily="34" charset="0"/>
                <a:cs typeface="Tahoma" pitchFamily="34" charset="0"/>
              </a:rPr>
              <a:t>Rule no. </a:t>
            </a:r>
            <a:r>
              <a:rPr lang="ru-RU" sz="1500" b="1" dirty="0">
                <a:solidFill>
                  <a:srgbClr val="FF9900"/>
                </a:solidFill>
                <a:latin typeface="Tahoma" pitchFamily="34" charset="0"/>
                <a:cs typeface="Tahoma" pitchFamily="34" charset="0"/>
              </a:rPr>
              <a:t>13</a:t>
            </a:r>
            <a:r>
              <a:rPr lang="mk-MK" sz="1500" b="1" dirty="0">
                <a:latin typeface="Tahoma" pitchFamily="34" charset="0"/>
                <a:cs typeface="Tahoma" pitchFamily="34" charset="0"/>
              </a:rPr>
              <a:t>: </a:t>
            </a:r>
            <a:r>
              <a:rPr lang="en-US" sz="1500" b="1" dirty="0">
                <a:solidFill>
                  <a:srgbClr val="FF9900"/>
                </a:solidFill>
                <a:latin typeface="Tahoma" pitchFamily="34" charset="0"/>
                <a:cs typeface="Tahoma" pitchFamily="34" charset="0"/>
              </a:rPr>
              <a:t>Align development of payment and securities systems: </a:t>
            </a:r>
            <a:r>
              <a:rPr lang="en-US" sz="1500" b="1" i="1" dirty="0">
                <a:latin typeface="Tahoma" pitchFamily="34" charset="0"/>
                <a:cs typeface="Tahoma" pitchFamily="34" charset="0"/>
              </a:rPr>
              <a:t>coordinate the development of securities and large-value payment systems for safety and efficiency in the financial system.</a:t>
            </a:r>
          </a:p>
          <a:p>
            <a:pPr marL="342900" indent="-342900">
              <a:defRPr/>
            </a:pPr>
            <a:endParaRPr lang="mk-MK" sz="1500" b="1" dirty="0">
              <a:latin typeface="Tahoma" pitchFamily="34" charset="0"/>
              <a:cs typeface="Tahoma" pitchFamily="34" charset="0"/>
            </a:endParaRPr>
          </a:p>
          <a:p>
            <a:pPr>
              <a:defRPr/>
            </a:pPr>
            <a:r>
              <a:rPr lang="en-US" sz="1500" b="1" dirty="0">
                <a:solidFill>
                  <a:srgbClr val="FF9900"/>
                </a:solidFill>
                <a:latin typeface="Tahoma" pitchFamily="34" charset="0"/>
                <a:cs typeface="Tahoma" pitchFamily="34" charset="0"/>
              </a:rPr>
              <a:t>Rule no.</a:t>
            </a:r>
            <a:r>
              <a:rPr lang="ru-RU" sz="1500" b="1" dirty="0">
                <a:solidFill>
                  <a:srgbClr val="FF9900"/>
                </a:solidFill>
                <a:latin typeface="Tahoma" pitchFamily="34" charset="0"/>
                <a:cs typeface="Tahoma" pitchFamily="34" charset="0"/>
              </a:rPr>
              <a:t> 14</a:t>
            </a:r>
            <a:r>
              <a:rPr lang="mk-MK" sz="1500" b="1" dirty="0">
                <a:solidFill>
                  <a:srgbClr val="FF9900"/>
                </a:solidFill>
                <a:latin typeface="Tahoma" pitchFamily="34" charset="0"/>
                <a:cs typeface="Tahoma" pitchFamily="34" charset="0"/>
              </a:rPr>
              <a:t>: </a:t>
            </a:r>
            <a:r>
              <a:rPr lang="en-US" sz="1500" b="1" dirty="0">
                <a:solidFill>
                  <a:srgbClr val="FF9900"/>
                </a:solidFill>
                <a:latin typeface="Tahoma" pitchFamily="34" charset="0"/>
                <a:cs typeface="Tahoma" pitchFamily="34" charset="0"/>
              </a:rPr>
              <a:t>Coordinate settlement of retail, large-value and securities systems: </a:t>
            </a:r>
            <a:r>
              <a:rPr lang="en-US" sz="1500" b="1" i="1" dirty="0">
                <a:latin typeface="Tahoma" pitchFamily="34" charset="0"/>
                <a:cs typeface="Tahoma" pitchFamily="34" charset="0"/>
              </a:rPr>
              <a:t>the settlement processes for the core systems should be operationally coordinated to efficiently manage the interrelated liquidity needs and settlement risks among them.</a:t>
            </a:r>
          </a:p>
          <a:p>
            <a:pPr marL="342900" indent="-342900">
              <a:defRPr/>
            </a:pPr>
            <a:endParaRPr lang="mk-MK" sz="1500" b="1" dirty="0">
              <a:latin typeface="Tahoma" pitchFamily="34" charset="0"/>
              <a:cs typeface="Tahoma" pitchFamily="34" charset="0"/>
            </a:endParaRPr>
          </a:p>
          <a:p>
            <a:pPr marL="342900" indent="-342900">
              <a:defRPr/>
            </a:pPr>
            <a:endParaRPr lang="mk-MK" sz="1500" b="1" dirty="0">
              <a:latin typeface="Tahoma" pitchFamily="34" charset="0"/>
              <a:cs typeface="Tahoma" pitchFamily="34" charset="0"/>
            </a:endParaRPr>
          </a:p>
        </p:txBody>
      </p:sp>
      <p:sp>
        <p:nvSpPr>
          <p:cNvPr id="13" name="Rectangle 12"/>
          <p:cNvSpPr>
            <a:spLocks noChangeArrowheads="1"/>
          </p:cNvSpPr>
          <p:nvPr/>
        </p:nvSpPr>
        <p:spPr bwMode="auto">
          <a:xfrm>
            <a:off x="152400" y="280988"/>
            <a:ext cx="8775700" cy="1066800"/>
          </a:xfrm>
          <a:prstGeom prst="rect">
            <a:avLst/>
          </a:prstGeom>
          <a:noFill/>
          <a:ln w="9525">
            <a:noFill/>
            <a:miter lim="800000"/>
            <a:headEnd/>
            <a:tailEnd/>
          </a:ln>
          <a:effectLst>
            <a:outerShdw dist="35921" dir="2700000" algn="ctr" rotWithShape="0">
              <a:schemeClr val="bg2"/>
            </a:outerShdw>
          </a:effectLst>
        </p:spPr>
        <p:txBody>
          <a:bodyPr anchor="ctr">
            <a:spAutoFit/>
          </a:bodyPr>
          <a:lstStyle/>
          <a:p>
            <a:pPr eaLnBrk="0" hangingPunct="0">
              <a:defRPr/>
            </a:pPr>
            <a:endParaRPr lang="en-US" sz="2000" b="1" dirty="0">
              <a:latin typeface="Tahoma" pitchFamily="34" charset="0"/>
            </a:endParaRPr>
          </a:p>
          <a:p>
            <a:pPr>
              <a:spcBef>
                <a:spcPct val="20000"/>
              </a:spcBef>
              <a:buClr>
                <a:schemeClr val="accent2"/>
              </a:buClr>
              <a:buFont typeface="Wingdings" pitchFamily="2" charset="2"/>
              <a:buNone/>
              <a:defRPr/>
            </a:pPr>
            <a:r>
              <a:rPr lang="en-US" sz="2000" b="1" dirty="0">
                <a:latin typeface="Tahoma" pitchFamily="34" charset="0"/>
              </a:rPr>
              <a:t>I. APPROACHES TO THE DEVELOPMENT OF THE NATIONAL PAYMENT SYSTEM – international experience</a:t>
            </a:r>
            <a:endParaRPr lang="mk-MK" sz="2000" b="1" dirty="0">
              <a:latin typeface="Tahoma"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2"/>
          <p:cNvSpPr txBox="1">
            <a:spLocks noGrp="1"/>
          </p:cNvSpPr>
          <p:nvPr/>
        </p:nvSpPr>
        <p:spPr bwMode="auto">
          <a:xfrm>
            <a:off x="8410575" y="6181725"/>
            <a:ext cx="609600" cy="457200"/>
          </a:xfrm>
          <a:prstGeom prst="rect">
            <a:avLst/>
          </a:prstGeom>
          <a:noFill/>
          <a:ln w="9525">
            <a:noFill/>
            <a:miter lim="800000"/>
            <a:headEnd/>
            <a:tailEnd/>
          </a:ln>
        </p:spPr>
        <p:txBody>
          <a:bodyPr lIns="0" tIns="0" rIns="0" bIns="0" anchor="ctr"/>
          <a:lstStyle/>
          <a:p>
            <a:fld id="{56934B5C-D59F-4598-9BBB-A5E62B060BB3}" type="slidenum">
              <a:rPr lang="en-US" sz="1600">
                <a:solidFill>
                  <a:schemeClr val="tx2"/>
                </a:solidFill>
              </a:rPr>
              <a:pPr/>
              <a:t>13</a:t>
            </a:fld>
            <a:endParaRPr lang="en-US" sz="1600">
              <a:solidFill>
                <a:schemeClr val="tx2"/>
              </a:solidFill>
            </a:endParaRPr>
          </a:p>
        </p:txBody>
      </p:sp>
      <p:sp>
        <p:nvSpPr>
          <p:cNvPr id="15363" name="Slide Number Placeholder 2"/>
          <p:cNvSpPr txBox="1">
            <a:spLocks/>
          </p:cNvSpPr>
          <p:nvPr/>
        </p:nvSpPr>
        <p:spPr bwMode="auto">
          <a:xfrm>
            <a:off x="8410575" y="6181725"/>
            <a:ext cx="609600" cy="457200"/>
          </a:xfrm>
          <a:prstGeom prst="rect">
            <a:avLst/>
          </a:prstGeom>
          <a:noFill/>
          <a:ln w="9525">
            <a:noFill/>
            <a:miter lim="800000"/>
            <a:headEnd/>
            <a:tailEnd/>
          </a:ln>
        </p:spPr>
        <p:txBody>
          <a:bodyPr lIns="0" tIns="0" rIns="0" bIns="0" anchor="ctr"/>
          <a:lstStyle/>
          <a:p>
            <a:fld id="{1D318A23-BC5B-44B1-836F-108DF47A349E}" type="slidenum">
              <a:rPr lang="en-US" sz="1600">
                <a:solidFill>
                  <a:schemeClr val="tx2"/>
                </a:solidFill>
              </a:rPr>
              <a:pPr/>
              <a:t>13</a:t>
            </a:fld>
            <a:endParaRPr lang="en-US" sz="1600">
              <a:solidFill>
                <a:schemeClr val="tx2"/>
              </a:solidFill>
            </a:endParaRPr>
          </a:p>
        </p:txBody>
      </p:sp>
      <p:sp>
        <p:nvSpPr>
          <p:cNvPr id="15364" name="Slide Number Placeholder 2"/>
          <p:cNvSpPr txBox="1">
            <a:spLocks/>
          </p:cNvSpPr>
          <p:nvPr/>
        </p:nvSpPr>
        <p:spPr bwMode="auto">
          <a:xfrm>
            <a:off x="8410575" y="6181725"/>
            <a:ext cx="609600" cy="457200"/>
          </a:xfrm>
          <a:prstGeom prst="rect">
            <a:avLst/>
          </a:prstGeom>
          <a:noFill/>
          <a:ln w="9525">
            <a:noFill/>
            <a:miter lim="800000"/>
            <a:headEnd/>
            <a:tailEnd/>
          </a:ln>
        </p:spPr>
        <p:txBody>
          <a:bodyPr lIns="0" tIns="0" rIns="0" bIns="0" anchor="ctr"/>
          <a:lstStyle/>
          <a:p>
            <a:fld id="{690DEB0A-AA49-4D6D-8E5D-7BCA28F33CBD}" type="slidenum">
              <a:rPr lang="en-US" sz="1600">
                <a:solidFill>
                  <a:schemeClr val="tx2"/>
                </a:solidFill>
              </a:rPr>
              <a:pPr/>
              <a:t>13</a:t>
            </a:fld>
            <a:endParaRPr lang="en-US" sz="1600">
              <a:solidFill>
                <a:schemeClr val="tx2"/>
              </a:solidFill>
            </a:endParaRPr>
          </a:p>
        </p:txBody>
      </p:sp>
      <p:sp>
        <p:nvSpPr>
          <p:cNvPr id="15365" name="Slide Number Placeholder 1"/>
          <p:cNvSpPr txBox="1">
            <a:spLocks noGrp="1"/>
          </p:cNvSpPr>
          <p:nvPr/>
        </p:nvSpPr>
        <p:spPr bwMode="auto">
          <a:xfrm>
            <a:off x="8410575" y="6181725"/>
            <a:ext cx="609600" cy="457200"/>
          </a:xfrm>
          <a:prstGeom prst="rect">
            <a:avLst/>
          </a:prstGeom>
          <a:noFill/>
          <a:ln w="9525">
            <a:noFill/>
            <a:miter lim="800000"/>
            <a:headEnd/>
            <a:tailEnd/>
          </a:ln>
        </p:spPr>
        <p:txBody>
          <a:bodyPr lIns="0" tIns="0" rIns="0" bIns="0" anchor="ctr"/>
          <a:lstStyle/>
          <a:p>
            <a:fld id="{2A9A1F4A-0270-4A11-8E71-6219BD250101}" type="slidenum">
              <a:rPr lang="en-US" sz="1600">
                <a:solidFill>
                  <a:schemeClr val="tx2"/>
                </a:solidFill>
              </a:rPr>
              <a:pPr/>
              <a:t>13</a:t>
            </a:fld>
            <a:endParaRPr lang="en-US" sz="1600">
              <a:solidFill>
                <a:schemeClr val="tx2"/>
              </a:solidFill>
            </a:endParaRPr>
          </a:p>
        </p:txBody>
      </p:sp>
      <p:sp>
        <p:nvSpPr>
          <p:cNvPr id="15366" name="Slide Number Placeholder 1"/>
          <p:cNvSpPr txBox="1">
            <a:spLocks noGrp="1"/>
          </p:cNvSpPr>
          <p:nvPr/>
        </p:nvSpPr>
        <p:spPr bwMode="auto">
          <a:xfrm>
            <a:off x="8410575" y="6181725"/>
            <a:ext cx="609600" cy="457200"/>
          </a:xfrm>
          <a:prstGeom prst="rect">
            <a:avLst/>
          </a:prstGeom>
          <a:noFill/>
          <a:ln w="9525">
            <a:noFill/>
            <a:miter lim="800000"/>
            <a:headEnd/>
            <a:tailEnd/>
          </a:ln>
        </p:spPr>
        <p:txBody>
          <a:bodyPr lIns="0" tIns="0" rIns="0" bIns="0" anchor="ctr"/>
          <a:lstStyle/>
          <a:p>
            <a:fld id="{55F4D7A6-BE06-48CC-A8AB-EAFE0F41E3EF}" type="slidenum">
              <a:rPr lang="en-US" sz="1600">
                <a:solidFill>
                  <a:schemeClr val="tx2"/>
                </a:solidFill>
              </a:rPr>
              <a:pPr/>
              <a:t>13</a:t>
            </a:fld>
            <a:endParaRPr lang="en-US" sz="1600">
              <a:solidFill>
                <a:schemeClr val="tx2"/>
              </a:solidFill>
            </a:endParaRPr>
          </a:p>
        </p:txBody>
      </p:sp>
      <p:sp>
        <p:nvSpPr>
          <p:cNvPr id="15367" name="Slide Number Placeholder 1"/>
          <p:cNvSpPr txBox="1">
            <a:spLocks noGrp="1"/>
          </p:cNvSpPr>
          <p:nvPr/>
        </p:nvSpPr>
        <p:spPr bwMode="auto">
          <a:xfrm>
            <a:off x="8410575" y="6181725"/>
            <a:ext cx="609600" cy="457200"/>
          </a:xfrm>
          <a:prstGeom prst="rect">
            <a:avLst/>
          </a:prstGeom>
          <a:noFill/>
          <a:ln w="9525">
            <a:noFill/>
            <a:miter lim="800000"/>
            <a:headEnd/>
            <a:tailEnd/>
          </a:ln>
        </p:spPr>
        <p:txBody>
          <a:bodyPr lIns="0" tIns="0" rIns="0" bIns="0" anchor="ctr"/>
          <a:lstStyle/>
          <a:p>
            <a:fld id="{E909844D-73DD-4975-9EEB-BEA5B7643154}" type="slidenum">
              <a:rPr lang="en-US" sz="1600">
                <a:solidFill>
                  <a:schemeClr val="tx2"/>
                </a:solidFill>
              </a:rPr>
              <a:pPr/>
              <a:t>13</a:t>
            </a:fld>
            <a:endParaRPr lang="en-US" sz="1600">
              <a:solidFill>
                <a:schemeClr val="tx2"/>
              </a:solidFill>
            </a:endParaRPr>
          </a:p>
        </p:txBody>
      </p:sp>
      <p:sp>
        <p:nvSpPr>
          <p:cNvPr id="15368" name="Rectangle 530"/>
          <p:cNvSpPr>
            <a:spLocks noChangeArrowheads="1"/>
          </p:cNvSpPr>
          <p:nvPr/>
        </p:nvSpPr>
        <p:spPr bwMode="auto">
          <a:xfrm>
            <a:off x="660400" y="7375525"/>
            <a:ext cx="184150" cy="488950"/>
          </a:xfrm>
          <a:prstGeom prst="rect">
            <a:avLst/>
          </a:prstGeom>
          <a:noFill/>
          <a:ln w="9525">
            <a:noFill/>
            <a:miter lim="800000"/>
            <a:headEnd/>
            <a:tailEnd/>
          </a:ln>
        </p:spPr>
        <p:txBody>
          <a:bodyPr wrap="none" anchor="ctr">
            <a:spAutoFit/>
          </a:bodyPr>
          <a:lstStyle/>
          <a:p>
            <a:pPr eaLnBrk="0" hangingPunct="0"/>
            <a:r>
              <a:rPr lang="en-US" sz="800"/>
              <a:t/>
            </a:r>
            <a:br>
              <a:rPr lang="en-US" sz="800"/>
            </a:br>
            <a:endParaRPr lang="en-US"/>
          </a:p>
        </p:txBody>
      </p:sp>
      <p:sp>
        <p:nvSpPr>
          <p:cNvPr id="15369" name="Slide Number Placeholder 1"/>
          <p:cNvSpPr txBox="1">
            <a:spLocks noGrp="1"/>
          </p:cNvSpPr>
          <p:nvPr/>
        </p:nvSpPr>
        <p:spPr bwMode="auto">
          <a:xfrm>
            <a:off x="8410575" y="6181725"/>
            <a:ext cx="609600" cy="457200"/>
          </a:xfrm>
          <a:prstGeom prst="rect">
            <a:avLst/>
          </a:prstGeom>
          <a:noFill/>
          <a:ln w="9525">
            <a:noFill/>
            <a:miter lim="800000"/>
            <a:headEnd/>
            <a:tailEnd/>
          </a:ln>
        </p:spPr>
        <p:txBody>
          <a:bodyPr lIns="0" tIns="0" rIns="0" bIns="0" anchor="ctr"/>
          <a:lstStyle/>
          <a:p>
            <a:fld id="{54FE1AF2-FD2C-408F-907A-8C42A518D318}" type="slidenum">
              <a:rPr lang="en-US" sz="1600">
                <a:solidFill>
                  <a:schemeClr val="tx2"/>
                </a:solidFill>
              </a:rPr>
              <a:pPr/>
              <a:t>13</a:t>
            </a:fld>
            <a:endParaRPr lang="en-US" sz="1600">
              <a:solidFill>
                <a:schemeClr val="tx2"/>
              </a:solidFill>
            </a:endParaRPr>
          </a:p>
        </p:txBody>
      </p:sp>
      <p:sp>
        <p:nvSpPr>
          <p:cNvPr id="15370" name="Slide Number Placeholder 1"/>
          <p:cNvSpPr txBox="1">
            <a:spLocks noGrp="1"/>
          </p:cNvSpPr>
          <p:nvPr/>
        </p:nvSpPr>
        <p:spPr bwMode="auto">
          <a:xfrm>
            <a:off x="8410575" y="6181725"/>
            <a:ext cx="609600" cy="457200"/>
          </a:xfrm>
          <a:prstGeom prst="rect">
            <a:avLst/>
          </a:prstGeom>
          <a:noFill/>
          <a:ln w="9525">
            <a:noFill/>
            <a:miter lim="800000"/>
            <a:headEnd/>
            <a:tailEnd/>
          </a:ln>
        </p:spPr>
        <p:txBody>
          <a:bodyPr lIns="0" tIns="0" rIns="0" bIns="0" anchor="ctr"/>
          <a:lstStyle/>
          <a:p>
            <a:fld id="{AE156DE4-B923-48EB-AE9E-CC1583A3AF1F}" type="slidenum">
              <a:rPr lang="en-US" sz="1600">
                <a:solidFill>
                  <a:schemeClr val="tx2"/>
                </a:solidFill>
              </a:rPr>
              <a:pPr/>
              <a:t>13</a:t>
            </a:fld>
            <a:endParaRPr lang="en-US" sz="1600">
              <a:solidFill>
                <a:schemeClr val="tx2"/>
              </a:solidFill>
            </a:endParaRPr>
          </a:p>
        </p:txBody>
      </p:sp>
      <p:sp>
        <p:nvSpPr>
          <p:cNvPr id="15371" name="Rectangle 11"/>
          <p:cNvSpPr>
            <a:spLocks noChangeArrowheads="1"/>
          </p:cNvSpPr>
          <p:nvPr/>
        </p:nvSpPr>
        <p:spPr bwMode="auto">
          <a:xfrm>
            <a:off x="1066800" y="1676400"/>
            <a:ext cx="6751638" cy="708025"/>
          </a:xfrm>
          <a:prstGeom prst="rect">
            <a:avLst/>
          </a:prstGeom>
          <a:noFill/>
          <a:ln w="9525">
            <a:noFill/>
            <a:miter lim="800000"/>
            <a:headEnd/>
            <a:tailEnd/>
          </a:ln>
        </p:spPr>
        <p:txBody>
          <a:bodyPr>
            <a:spAutoFit/>
          </a:bodyPr>
          <a:lstStyle/>
          <a:p>
            <a:r>
              <a:rPr lang="en-US" sz="2000" b="1" dirty="0">
                <a:solidFill>
                  <a:schemeClr val="tx2"/>
                </a:solidFill>
                <a:latin typeface="Tahoma" pitchFamily="34" charset="0"/>
                <a:cs typeface="Tahoma" pitchFamily="34" charset="0"/>
              </a:rPr>
              <a:t>National Payment System Council of the Republic of Macedonia</a:t>
            </a:r>
            <a:endParaRPr lang="en-US" sz="2000" dirty="0">
              <a:solidFill>
                <a:schemeClr val="tx2"/>
              </a:solidFill>
              <a:latin typeface="Tahoma" pitchFamily="34" charset="0"/>
              <a:cs typeface="Tahoma" pitchFamily="34" charset="0"/>
            </a:endParaRPr>
          </a:p>
        </p:txBody>
      </p:sp>
      <p:sp>
        <p:nvSpPr>
          <p:cNvPr id="15372" name="Rectangle 15"/>
          <p:cNvSpPr>
            <a:spLocks noChangeArrowheads="1"/>
          </p:cNvSpPr>
          <p:nvPr/>
        </p:nvSpPr>
        <p:spPr bwMode="auto">
          <a:xfrm>
            <a:off x="598488" y="2209800"/>
            <a:ext cx="7361237" cy="366713"/>
          </a:xfrm>
          <a:prstGeom prst="rect">
            <a:avLst/>
          </a:prstGeom>
          <a:noFill/>
          <a:ln w="9525">
            <a:noFill/>
            <a:miter lim="800000"/>
            <a:headEnd/>
            <a:tailEnd/>
          </a:ln>
        </p:spPr>
        <p:txBody>
          <a:bodyPr>
            <a:spAutoFit/>
          </a:bodyPr>
          <a:lstStyle/>
          <a:p>
            <a:pPr algn="just"/>
            <a:endParaRPr lang="mk-MK" b="1"/>
          </a:p>
        </p:txBody>
      </p:sp>
      <p:sp>
        <p:nvSpPr>
          <p:cNvPr id="15373" name="Rectangle 15"/>
          <p:cNvSpPr>
            <a:spLocks noChangeArrowheads="1"/>
          </p:cNvSpPr>
          <p:nvPr/>
        </p:nvSpPr>
        <p:spPr bwMode="auto">
          <a:xfrm>
            <a:off x="762000" y="3048000"/>
            <a:ext cx="7415213" cy="1754326"/>
          </a:xfrm>
          <a:prstGeom prst="rect">
            <a:avLst/>
          </a:prstGeom>
          <a:noFill/>
          <a:ln w="9525">
            <a:noFill/>
            <a:miter lim="800000"/>
            <a:headEnd/>
            <a:tailEnd/>
          </a:ln>
        </p:spPr>
        <p:txBody>
          <a:bodyPr>
            <a:spAutoFit/>
          </a:bodyPr>
          <a:lstStyle/>
          <a:p>
            <a:pPr marL="342900" indent="-342900" algn="just"/>
            <a:r>
              <a:rPr lang="en-US" sz="1600" b="1" dirty="0">
                <a:latin typeface="Tahoma" pitchFamily="34" charset="0"/>
                <a:cs typeface="Tahoma" pitchFamily="34" charset="0"/>
              </a:rPr>
              <a:t>	</a:t>
            </a:r>
            <a:r>
              <a:rPr lang="en-US" sz="1800" dirty="0">
                <a:solidFill>
                  <a:srgbClr val="E69900"/>
                </a:solidFill>
                <a:latin typeface="Tahoma" pitchFamily="34" charset="0"/>
                <a:cs typeface="Tahoma" pitchFamily="34" charset="0"/>
              </a:rPr>
              <a:t>The National Payment System Council </a:t>
            </a:r>
            <a:r>
              <a:rPr lang="en-US" sz="1800" dirty="0">
                <a:latin typeface="Tahoma" pitchFamily="34" charset="0"/>
                <a:cs typeface="Tahoma" pitchFamily="34" charset="0"/>
              </a:rPr>
              <a:t>of the Republic of Macedonia (hereinafter referred to as NPC) was established in October 2004 by adopting the Incorporation Act between the Governor of the National Bank of the Republic of Macedonia, the Minister of Finance and the President of the Bank and Insurance Association at the Macedonian Chamber of Commerce</a:t>
            </a:r>
            <a:r>
              <a:rPr lang="en-US" sz="1600" b="1" dirty="0">
                <a:latin typeface="Tahoma" pitchFamily="34" charset="0"/>
                <a:cs typeface="Tahoma" pitchFamily="34" charset="0"/>
              </a:rPr>
              <a:t>.</a:t>
            </a:r>
            <a:endParaRPr lang="en-US" sz="1600" dirty="0">
              <a:latin typeface="Tahoma" pitchFamily="34" charset="0"/>
              <a:cs typeface="Tahoma" pitchFamily="34" charset="0"/>
            </a:endParaRPr>
          </a:p>
        </p:txBody>
      </p:sp>
      <p:sp>
        <p:nvSpPr>
          <p:cNvPr id="13" name="Rectangle 12"/>
          <p:cNvSpPr>
            <a:spLocks noChangeArrowheads="1"/>
          </p:cNvSpPr>
          <p:nvPr/>
        </p:nvSpPr>
        <p:spPr bwMode="auto">
          <a:xfrm>
            <a:off x="152400" y="304969"/>
            <a:ext cx="8775700" cy="1015663"/>
          </a:xfrm>
          <a:prstGeom prst="rect">
            <a:avLst/>
          </a:prstGeom>
          <a:noFill/>
          <a:ln w="9525">
            <a:noFill/>
            <a:miter lim="800000"/>
            <a:headEnd/>
            <a:tailEnd/>
          </a:ln>
          <a:effectLst>
            <a:outerShdw dist="35921" dir="2700000" algn="ctr" rotWithShape="0">
              <a:schemeClr val="bg2"/>
            </a:outerShdw>
          </a:effectLst>
        </p:spPr>
        <p:txBody>
          <a:bodyPr anchor="ctr">
            <a:spAutoFit/>
          </a:bodyPr>
          <a:lstStyle/>
          <a:p>
            <a:pPr eaLnBrk="0" hangingPunct="0">
              <a:defRPr/>
            </a:pPr>
            <a:endParaRPr lang="en-US" sz="2000" b="1" dirty="0">
              <a:solidFill>
                <a:schemeClr val="tx2"/>
              </a:solidFill>
              <a:effectLst>
                <a:outerShdw blurRad="38100" dist="38100" dir="2700000" algn="tl">
                  <a:srgbClr val="C0C0C0"/>
                </a:outerShdw>
              </a:effectLst>
              <a:latin typeface="Tahoma" pitchFamily="34" charset="0"/>
            </a:endParaRPr>
          </a:p>
          <a:p>
            <a:pPr>
              <a:defRPr/>
            </a:pPr>
            <a:r>
              <a:rPr lang="en-US" sz="2000" b="1" dirty="0">
                <a:latin typeface="Tahoma" pitchFamily="34" charset="0"/>
              </a:rPr>
              <a:t>II. DEVELOPMENT OF THE PAYMENT SYSTEM IN THE REPUBLIC OF MACEDONIA </a:t>
            </a:r>
            <a:r>
              <a:rPr lang="en-US" sz="2000" b="1" dirty="0" smtClean="0">
                <a:latin typeface="Tahoma" pitchFamily="34" charset="0"/>
              </a:rPr>
              <a:t>2013-2017</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2"/>
          <p:cNvSpPr txBox="1">
            <a:spLocks noGrp="1"/>
          </p:cNvSpPr>
          <p:nvPr/>
        </p:nvSpPr>
        <p:spPr bwMode="auto">
          <a:xfrm>
            <a:off x="8410575" y="6181725"/>
            <a:ext cx="609600" cy="457200"/>
          </a:xfrm>
          <a:prstGeom prst="rect">
            <a:avLst/>
          </a:prstGeom>
          <a:noFill/>
          <a:ln w="9525">
            <a:noFill/>
            <a:miter lim="800000"/>
            <a:headEnd/>
            <a:tailEnd/>
          </a:ln>
        </p:spPr>
        <p:txBody>
          <a:bodyPr lIns="0" tIns="0" rIns="0" bIns="0" anchor="ctr"/>
          <a:lstStyle/>
          <a:p>
            <a:fld id="{BEB8287E-8A74-4AE0-AF17-D564505682B1}" type="slidenum">
              <a:rPr lang="en-US" sz="1600">
                <a:solidFill>
                  <a:schemeClr val="tx2"/>
                </a:solidFill>
              </a:rPr>
              <a:pPr/>
              <a:t>14</a:t>
            </a:fld>
            <a:endParaRPr lang="en-US" sz="1600">
              <a:solidFill>
                <a:schemeClr val="tx2"/>
              </a:solidFill>
            </a:endParaRPr>
          </a:p>
        </p:txBody>
      </p:sp>
      <p:sp>
        <p:nvSpPr>
          <p:cNvPr id="16387" name="Slide Number Placeholder 2"/>
          <p:cNvSpPr txBox="1">
            <a:spLocks/>
          </p:cNvSpPr>
          <p:nvPr/>
        </p:nvSpPr>
        <p:spPr bwMode="auto">
          <a:xfrm>
            <a:off x="8410575" y="6181725"/>
            <a:ext cx="609600" cy="457200"/>
          </a:xfrm>
          <a:prstGeom prst="rect">
            <a:avLst/>
          </a:prstGeom>
          <a:noFill/>
          <a:ln w="9525">
            <a:noFill/>
            <a:miter lim="800000"/>
            <a:headEnd/>
            <a:tailEnd/>
          </a:ln>
        </p:spPr>
        <p:txBody>
          <a:bodyPr lIns="0" tIns="0" rIns="0" bIns="0" anchor="ctr"/>
          <a:lstStyle/>
          <a:p>
            <a:fld id="{6F06EB3E-3723-4C20-B8A4-4A414DD4C9B7}" type="slidenum">
              <a:rPr lang="en-US" sz="1600">
                <a:solidFill>
                  <a:schemeClr val="tx2"/>
                </a:solidFill>
              </a:rPr>
              <a:pPr/>
              <a:t>14</a:t>
            </a:fld>
            <a:endParaRPr lang="en-US" sz="1600">
              <a:solidFill>
                <a:schemeClr val="tx2"/>
              </a:solidFill>
            </a:endParaRPr>
          </a:p>
        </p:txBody>
      </p:sp>
      <p:sp>
        <p:nvSpPr>
          <p:cNvPr id="16388" name="Slide Number Placeholder 2"/>
          <p:cNvSpPr txBox="1">
            <a:spLocks/>
          </p:cNvSpPr>
          <p:nvPr/>
        </p:nvSpPr>
        <p:spPr bwMode="auto">
          <a:xfrm>
            <a:off x="8410575" y="6181725"/>
            <a:ext cx="609600" cy="457200"/>
          </a:xfrm>
          <a:prstGeom prst="rect">
            <a:avLst/>
          </a:prstGeom>
          <a:noFill/>
          <a:ln w="9525">
            <a:noFill/>
            <a:miter lim="800000"/>
            <a:headEnd/>
            <a:tailEnd/>
          </a:ln>
        </p:spPr>
        <p:txBody>
          <a:bodyPr lIns="0" tIns="0" rIns="0" bIns="0" anchor="ctr"/>
          <a:lstStyle/>
          <a:p>
            <a:fld id="{3E7C2BE1-7192-45CF-A3B1-D3480ED23459}" type="slidenum">
              <a:rPr lang="en-US" sz="1600">
                <a:solidFill>
                  <a:schemeClr val="tx2"/>
                </a:solidFill>
              </a:rPr>
              <a:pPr/>
              <a:t>14</a:t>
            </a:fld>
            <a:endParaRPr lang="en-US" sz="1600">
              <a:solidFill>
                <a:schemeClr val="tx2"/>
              </a:solidFill>
            </a:endParaRPr>
          </a:p>
        </p:txBody>
      </p:sp>
      <p:sp>
        <p:nvSpPr>
          <p:cNvPr id="16389" name="Slide Number Placeholder 1"/>
          <p:cNvSpPr txBox="1">
            <a:spLocks noGrp="1"/>
          </p:cNvSpPr>
          <p:nvPr/>
        </p:nvSpPr>
        <p:spPr bwMode="auto">
          <a:xfrm>
            <a:off x="8410575" y="6181725"/>
            <a:ext cx="609600" cy="457200"/>
          </a:xfrm>
          <a:prstGeom prst="rect">
            <a:avLst/>
          </a:prstGeom>
          <a:noFill/>
          <a:ln w="9525">
            <a:noFill/>
            <a:miter lim="800000"/>
            <a:headEnd/>
            <a:tailEnd/>
          </a:ln>
        </p:spPr>
        <p:txBody>
          <a:bodyPr lIns="0" tIns="0" rIns="0" bIns="0" anchor="ctr"/>
          <a:lstStyle/>
          <a:p>
            <a:fld id="{5FE49F01-37F1-4CE2-98AB-47870D0D8CBE}" type="slidenum">
              <a:rPr lang="en-US" sz="1600">
                <a:solidFill>
                  <a:schemeClr val="tx2"/>
                </a:solidFill>
              </a:rPr>
              <a:pPr/>
              <a:t>14</a:t>
            </a:fld>
            <a:endParaRPr lang="en-US" sz="1600">
              <a:solidFill>
                <a:schemeClr val="tx2"/>
              </a:solidFill>
            </a:endParaRPr>
          </a:p>
        </p:txBody>
      </p:sp>
      <p:sp>
        <p:nvSpPr>
          <p:cNvPr id="16390" name="Slide Number Placeholder 1"/>
          <p:cNvSpPr txBox="1">
            <a:spLocks noGrp="1"/>
          </p:cNvSpPr>
          <p:nvPr/>
        </p:nvSpPr>
        <p:spPr bwMode="auto">
          <a:xfrm>
            <a:off x="8410575" y="6181725"/>
            <a:ext cx="609600" cy="457200"/>
          </a:xfrm>
          <a:prstGeom prst="rect">
            <a:avLst/>
          </a:prstGeom>
          <a:noFill/>
          <a:ln w="9525">
            <a:noFill/>
            <a:miter lim="800000"/>
            <a:headEnd/>
            <a:tailEnd/>
          </a:ln>
        </p:spPr>
        <p:txBody>
          <a:bodyPr lIns="0" tIns="0" rIns="0" bIns="0" anchor="ctr"/>
          <a:lstStyle/>
          <a:p>
            <a:fld id="{0765A41F-D70F-48BA-BB0E-ACF807661127}" type="slidenum">
              <a:rPr lang="en-US" sz="1600">
                <a:solidFill>
                  <a:schemeClr val="tx2"/>
                </a:solidFill>
              </a:rPr>
              <a:pPr/>
              <a:t>14</a:t>
            </a:fld>
            <a:endParaRPr lang="en-US" sz="1600">
              <a:solidFill>
                <a:schemeClr val="tx2"/>
              </a:solidFill>
            </a:endParaRPr>
          </a:p>
        </p:txBody>
      </p:sp>
      <p:sp>
        <p:nvSpPr>
          <p:cNvPr id="16391" name="Slide Number Placeholder 1"/>
          <p:cNvSpPr txBox="1">
            <a:spLocks noGrp="1"/>
          </p:cNvSpPr>
          <p:nvPr/>
        </p:nvSpPr>
        <p:spPr bwMode="auto">
          <a:xfrm>
            <a:off x="8410575" y="6181725"/>
            <a:ext cx="609600" cy="457200"/>
          </a:xfrm>
          <a:prstGeom prst="rect">
            <a:avLst/>
          </a:prstGeom>
          <a:noFill/>
          <a:ln w="9525">
            <a:noFill/>
            <a:miter lim="800000"/>
            <a:headEnd/>
            <a:tailEnd/>
          </a:ln>
        </p:spPr>
        <p:txBody>
          <a:bodyPr lIns="0" tIns="0" rIns="0" bIns="0" anchor="ctr"/>
          <a:lstStyle/>
          <a:p>
            <a:fld id="{35094740-9704-4B39-9F1A-939C0A863536}" type="slidenum">
              <a:rPr lang="en-US" sz="1600">
                <a:solidFill>
                  <a:schemeClr val="tx2"/>
                </a:solidFill>
              </a:rPr>
              <a:pPr/>
              <a:t>14</a:t>
            </a:fld>
            <a:endParaRPr lang="en-US" sz="1600">
              <a:solidFill>
                <a:schemeClr val="tx2"/>
              </a:solidFill>
            </a:endParaRPr>
          </a:p>
        </p:txBody>
      </p:sp>
      <p:sp>
        <p:nvSpPr>
          <p:cNvPr id="16392" name="Rectangle 530"/>
          <p:cNvSpPr>
            <a:spLocks noChangeArrowheads="1"/>
          </p:cNvSpPr>
          <p:nvPr/>
        </p:nvSpPr>
        <p:spPr bwMode="auto">
          <a:xfrm>
            <a:off x="660400" y="7375525"/>
            <a:ext cx="184150" cy="488950"/>
          </a:xfrm>
          <a:prstGeom prst="rect">
            <a:avLst/>
          </a:prstGeom>
          <a:noFill/>
          <a:ln w="9525">
            <a:noFill/>
            <a:miter lim="800000"/>
            <a:headEnd/>
            <a:tailEnd/>
          </a:ln>
        </p:spPr>
        <p:txBody>
          <a:bodyPr wrap="none" anchor="ctr">
            <a:spAutoFit/>
          </a:bodyPr>
          <a:lstStyle/>
          <a:p>
            <a:pPr eaLnBrk="0" hangingPunct="0"/>
            <a:r>
              <a:rPr lang="en-US" sz="800"/>
              <a:t/>
            </a:r>
            <a:br>
              <a:rPr lang="en-US" sz="800"/>
            </a:br>
            <a:endParaRPr lang="en-US"/>
          </a:p>
        </p:txBody>
      </p:sp>
      <p:sp>
        <p:nvSpPr>
          <p:cNvPr id="16393" name="Slide Number Placeholder 1"/>
          <p:cNvSpPr txBox="1">
            <a:spLocks noGrp="1"/>
          </p:cNvSpPr>
          <p:nvPr/>
        </p:nvSpPr>
        <p:spPr bwMode="auto">
          <a:xfrm>
            <a:off x="8410575" y="6181725"/>
            <a:ext cx="609600" cy="457200"/>
          </a:xfrm>
          <a:prstGeom prst="rect">
            <a:avLst/>
          </a:prstGeom>
          <a:noFill/>
          <a:ln w="9525">
            <a:noFill/>
            <a:miter lim="800000"/>
            <a:headEnd/>
            <a:tailEnd/>
          </a:ln>
        </p:spPr>
        <p:txBody>
          <a:bodyPr lIns="0" tIns="0" rIns="0" bIns="0" anchor="ctr"/>
          <a:lstStyle/>
          <a:p>
            <a:fld id="{E05E801D-F555-42E3-B81D-3B3139336072}" type="slidenum">
              <a:rPr lang="en-US" sz="1600">
                <a:solidFill>
                  <a:schemeClr val="tx2"/>
                </a:solidFill>
              </a:rPr>
              <a:pPr/>
              <a:t>14</a:t>
            </a:fld>
            <a:endParaRPr lang="en-US" sz="1600">
              <a:solidFill>
                <a:schemeClr val="tx2"/>
              </a:solidFill>
            </a:endParaRPr>
          </a:p>
        </p:txBody>
      </p:sp>
      <p:sp>
        <p:nvSpPr>
          <p:cNvPr id="16394" name="Slide Number Placeholder 1"/>
          <p:cNvSpPr txBox="1">
            <a:spLocks noGrp="1"/>
          </p:cNvSpPr>
          <p:nvPr/>
        </p:nvSpPr>
        <p:spPr bwMode="auto">
          <a:xfrm>
            <a:off x="8410575" y="6181725"/>
            <a:ext cx="609600" cy="457200"/>
          </a:xfrm>
          <a:prstGeom prst="rect">
            <a:avLst/>
          </a:prstGeom>
          <a:noFill/>
          <a:ln w="9525">
            <a:noFill/>
            <a:miter lim="800000"/>
            <a:headEnd/>
            <a:tailEnd/>
          </a:ln>
        </p:spPr>
        <p:txBody>
          <a:bodyPr lIns="0" tIns="0" rIns="0" bIns="0" anchor="ctr"/>
          <a:lstStyle/>
          <a:p>
            <a:fld id="{FB669DFC-EF8D-480B-9C2C-FF5F5627D35C}" type="slidenum">
              <a:rPr lang="en-US" sz="1600">
                <a:solidFill>
                  <a:schemeClr val="tx2"/>
                </a:solidFill>
              </a:rPr>
              <a:pPr/>
              <a:t>14</a:t>
            </a:fld>
            <a:endParaRPr lang="en-US" sz="1600">
              <a:solidFill>
                <a:schemeClr val="tx2"/>
              </a:solidFill>
            </a:endParaRPr>
          </a:p>
        </p:txBody>
      </p:sp>
      <p:sp>
        <p:nvSpPr>
          <p:cNvPr id="16395" name="Rectangle 11"/>
          <p:cNvSpPr>
            <a:spLocks noChangeArrowheads="1"/>
          </p:cNvSpPr>
          <p:nvPr/>
        </p:nvSpPr>
        <p:spPr bwMode="auto">
          <a:xfrm>
            <a:off x="1006475" y="1331913"/>
            <a:ext cx="6751638" cy="701675"/>
          </a:xfrm>
          <a:prstGeom prst="rect">
            <a:avLst/>
          </a:prstGeom>
          <a:noFill/>
          <a:ln w="9525">
            <a:noFill/>
            <a:miter lim="800000"/>
            <a:headEnd/>
            <a:tailEnd/>
          </a:ln>
        </p:spPr>
        <p:txBody>
          <a:bodyPr>
            <a:spAutoFit/>
          </a:bodyPr>
          <a:lstStyle/>
          <a:p>
            <a:r>
              <a:rPr lang="en-US" sz="2000" b="1">
                <a:solidFill>
                  <a:schemeClr val="tx2"/>
                </a:solidFill>
                <a:latin typeface="Tahoma" pitchFamily="34" charset="0"/>
                <a:cs typeface="Tahoma" pitchFamily="34" charset="0"/>
              </a:rPr>
              <a:t>Duties of the National Payment System Council of the Republic of Macedonia</a:t>
            </a:r>
            <a:endParaRPr lang="en-US" sz="2000">
              <a:solidFill>
                <a:schemeClr val="tx2"/>
              </a:solidFill>
              <a:latin typeface="Tahoma" pitchFamily="34" charset="0"/>
              <a:cs typeface="Tahoma" pitchFamily="34" charset="0"/>
            </a:endParaRPr>
          </a:p>
        </p:txBody>
      </p:sp>
      <p:sp>
        <p:nvSpPr>
          <p:cNvPr id="16396" name="Rectangle 15"/>
          <p:cNvSpPr>
            <a:spLocks noChangeArrowheads="1"/>
          </p:cNvSpPr>
          <p:nvPr/>
        </p:nvSpPr>
        <p:spPr bwMode="auto">
          <a:xfrm>
            <a:off x="598488" y="2209800"/>
            <a:ext cx="7361237" cy="366713"/>
          </a:xfrm>
          <a:prstGeom prst="rect">
            <a:avLst/>
          </a:prstGeom>
          <a:noFill/>
          <a:ln w="9525">
            <a:noFill/>
            <a:miter lim="800000"/>
            <a:headEnd/>
            <a:tailEnd/>
          </a:ln>
        </p:spPr>
        <p:txBody>
          <a:bodyPr>
            <a:spAutoFit/>
          </a:bodyPr>
          <a:lstStyle/>
          <a:p>
            <a:pPr algn="just"/>
            <a:endParaRPr lang="mk-MK" b="1"/>
          </a:p>
        </p:txBody>
      </p:sp>
      <p:sp>
        <p:nvSpPr>
          <p:cNvPr id="16397" name="Rectangle 15"/>
          <p:cNvSpPr>
            <a:spLocks noChangeArrowheads="1"/>
          </p:cNvSpPr>
          <p:nvPr/>
        </p:nvSpPr>
        <p:spPr bwMode="auto">
          <a:xfrm>
            <a:off x="609600" y="2438400"/>
            <a:ext cx="7415213" cy="3293209"/>
          </a:xfrm>
          <a:prstGeom prst="rect">
            <a:avLst/>
          </a:prstGeom>
          <a:noFill/>
          <a:ln w="9525">
            <a:noFill/>
            <a:miter lim="800000"/>
            <a:headEnd/>
            <a:tailEnd/>
          </a:ln>
        </p:spPr>
        <p:txBody>
          <a:bodyPr>
            <a:spAutoFit/>
          </a:bodyPr>
          <a:lstStyle/>
          <a:p>
            <a:pPr marL="342900" indent="-342900"/>
            <a:r>
              <a:rPr lang="en-US" sz="1600" b="1" dirty="0">
                <a:latin typeface="Tahoma" pitchFamily="34" charset="0"/>
                <a:cs typeface="Tahoma" pitchFamily="34" charset="0"/>
              </a:rPr>
              <a:t>	</a:t>
            </a:r>
            <a:r>
              <a:rPr lang="en-US" sz="1600" dirty="0">
                <a:latin typeface="Tahoma" pitchFamily="34" charset="0"/>
                <a:cs typeface="Tahoma" pitchFamily="34" charset="0"/>
              </a:rPr>
              <a:t>According to the Incorporation Act, the National Payment System Council of the Republic of Macedonia shall address issues tackling all aspects of the payment systems in the country, and particularly</a:t>
            </a:r>
            <a:r>
              <a:rPr lang="en-US" sz="1600" dirty="0" smtClean="0">
                <a:latin typeface="Tahoma" pitchFamily="34" charset="0"/>
                <a:cs typeface="Tahoma" pitchFamily="34" charset="0"/>
              </a:rPr>
              <a:t>:</a:t>
            </a:r>
          </a:p>
          <a:p>
            <a:pPr marL="342900" indent="-342900"/>
            <a:endParaRPr lang="mk-MK" sz="1600" b="1" dirty="0">
              <a:latin typeface="Tahoma" pitchFamily="34" charset="0"/>
              <a:cs typeface="Tahoma" pitchFamily="34" charset="0"/>
            </a:endParaRPr>
          </a:p>
          <a:p>
            <a:pPr marL="342900" indent="-342900"/>
            <a:r>
              <a:rPr lang="en-US" sz="1600" b="1" dirty="0">
                <a:latin typeface="Tahoma" pitchFamily="34" charset="0"/>
                <a:cs typeface="Tahoma" pitchFamily="34" charset="0"/>
              </a:rPr>
              <a:t>		</a:t>
            </a:r>
            <a:r>
              <a:rPr lang="ru-RU" sz="1600" b="1" dirty="0">
                <a:latin typeface="Tahoma" pitchFamily="34" charset="0"/>
                <a:cs typeface="Tahoma" pitchFamily="34" charset="0"/>
              </a:rPr>
              <a:t>-</a:t>
            </a:r>
            <a:r>
              <a:rPr lang="en-US" sz="1600" b="1" dirty="0">
                <a:solidFill>
                  <a:srgbClr val="FF9900"/>
                </a:solidFill>
                <a:latin typeface="Tahoma" pitchFamily="34" charset="0"/>
                <a:cs typeface="Tahoma" pitchFamily="34" charset="0"/>
              </a:rPr>
              <a:t>encourages cooperation </a:t>
            </a:r>
            <a:r>
              <a:rPr lang="en-US" sz="1600" dirty="0">
                <a:latin typeface="Tahoma" pitchFamily="34" charset="0"/>
                <a:cs typeface="Tahoma" pitchFamily="34" charset="0"/>
              </a:rPr>
              <a:t>between participants and competent market institutions (regulators) in the field of payment systems</a:t>
            </a:r>
            <a:r>
              <a:rPr lang="ru-RU" sz="1600" dirty="0">
                <a:latin typeface="Tahoma" pitchFamily="34" charset="0"/>
                <a:cs typeface="Tahoma" pitchFamily="34" charset="0"/>
              </a:rPr>
              <a:t>;</a:t>
            </a:r>
            <a:endParaRPr lang="en-US" sz="1600" dirty="0">
              <a:latin typeface="Tahoma" pitchFamily="34" charset="0"/>
              <a:cs typeface="Tahoma" pitchFamily="34" charset="0"/>
            </a:endParaRPr>
          </a:p>
          <a:p>
            <a:pPr marL="342900" indent="-342900"/>
            <a:endParaRPr lang="ru-RU" sz="1600" b="1" dirty="0">
              <a:latin typeface="Tahoma" pitchFamily="34" charset="0"/>
              <a:cs typeface="Tahoma" pitchFamily="34" charset="0"/>
            </a:endParaRPr>
          </a:p>
          <a:p>
            <a:pPr marL="342900" indent="-342900"/>
            <a:r>
              <a:rPr lang="en-US" sz="1600" b="1" dirty="0">
                <a:solidFill>
                  <a:srgbClr val="FF9900"/>
                </a:solidFill>
                <a:latin typeface="Tahoma" pitchFamily="34" charset="0"/>
                <a:cs typeface="Tahoma" pitchFamily="34" charset="0"/>
              </a:rPr>
              <a:t>		</a:t>
            </a:r>
            <a:r>
              <a:rPr lang="ru-RU" sz="1600" b="1" dirty="0">
                <a:solidFill>
                  <a:srgbClr val="FF9900"/>
                </a:solidFill>
                <a:latin typeface="Tahoma" pitchFamily="34" charset="0"/>
                <a:cs typeface="Tahoma" pitchFamily="34" charset="0"/>
              </a:rPr>
              <a:t>-</a:t>
            </a:r>
            <a:r>
              <a:rPr lang="en-US" sz="1600" b="1" dirty="0">
                <a:solidFill>
                  <a:srgbClr val="FF9900"/>
                </a:solidFill>
                <a:latin typeface="Tahoma" pitchFamily="34" charset="0"/>
                <a:cs typeface="Tahoma" pitchFamily="34" charset="0"/>
              </a:rPr>
              <a:t>launches initiative to the competent institutions </a:t>
            </a:r>
            <a:r>
              <a:rPr lang="en-US" sz="1600" dirty="0">
                <a:latin typeface="Tahoma" pitchFamily="34" charset="0"/>
                <a:cs typeface="Tahoma" pitchFamily="34" charset="0"/>
              </a:rPr>
              <a:t>on adoption of payment operation regulations, and if needed, undertake initiatives for amendments to the existing laws and bylaws</a:t>
            </a:r>
            <a:r>
              <a:rPr lang="ru-RU" sz="1600" dirty="0">
                <a:latin typeface="Tahoma" pitchFamily="34" charset="0"/>
                <a:cs typeface="Tahoma" pitchFamily="34" charset="0"/>
              </a:rPr>
              <a:t>;</a:t>
            </a:r>
            <a:endParaRPr lang="en-US" sz="1600" dirty="0">
              <a:latin typeface="Tahoma" pitchFamily="34" charset="0"/>
              <a:cs typeface="Tahoma" pitchFamily="34" charset="0"/>
            </a:endParaRPr>
          </a:p>
          <a:p>
            <a:pPr marL="342900" indent="-342900"/>
            <a:endParaRPr lang="ru-RU" sz="1600" b="1" dirty="0">
              <a:latin typeface="Tahoma" pitchFamily="34" charset="0"/>
              <a:cs typeface="Tahoma" pitchFamily="34" charset="0"/>
            </a:endParaRPr>
          </a:p>
          <a:p>
            <a:pPr marL="342900" indent="-342900"/>
            <a:r>
              <a:rPr lang="en-US" sz="1600" b="1" dirty="0">
                <a:solidFill>
                  <a:srgbClr val="FF9900"/>
                </a:solidFill>
                <a:latin typeface="Tahoma" pitchFamily="34" charset="0"/>
                <a:cs typeface="Tahoma" pitchFamily="34" charset="0"/>
              </a:rPr>
              <a:t>		</a:t>
            </a:r>
            <a:r>
              <a:rPr lang="ru-RU" sz="1600" b="1" dirty="0">
                <a:solidFill>
                  <a:srgbClr val="FF9900"/>
                </a:solidFill>
                <a:latin typeface="Tahoma" pitchFamily="34" charset="0"/>
                <a:cs typeface="Tahoma" pitchFamily="34" charset="0"/>
              </a:rPr>
              <a:t>-</a:t>
            </a:r>
            <a:r>
              <a:rPr lang="en-US" sz="1600" b="1" dirty="0">
                <a:solidFill>
                  <a:srgbClr val="FF9900"/>
                </a:solidFill>
                <a:latin typeface="Tahoma" pitchFamily="34" charset="0"/>
                <a:cs typeface="Tahoma" pitchFamily="34" charset="0"/>
              </a:rPr>
              <a:t>takes part in the preparation of the Payment System Development Strategy</a:t>
            </a:r>
            <a:r>
              <a:rPr lang="ru-RU" sz="1600" b="1" dirty="0">
                <a:latin typeface="Tahoma" pitchFamily="34" charset="0"/>
                <a:cs typeface="Tahoma" pitchFamily="34" charset="0"/>
              </a:rPr>
              <a:t> </a:t>
            </a:r>
            <a:r>
              <a:rPr lang="en-US" sz="1600" dirty="0">
                <a:latin typeface="Tahoma" pitchFamily="34" charset="0"/>
                <a:cs typeface="Tahoma" pitchFamily="34" charset="0"/>
              </a:rPr>
              <a:t>in the Republic of </a:t>
            </a:r>
            <a:r>
              <a:rPr lang="en-US" sz="1600" dirty="0" smtClean="0">
                <a:latin typeface="Tahoma" pitchFamily="34" charset="0"/>
                <a:cs typeface="Tahoma" pitchFamily="34" charset="0"/>
              </a:rPr>
              <a:t>Macedonia</a:t>
            </a:r>
            <a:r>
              <a:rPr lang="en-US" sz="1600" dirty="0">
                <a:latin typeface="Tahoma" pitchFamily="34" charset="0"/>
                <a:cs typeface="Tahoma" pitchFamily="34" charset="0"/>
              </a:rPr>
              <a:t>.</a:t>
            </a:r>
            <a:endParaRPr lang="mk-MK" sz="1600" dirty="0">
              <a:latin typeface="Tahoma" pitchFamily="34" charset="0"/>
              <a:cs typeface="Tahoma" pitchFamily="34" charset="0"/>
            </a:endParaRPr>
          </a:p>
        </p:txBody>
      </p:sp>
      <p:sp>
        <p:nvSpPr>
          <p:cNvPr id="13" name="Rectangle 12"/>
          <p:cNvSpPr>
            <a:spLocks noChangeArrowheads="1"/>
          </p:cNvSpPr>
          <p:nvPr/>
        </p:nvSpPr>
        <p:spPr bwMode="auto">
          <a:xfrm>
            <a:off x="152400" y="309563"/>
            <a:ext cx="8775700" cy="1006475"/>
          </a:xfrm>
          <a:prstGeom prst="rect">
            <a:avLst/>
          </a:prstGeom>
          <a:noFill/>
          <a:ln w="9525">
            <a:noFill/>
            <a:miter lim="800000"/>
            <a:headEnd/>
            <a:tailEnd/>
          </a:ln>
          <a:effectLst>
            <a:outerShdw dist="35921" dir="2700000" algn="ctr" rotWithShape="0">
              <a:schemeClr val="bg2"/>
            </a:outerShdw>
          </a:effectLst>
        </p:spPr>
        <p:txBody>
          <a:bodyPr anchor="ctr">
            <a:spAutoFit/>
          </a:bodyPr>
          <a:lstStyle/>
          <a:p>
            <a:pPr eaLnBrk="0" hangingPunct="0">
              <a:defRPr/>
            </a:pPr>
            <a:endParaRPr lang="en-US" sz="2000" b="1" dirty="0">
              <a:solidFill>
                <a:schemeClr val="tx2"/>
              </a:solidFill>
              <a:effectLst>
                <a:outerShdw blurRad="38100" dist="38100" dir="2700000" algn="tl">
                  <a:srgbClr val="C0C0C0"/>
                </a:outerShdw>
              </a:effectLst>
              <a:latin typeface="Tahoma" pitchFamily="34" charset="0"/>
            </a:endParaRPr>
          </a:p>
          <a:p>
            <a:pPr>
              <a:defRPr/>
            </a:pPr>
            <a:r>
              <a:rPr lang="it-IT" sz="2000" b="1" dirty="0">
                <a:latin typeface="Tahoma" pitchFamily="34" charset="0"/>
              </a:rPr>
              <a:t>II. </a:t>
            </a:r>
            <a:r>
              <a:rPr lang="en-US" sz="2000" b="1" dirty="0">
                <a:latin typeface="Tahoma" pitchFamily="34" charset="0"/>
              </a:rPr>
              <a:t>DEVELOPMENT OF THE PAYMENT SYSTEM IN THE REPUBLIC OF MACEDONIA </a:t>
            </a:r>
            <a:r>
              <a:rPr lang="it-IT" sz="2000" b="1" dirty="0">
                <a:latin typeface="Tahoma" pitchFamily="34" charset="0"/>
              </a:rPr>
              <a:t>2013-2017</a:t>
            </a:r>
            <a:endParaRPr lang="en-US" sz="2000" b="1" dirty="0">
              <a:latin typeface="Tahoma"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2"/>
          <p:cNvSpPr txBox="1">
            <a:spLocks noGrp="1"/>
          </p:cNvSpPr>
          <p:nvPr/>
        </p:nvSpPr>
        <p:spPr bwMode="auto">
          <a:xfrm>
            <a:off x="8410575" y="6181725"/>
            <a:ext cx="609600" cy="457200"/>
          </a:xfrm>
          <a:prstGeom prst="rect">
            <a:avLst/>
          </a:prstGeom>
          <a:noFill/>
          <a:ln w="9525">
            <a:noFill/>
            <a:miter lim="800000"/>
            <a:headEnd/>
            <a:tailEnd/>
          </a:ln>
        </p:spPr>
        <p:txBody>
          <a:bodyPr lIns="0" tIns="0" rIns="0" bIns="0" anchor="ctr"/>
          <a:lstStyle/>
          <a:p>
            <a:fld id="{56934B5C-D59F-4598-9BBB-A5E62B060BB3}" type="slidenum">
              <a:rPr lang="en-US" sz="1600">
                <a:solidFill>
                  <a:schemeClr val="tx2"/>
                </a:solidFill>
              </a:rPr>
              <a:pPr/>
              <a:t>15</a:t>
            </a:fld>
            <a:endParaRPr lang="en-US" sz="1600">
              <a:solidFill>
                <a:schemeClr val="tx2"/>
              </a:solidFill>
            </a:endParaRPr>
          </a:p>
        </p:txBody>
      </p:sp>
      <p:sp>
        <p:nvSpPr>
          <p:cNvPr id="15363" name="Slide Number Placeholder 2"/>
          <p:cNvSpPr txBox="1">
            <a:spLocks/>
          </p:cNvSpPr>
          <p:nvPr/>
        </p:nvSpPr>
        <p:spPr bwMode="auto">
          <a:xfrm>
            <a:off x="8410575" y="6181725"/>
            <a:ext cx="609600" cy="457200"/>
          </a:xfrm>
          <a:prstGeom prst="rect">
            <a:avLst/>
          </a:prstGeom>
          <a:noFill/>
          <a:ln w="9525">
            <a:noFill/>
            <a:miter lim="800000"/>
            <a:headEnd/>
            <a:tailEnd/>
          </a:ln>
        </p:spPr>
        <p:txBody>
          <a:bodyPr lIns="0" tIns="0" rIns="0" bIns="0" anchor="ctr"/>
          <a:lstStyle/>
          <a:p>
            <a:fld id="{1D318A23-BC5B-44B1-836F-108DF47A349E}" type="slidenum">
              <a:rPr lang="en-US" sz="1600">
                <a:solidFill>
                  <a:schemeClr val="tx2"/>
                </a:solidFill>
              </a:rPr>
              <a:pPr/>
              <a:t>15</a:t>
            </a:fld>
            <a:endParaRPr lang="en-US" sz="1600">
              <a:solidFill>
                <a:schemeClr val="tx2"/>
              </a:solidFill>
            </a:endParaRPr>
          </a:p>
        </p:txBody>
      </p:sp>
      <p:sp>
        <p:nvSpPr>
          <p:cNvPr id="15364" name="Slide Number Placeholder 2"/>
          <p:cNvSpPr txBox="1">
            <a:spLocks/>
          </p:cNvSpPr>
          <p:nvPr/>
        </p:nvSpPr>
        <p:spPr bwMode="auto">
          <a:xfrm>
            <a:off x="8410575" y="6181725"/>
            <a:ext cx="609600" cy="457200"/>
          </a:xfrm>
          <a:prstGeom prst="rect">
            <a:avLst/>
          </a:prstGeom>
          <a:noFill/>
          <a:ln w="9525">
            <a:noFill/>
            <a:miter lim="800000"/>
            <a:headEnd/>
            <a:tailEnd/>
          </a:ln>
        </p:spPr>
        <p:txBody>
          <a:bodyPr lIns="0" tIns="0" rIns="0" bIns="0" anchor="ctr"/>
          <a:lstStyle/>
          <a:p>
            <a:fld id="{690DEB0A-AA49-4D6D-8E5D-7BCA28F33CBD}" type="slidenum">
              <a:rPr lang="en-US" sz="1600">
                <a:solidFill>
                  <a:schemeClr val="tx2"/>
                </a:solidFill>
              </a:rPr>
              <a:pPr/>
              <a:t>15</a:t>
            </a:fld>
            <a:endParaRPr lang="en-US" sz="1600">
              <a:solidFill>
                <a:schemeClr val="tx2"/>
              </a:solidFill>
            </a:endParaRPr>
          </a:p>
        </p:txBody>
      </p:sp>
      <p:sp>
        <p:nvSpPr>
          <p:cNvPr id="15365" name="Slide Number Placeholder 1"/>
          <p:cNvSpPr txBox="1">
            <a:spLocks noGrp="1"/>
          </p:cNvSpPr>
          <p:nvPr/>
        </p:nvSpPr>
        <p:spPr bwMode="auto">
          <a:xfrm>
            <a:off x="8410575" y="6181725"/>
            <a:ext cx="609600" cy="457200"/>
          </a:xfrm>
          <a:prstGeom prst="rect">
            <a:avLst/>
          </a:prstGeom>
          <a:noFill/>
          <a:ln w="9525">
            <a:noFill/>
            <a:miter lim="800000"/>
            <a:headEnd/>
            <a:tailEnd/>
          </a:ln>
        </p:spPr>
        <p:txBody>
          <a:bodyPr lIns="0" tIns="0" rIns="0" bIns="0" anchor="ctr"/>
          <a:lstStyle/>
          <a:p>
            <a:fld id="{2A9A1F4A-0270-4A11-8E71-6219BD250101}" type="slidenum">
              <a:rPr lang="en-US" sz="1600">
                <a:solidFill>
                  <a:schemeClr val="tx2"/>
                </a:solidFill>
              </a:rPr>
              <a:pPr/>
              <a:t>15</a:t>
            </a:fld>
            <a:endParaRPr lang="en-US" sz="1600">
              <a:solidFill>
                <a:schemeClr val="tx2"/>
              </a:solidFill>
            </a:endParaRPr>
          </a:p>
        </p:txBody>
      </p:sp>
      <p:sp>
        <p:nvSpPr>
          <p:cNvPr id="15366" name="Slide Number Placeholder 1"/>
          <p:cNvSpPr txBox="1">
            <a:spLocks noGrp="1"/>
          </p:cNvSpPr>
          <p:nvPr/>
        </p:nvSpPr>
        <p:spPr bwMode="auto">
          <a:xfrm>
            <a:off x="8410575" y="6181725"/>
            <a:ext cx="609600" cy="457200"/>
          </a:xfrm>
          <a:prstGeom prst="rect">
            <a:avLst/>
          </a:prstGeom>
          <a:noFill/>
          <a:ln w="9525">
            <a:noFill/>
            <a:miter lim="800000"/>
            <a:headEnd/>
            <a:tailEnd/>
          </a:ln>
        </p:spPr>
        <p:txBody>
          <a:bodyPr lIns="0" tIns="0" rIns="0" bIns="0" anchor="ctr"/>
          <a:lstStyle/>
          <a:p>
            <a:fld id="{55F4D7A6-BE06-48CC-A8AB-EAFE0F41E3EF}" type="slidenum">
              <a:rPr lang="en-US" sz="1600">
                <a:solidFill>
                  <a:schemeClr val="tx2"/>
                </a:solidFill>
              </a:rPr>
              <a:pPr/>
              <a:t>15</a:t>
            </a:fld>
            <a:endParaRPr lang="en-US" sz="1600">
              <a:solidFill>
                <a:schemeClr val="tx2"/>
              </a:solidFill>
            </a:endParaRPr>
          </a:p>
        </p:txBody>
      </p:sp>
      <p:sp>
        <p:nvSpPr>
          <p:cNvPr id="15367" name="Slide Number Placeholder 1"/>
          <p:cNvSpPr txBox="1">
            <a:spLocks noGrp="1"/>
          </p:cNvSpPr>
          <p:nvPr/>
        </p:nvSpPr>
        <p:spPr bwMode="auto">
          <a:xfrm>
            <a:off x="8410575" y="6181725"/>
            <a:ext cx="609600" cy="457200"/>
          </a:xfrm>
          <a:prstGeom prst="rect">
            <a:avLst/>
          </a:prstGeom>
          <a:noFill/>
          <a:ln w="9525">
            <a:noFill/>
            <a:miter lim="800000"/>
            <a:headEnd/>
            <a:tailEnd/>
          </a:ln>
        </p:spPr>
        <p:txBody>
          <a:bodyPr lIns="0" tIns="0" rIns="0" bIns="0" anchor="ctr"/>
          <a:lstStyle/>
          <a:p>
            <a:fld id="{E909844D-73DD-4975-9EEB-BEA5B7643154}" type="slidenum">
              <a:rPr lang="en-US" sz="1600">
                <a:solidFill>
                  <a:schemeClr val="tx2"/>
                </a:solidFill>
              </a:rPr>
              <a:pPr/>
              <a:t>15</a:t>
            </a:fld>
            <a:endParaRPr lang="en-US" sz="1600">
              <a:solidFill>
                <a:schemeClr val="tx2"/>
              </a:solidFill>
            </a:endParaRPr>
          </a:p>
        </p:txBody>
      </p:sp>
      <p:sp>
        <p:nvSpPr>
          <p:cNvPr id="15368" name="Rectangle 530"/>
          <p:cNvSpPr>
            <a:spLocks noChangeArrowheads="1"/>
          </p:cNvSpPr>
          <p:nvPr/>
        </p:nvSpPr>
        <p:spPr bwMode="auto">
          <a:xfrm>
            <a:off x="660400" y="7375525"/>
            <a:ext cx="184150" cy="488950"/>
          </a:xfrm>
          <a:prstGeom prst="rect">
            <a:avLst/>
          </a:prstGeom>
          <a:noFill/>
          <a:ln w="9525">
            <a:noFill/>
            <a:miter lim="800000"/>
            <a:headEnd/>
            <a:tailEnd/>
          </a:ln>
        </p:spPr>
        <p:txBody>
          <a:bodyPr wrap="none" anchor="ctr">
            <a:spAutoFit/>
          </a:bodyPr>
          <a:lstStyle/>
          <a:p>
            <a:pPr eaLnBrk="0" hangingPunct="0"/>
            <a:r>
              <a:rPr lang="en-US" sz="800"/>
              <a:t/>
            </a:r>
            <a:br>
              <a:rPr lang="en-US" sz="800"/>
            </a:br>
            <a:endParaRPr lang="en-US"/>
          </a:p>
        </p:txBody>
      </p:sp>
      <p:sp>
        <p:nvSpPr>
          <p:cNvPr id="15369" name="Slide Number Placeholder 1"/>
          <p:cNvSpPr txBox="1">
            <a:spLocks noGrp="1"/>
          </p:cNvSpPr>
          <p:nvPr/>
        </p:nvSpPr>
        <p:spPr bwMode="auto">
          <a:xfrm>
            <a:off x="8410575" y="6181725"/>
            <a:ext cx="609600" cy="457200"/>
          </a:xfrm>
          <a:prstGeom prst="rect">
            <a:avLst/>
          </a:prstGeom>
          <a:noFill/>
          <a:ln w="9525">
            <a:noFill/>
            <a:miter lim="800000"/>
            <a:headEnd/>
            <a:tailEnd/>
          </a:ln>
        </p:spPr>
        <p:txBody>
          <a:bodyPr lIns="0" tIns="0" rIns="0" bIns="0" anchor="ctr"/>
          <a:lstStyle/>
          <a:p>
            <a:fld id="{54FE1AF2-FD2C-408F-907A-8C42A518D318}" type="slidenum">
              <a:rPr lang="en-US" sz="1600">
                <a:solidFill>
                  <a:schemeClr val="tx2"/>
                </a:solidFill>
              </a:rPr>
              <a:pPr/>
              <a:t>15</a:t>
            </a:fld>
            <a:endParaRPr lang="en-US" sz="1600">
              <a:solidFill>
                <a:schemeClr val="tx2"/>
              </a:solidFill>
            </a:endParaRPr>
          </a:p>
        </p:txBody>
      </p:sp>
      <p:sp>
        <p:nvSpPr>
          <p:cNvPr id="15370" name="Slide Number Placeholder 1"/>
          <p:cNvSpPr txBox="1">
            <a:spLocks noGrp="1"/>
          </p:cNvSpPr>
          <p:nvPr/>
        </p:nvSpPr>
        <p:spPr bwMode="auto">
          <a:xfrm>
            <a:off x="8410575" y="6181725"/>
            <a:ext cx="609600" cy="457200"/>
          </a:xfrm>
          <a:prstGeom prst="rect">
            <a:avLst/>
          </a:prstGeom>
          <a:noFill/>
          <a:ln w="9525">
            <a:noFill/>
            <a:miter lim="800000"/>
            <a:headEnd/>
            <a:tailEnd/>
          </a:ln>
        </p:spPr>
        <p:txBody>
          <a:bodyPr lIns="0" tIns="0" rIns="0" bIns="0" anchor="ctr"/>
          <a:lstStyle/>
          <a:p>
            <a:fld id="{AE156DE4-B923-48EB-AE9E-CC1583A3AF1F}" type="slidenum">
              <a:rPr lang="en-US" sz="1600">
                <a:solidFill>
                  <a:schemeClr val="tx2"/>
                </a:solidFill>
              </a:rPr>
              <a:pPr/>
              <a:t>15</a:t>
            </a:fld>
            <a:endParaRPr lang="en-US" sz="1600">
              <a:solidFill>
                <a:schemeClr val="tx2"/>
              </a:solidFill>
            </a:endParaRPr>
          </a:p>
        </p:txBody>
      </p:sp>
      <p:sp>
        <p:nvSpPr>
          <p:cNvPr id="15371" name="Rectangle 11"/>
          <p:cNvSpPr>
            <a:spLocks noChangeArrowheads="1"/>
          </p:cNvSpPr>
          <p:nvPr/>
        </p:nvSpPr>
        <p:spPr bwMode="auto">
          <a:xfrm>
            <a:off x="1066800" y="1676400"/>
            <a:ext cx="6751638" cy="708025"/>
          </a:xfrm>
          <a:prstGeom prst="rect">
            <a:avLst/>
          </a:prstGeom>
          <a:noFill/>
          <a:ln w="9525">
            <a:noFill/>
            <a:miter lim="800000"/>
            <a:headEnd/>
            <a:tailEnd/>
          </a:ln>
        </p:spPr>
        <p:txBody>
          <a:bodyPr>
            <a:spAutoFit/>
          </a:bodyPr>
          <a:lstStyle/>
          <a:p>
            <a:r>
              <a:rPr lang="en-US" sz="2000" b="1" dirty="0">
                <a:solidFill>
                  <a:schemeClr val="tx2"/>
                </a:solidFill>
                <a:latin typeface="Tahoma" pitchFamily="34" charset="0"/>
                <a:cs typeface="Tahoma" pitchFamily="34" charset="0"/>
              </a:rPr>
              <a:t>National Payment System Council of the Republic of Macedonia</a:t>
            </a:r>
            <a:endParaRPr lang="en-US" sz="2000" dirty="0">
              <a:solidFill>
                <a:schemeClr val="tx2"/>
              </a:solidFill>
              <a:latin typeface="Tahoma" pitchFamily="34" charset="0"/>
              <a:cs typeface="Tahoma" pitchFamily="34" charset="0"/>
            </a:endParaRPr>
          </a:p>
        </p:txBody>
      </p:sp>
      <p:sp>
        <p:nvSpPr>
          <p:cNvPr id="15372" name="Rectangle 15"/>
          <p:cNvSpPr>
            <a:spLocks noChangeArrowheads="1"/>
          </p:cNvSpPr>
          <p:nvPr/>
        </p:nvSpPr>
        <p:spPr bwMode="auto">
          <a:xfrm>
            <a:off x="598488" y="2209800"/>
            <a:ext cx="7361237" cy="366713"/>
          </a:xfrm>
          <a:prstGeom prst="rect">
            <a:avLst/>
          </a:prstGeom>
          <a:noFill/>
          <a:ln w="9525">
            <a:noFill/>
            <a:miter lim="800000"/>
            <a:headEnd/>
            <a:tailEnd/>
          </a:ln>
        </p:spPr>
        <p:txBody>
          <a:bodyPr>
            <a:spAutoFit/>
          </a:bodyPr>
          <a:lstStyle/>
          <a:p>
            <a:pPr algn="just"/>
            <a:endParaRPr lang="mk-MK" b="1"/>
          </a:p>
        </p:txBody>
      </p:sp>
      <p:sp>
        <p:nvSpPr>
          <p:cNvPr id="15373" name="Rectangle 15"/>
          <p:cNvSpPr>
            <a:spLocks noChangeArrowheads="1"/>
          </p:cNvSpPr>
          <p:nvPr/>
        </p:nvSpPr>
        <p:spPr bwMode="auto">
          <a:xfrm>
            <a:off x="762000" y="3048000"/>
            <a:ext cx="7415213" cy="338554"/>
          </a:xfrm>
          <a:prstGeom prst="rect">
            <a:avLst/>
          </a:prstGeom>
          <a:noFill/>
          <a:ln w="9525">
            <a:noFill/>
            <a:miter lim="800000"/>
            <a:headEnd/>
            <a:tailEnd/>
          </a:ln>
        </p:spPr>
        <p:txBody>
          <a:bodyPr>
            <a:spAutoFit/>
          </a:bodyPr>
          <a:lstStyle/>
          <a:p>
            <a:pPr marL="342900" indent="-342900"/>
            <a:r>
              <a:rPr lang="en-US" sz="1600" b="1" dirty="0">
                <a:latin typeface="Tahoma" pitchFamily="34" charset="0"/>
                <a:cs typeface="Tahoma" pitchFamily="34" charset="0"/>
              </a:rPr>
              <a:t>	</a:t>
            </a:r>
            <a:endParaRPr lang="en-US" sz="1600" dirty="0">
              <a:latin typeface="Tahoma" pitchFamily="34" charset="0"/>
              <a:cs typeface="Tahoma" pitchFamily="34" charset="0"/>
            </a:endParaRPr>
          </a:p>
        </p:txBody>
      </p:sp>
      <p:sp>
        <p:nvSpPr>
          <p:cNvPr id="13" name="Rectangle 12"/>
          <p:cNvSpPr>
            <a:spLocks noChangeArrowheads="1"/>
          </p:cNvSpPr>
          <p:nvPr/>
        </p:nvSpPr>
        <p:spPr bwMode="auto">
          <a:xfrm>
            <a:off x="152400" y="304969"/>
            <a:ext cx="8775700" cy="1015663"/>
          </a:xfrm>
          <a:prstGeom prst="rect">
            <a:avLst/>
          </a:prstGeom>
          <a:noFill/>
          <a:ln w="9525">
            <a:noFill/>
            <a:miter lim="800000"/>
            <a:headEnd/>
            <a:tailEnd/>
          </a:ln>
          <a:effectLst>
            <a:outerShdw dist="35921" dir="2700000" algn="ctr" rotWithShape="0">
              <a:schemeClr val="bg2"/>
            </a:outerShdw>
          </a:effectLst>
        </p:spPr>
        <p:txBody>
          <a:bodyPr anchor="ctr">
            <a:spAutoFit/>
          </a:bodyPr>
          <a:lstStyle/>
          <a:p>
            <a:pPr eaLnBrk="0" hangingPunct="0">
              <a:defRPr/>
            </a:pPr>
            <a:endParaRPr lang="en-US" sz="2000" b="1" dirty="0">
              <a:solidFill>
                <a:schemeClr val="tx2"/>
              </a:solidFill>
              <a:effectLst>
                <a:outerShdw blurRad="38100" dist="38100" dir="2700000" algn="tl">
                  <a:srgbClr val="C0C0C0"/>
                </a:outerShdw>
              </a:effectLst>
              <a:latin typeface="Tahoma" pitchFamily="34" charset="0"/>
            </a:endParaRPr>
          </a:p>
          <a:p>
            <a:pPr>
              <a:defRPr/>
            </a:pPr>
            <a:r>
              <a:rPr lang="en-US" sz="2000" b="1" dirty="0">
                <a:latin typeface="Tahoma" pitchFamily="34" charset="0"/>
              </a:rPr>
              <a:t>II. DEVELOPMENT OF THE PAYMENT SYSTEM IN THE REPUBLIC OF MACEDONIA </a:t>
            </a:r>
            <a:r>
              <a:rPr lang="en-US" sz="2000" b="1" dirty="0" smtClean="0">
                <a:latin typeface="Tahoma" pitchFamily="34" charset="0"/>
              </a:rPr>
              <a:t>2013-2017</a:t>
            </a:r>
          </a:p>
        </p:txBody>
      </p:sp>
      <p:sp>
        <p:nvSpPr>
          <p:cNvPr id="15" name="Rectangle 14"/>
          <p:cNvSpPr/>
          <p:nvPr/>
        </p:nvSpPr>
        <p:spPr>
          <a:xfrm>
            <a:off x="914400" y="2667000"/>
            <a:ext cx="7848600" cy="3600986"/>
          </a:xfrm>
          <a:prstGeom prst="rect">
            <a:avLst/>
          </a:prstGeom>
        </p:spPr>
        <p:txBody>
          <a:bodyPr wrap="square">
            <a:spAutoFit/>
          </a:bodyPr>
          <a:lstStyle/>
          <a:p>
            <a:r>
              <a:rPr lang="en-US" sz="1800" dirty="0" smtClean="0">
                <a:latin typeface="+mj-lt"/>
              </a:rPr>
              <a:t>August 2007 - NPSC adopted the first national </a:t>
            </a:r>
            <a:r>
              <a:rPr lang="en-US" sz="1800" u="sng" dirty="0" smtClean="0">
                <a:latin typeface="+mj-lt"/>
              </a:rPr>
              <a:t>Strategy for the development of the payment system of the Republic of Macedonia by 2011</a:t>
            </a:r>
            <a:r>
              <a:rPr lang="en-US" sz="1800" dirty="0" smtClean="0">
                <a:latin typeface="+mj-lt"/>
              </a:rPr>
              <a:t> - </a:t>
            </a:r>
            <a:r>
              <a:rPr lang="en-US" sz="1800" u="sng" dirty="0" smtClean="0">
                <a:latin typeface="+mj-lt"/>
                <a:hlinkClick r:id="rId2"/>
              </a:rPr>
              <a:t>www.nbrm.mk</a:t>
            </a:r>
            <a:r>
              <a:rPr lang="en-US" sz="1800" dirty="0" smtClean="0">
                <a:latin typeface="+mj-lt"/>
                <a:hlinkClick r:id="rId2"/>
              </a:rPr>
              <a:t> </a:t>
            </a:r>
            <a:r>
              <a:rPr lang="en-US" sz="1800" dirty="0" smtClean="0">
                <a:latin typeface="+mj-lt"/>
              </a:rPr>
              <a:t>(overcoming the weaknesses in the legal framework and familiarizing with the standards and schemes of SEPA)</a:t>
            </a:r>
          </a:p>
          <a:p>
            <a:endParaRPr lang="en-US" sz="1800" dirty="0" smtClean="0">
              <a:latin typeface="+mj-lt"/>
            </a:endParaRPr>
          </a:p>
          <a:p>
            <a:endParaRPr lang="en-US" sz="1800" dirty="0" smtClean="0">
              <a:latin typeface="+mj-lt"/>
            </a:endParaRPr>
          </a:p>
          <a:p>
            <a:endParaRPr lang="en-US" sz="1800" dirty="0" smtClean="0">
              <a:latin typeface="+mj-lt"/>
            </a:endParaRPr>
          </a:p>
          <a:p>
            <a:endParaRPr lang="en-US" sz="1800" dirty="0" smtClean="0">
              <a:latin typeface="+mj-lt"/>
            </a:endParaRPr>
          </a:p>
          <a:p>
            <a:endParaRPr lang="en-US" sz="1800" dirty="0" smtClean="0">
              <a:latin typeface="+mj-lt"/>
            </a:endParaRPr>
          </a:p>
          <a:p>
            <a:endParaRPr lang="en-US" sz="1800" dirty="0" smtClean="0">
              <a:latin typeface="+mj-lt"/>
            </a:endParaRPr>
          </a:p>
          <a:p>
            <a:endParaRPr lang="en-US" dirty="0" smtClean="0"/>
          </a:p>
          <a:p>
            <a:endParaRPr lang="en-US" dirty="0" smtClean="0"/>
          </a:p>
        </p:txBody>
      </p:sp>
      <p:sp>
        <p:nvSpPr>
          <p:cNvPr id="18" name="Rectangle 17"/>
          <p:cNvSpPr/>
          <p:nvPr/>
        </p:nvSpPr>
        <p:spPr>
          <a:xfrm>
            <a:off x="914400" y="3962400"/>
            <a:ext cx="7696200" cy="2308324"/>
          </a:xfrm>
          <a:prstGeom prst="rect">
            <a:avLst/>
          </a:prstGeom>
        </p:spPr>
        <p:txBody>
          <a:bodyPr wrap="square">
            <a:spAutoFit/>
          </a:bodyPr>
          <a:lstStyle/>
          <a:p>
            <a:r>
              <a:rPr lang="en-US" sz="1800" dirty="0" smtClean="0">
                <a:latin typeface="+mj-lt"/>
              </a:rPr>
              <a:t>August 2012 - </a:t>
            </a:r>
            <a:r>
              <a:rPr lang="en-US" sz="1800" u="sng" dirty="0" smtClean="0">
                <a:latin typeface="+mj-lt"/>
              </a:rPr>
              <a:t>Report on the implementation of the Strategy for the development of the payment system of RM by 2011-www.nbrm.mk </a:t>
            </a:r>
            <a:r>
              <a:rPr lang="en-US" sz="1800" dirty="0" smtClean="0">
                <a:latin typeface="+mj-lt"/>
              </a:rPr>
              <a:t>(most activities are implemented)</a:t>
            </a:r>
          </a:p>
          <a:p>
            <a:endParaRPr lang="en-US" sz="1800" dirty="0" smtClean="0">
              <a:latin typeface="+mj-lt"/>
            </a:endParaRPr>
          </a:p>
          <a:p>
            <a:endParaRPr lang="en-US" sz="1800" dirty="0" smtClean="0">
              <a:latin typeface="+mj-lt"/>
            </a:endParaRPr>
          </a:p>
          <a:p>
            <a:endParaRPr lang="en-US" sz="1800" dirty="0" smtClean="0">
              <a:latin typeface="+mj-lt"/>
            </a:endParaRPr>
          </a:p>
          <a:p>
            <a:endParaRPr lang="en-US" sz="1800" dirty="0" smtClean="0">
              <a:latin typeface="+mj-lt"/>
            </a:endParaRPr>
          </a:p>
          <a:p>
            <a:endParaRPr lang="en-US" sz="1800" dirty="0" smtClean="0">
              <a:latin typeface="+mj-lt"/>
            </a:endParaRPr>
          </a:p>
        </p:txBody>
      </p:sp>
      <p:sp>
        <p:nvSpPr>
          <p:cNvPr id="19" name="Rectangle 18"/>
          <p:cNvSpPr/>
          <p:nvPr/>
        </p:nvSpPr>
        <p:spPr>
          <a:xfrm>
            <a:off x="914400" y="5029200"/>
            <a:ext cx="7620000" cy="1477328"/>
          </a:xfrm>
          <a:prstGeom prst="rect">
            <a:avLst/>
          </a:prstGeom>
        </p:spPr>
        <p:txBody>
          <a:bodyPr wrap="square">
            <a:spAutoFit/>
          </a:bodyPr>
          <a:lstStyle/>
          <a:p>
            <a:r>
              <a:rPr lang="en-US" sz="1800" dirty="0" smtClean="0">
                <a:latin typeface="+mj-lt"/>
              </a:rPr>
              <a:t>Strategic directions for the period 2013 - 2017 start from:</a:t>
            </a:r>
            <a:br>
              <a:rPr lang="en-US" sz="1800" dirty="0" smtClean="0">
                <a:latin typeface="+mj-lt"/>
              </a:rPr>
            </a:br>
            <a:r>
              <a:rPr lang="en-US" sz="1800" dirty="0" smtClean="0">
                <a:latin typeface="+mj-lt"/>
              </a:rPr>
              <a:t>- the identified needs for further development of the payment infrastructure and improvement of the legal framework</a:t>
            </a:r>
            <a:br>
              <a:rPr lang="en-US" sz="1800" dirty="0" smtClean="0">
                <a:latin typeface="+mj-lt"/>
              </a:rPr>
            </a:br>
            <a:r>
              <a:rPr lang="en-US" sz="1800" dirty="0" smtClean="0">
                <a:latin typeface="+mj-lt"/>
              </a:rPr>
              <a:t>- the requirements for admission to the EU in the field of payment systems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bwMode="auto">
          <a:xfrm>
            <a:off x="914400" y="685800"/>
            <a:ext cx="7696200" cy="10668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en-US" sz="2000" b="1" kern="1200" dirty="0" smtClean="0">
                <a:solidFill>
                  <a:schemeClr val="tx1"/>
                </a:solidFill>
                <a:latin typeface="Tahoma" pitchFamily="34" charset="0"/>
                <a:ea typeface="+mn-ea"/>
                <a:cs typeface="+mn-cs"/>
              </a:rPr>
              <a:t>III. STRATEGY FOR DEVELOPMENT OF THE PAYMENT SYSTEM OF THE REPUBLIC OF MACEDONIA IN THE PERIOD 2013-2017 </a:t>
            </a:r>
            <a:r>
              <a:rPr lang="it-IT" sz="3200" b="1" dirty="0" smtClean="0"/>
              <a:t/>
            </a:r>
            <a:br>
              <a:rPr lang="it-IT" sz="3200" b="1" dirty="0" smtClean="0"/>
            </a:br>
            <a:r>
              <a:rPr lang="en-US" sz="3200" b="1" dirty="0" smtClean="0">
                <a:solidFill>
                  <a:schemeClr val="tx1"/>
                </a:solidFill>
              </a:rPr>
              <a:t> </a:t>
            </a:r>
            <a:endParaRPr lang="mk-MK" sz="3600" b="1" dirty="0" smtClean="0">
              <a:solidFill>
                <a:schemeClr val="tx1"/>
              </a:solidFill>
            </a:endParaRPr>
          </a:p>
        </p:txBody>
      </p:sp>
      <p:sp>
        <p:nvSpPr>
          <p:cNvPr id="4099" name="Rectangle 3"/>
          <p:cNvSpPr>
            <a:spLocks noGrp="1" noChangeArrowheads="1"/>
          </p:cNvSpPr>
          <p:nvPr>
            <p:ph type="body" idx="4294967295"/>
          </p:nvPr>
        </p:nvSpPr>
        <p:spPr bwMode="auto">
          <a:xfrm>
            <a:off x="914401" y="2286000"/>
            <a:ext cx="7543800" cy="3962400"/>
          </a:xfrm>
          <a:prstGeom prst="rect">
            <a:avLst/>
          </a:prstGeom>
          <a:ln>
            <a:solidFill>
              <a:schemeClr val="bg2"/>
            </a:solidFill>
            <a:miter lim="800000"/>
            <a:headEnd/>
            <a:tailEnd/>
          </a:ln>
        </p:spPr>
        <p:txBody>
          <a:bodyPr vert="horz" wrap="square" lIns="91440" tIns="45720" rIns="91440" bIns="45720" numCol="1" anchor="t" anchorCtr="0" compatLnSpc="1">
            <a:prstTxWarp prst="textNoShape">
              <a:avLst/>
            </a:prstTxWarp>
          </a:bodyPr>
          <a:lstStyle/>
          <a:p>
            <a:pPr marL="457200" indent="-457200" eaLnBrk="1" hangingPunct="1">
              <a:buFont typeface="Wingdings" pitchFamily="2" charset="2"/>
              <a:buChar char="Ø"/>
              <a:defRPr/>
            </a:pPr>
            <a:r>
              <a:rPr lang="en-US" sz="2000" dirty="0" smtClean="0"/>
              <a:t>Adopted at the 21st session of the NPSC, 26.03.2013</a:t>
            </a:r>
          </a:p>
          <a:p>
            <a:pPr marL="457200" indent="-457200" eaLnBrk="1" hangingPunct="1">
              <a:buFont typeface="Wingdings" pitchFamily="2" charset="2"/>
              <a:buChar char="Ø"/>
              <a:defRPr/>
            </a:pPr>
            <a:endParaRPr lang="en-US" sz="2000" dirty="0" smtClean="0"/>
          </a:p>
          <a:p>
            <a:pPr marL="457200" indent="-457200" eaLnBrk="1" hangingPunct="1">
              <a:buFont typeface="Wingdings" pitchFamily="2" charset="2"/>
              <a:buChar char="Ø"/>
              <a:defRPr/>
            </a:pPr>
            <a:r>
              <a:rPr lang="en-US" sz="2000" dirty="0" smtClean="0"/>
              <a:t>Public presentation of the Strategy for Development of the Payment System of the Republic of Macedonia in the period 2013-2017, 29.05.2013</a:t>
            </a:r>
          </a:p>
          <a:p>
            <a:pPr marL="457200" indent="-457200" eaLnBrk="1" hangingPunct="1">
              <a:buNone/>
              <a:defRPr/>
            </a:pPr>
            <a:endParaRPr lang="en-US" sz="2000" dirty="0" smtClean="0"/>
          </a:p>
          <a:p>
            <a:pPr marL="457200" indent="-457200" eaLnBrk="1" hangingPunct="1">
              <a:buFont typeface="Wingdings" pitchFamily="2" charset="2"/>
              <a:buChar char="Ø"/>
              <a:defRPr/>
            </a:pPr>
            <a:r>
              <a:rPr lang="en-US" sz="2000" dirty="0" smtClean="0"/>
              <a:t>Statement of acceptance of the Strategic framework by the major carriers of the development of the national payment system and founders of the NPC</a:t>
            </a:r>
            <a:r>
              <a:rPr lang="mk-MK" sz="2000" dirty="0" smtClean="0"/>
              <a:t>: </a:t>
            </a:r>
            <a:r>
              <a:rPr lang="en-US" sz="2000" dirty="0" smtClean="0"/>
              <a:t>Ministry of Finance, the National Bank and the Banking Association</a:t>
            </a:r>
            <a:endParaRPr lang="mk-MK" sz="2000" b="1" dirty="0" smtClean="0"/>
          </a:p>
          <a:p>
            <a:pPr eaLnBrk="1" hangingPunct="1">
              <a:buFont typeface="Wingdings" pitchFamily="2" charset="2"/>
              <a:buNone/>
              <a:defRPr/>
            </a:pPr>
            <a:endParaRPr lang="mk-MK" sz="2400" dirty="0" smtClean="0"/>
          </a:p>
          <a:p>
            <a:pPr eaLnBrk="1" hangingPunct="1">
              <a:buFont typeface="Wingdings" pitchFamily="2" charset="2"/>
              <a:buNone/>
              <a:defRPr/>
            </a:pPr>
            <a:endParaRPr lang="en-US" sz="2400" dirty="0" smtClean="0"/>
          </a:p>
        </p:txBody>
      </p:sp>
      <p:sp>
        <p:nvSpPr>
          <p:cNvPr id="4100" name="Slide Number Placeholder 1"/>
          <p:cNvSpPr txBox="1">
            <a:spLocks noGrp="1"/>
          </p:cNvSpPr>
          <p:nvPr/>
        </p:nvSpPr>
        <p:spPr bwMode="auto">
          <a:xfrm>
            <a:off x="8534400" y="6181725"/>
            <a:ext cx="485774" cy="457200"/>
          </a:xfrm>
          <a:prstGeom prst="rect">
            <a:avLst/>
          </a:prstGeom>
          <a:noFill/>
          <a:ln w="9525">
            <a:noFill/>
            <a:miter lim="800000"/>
            <a:headEnd/>
            <a:tailEnd/>
          </a:ln>
        </p:spPr>
        <p:txBody>
          <a:bodyPr lIns="0" tIns="0" rIns="0" bIns="0" anchor="ctr"/>
          <a:lstStyle/>
          <a:p>
            <a:fld id="{2D62DD30-A3FC-4AD3-9059-991D2FE07753}" type="slidenum">
              <a:rPr lang="en-US" sz="1600">
                <a:solidFill>
                  <a:schemeClr val="tx2"/>
                </a:solidFill>
                <a:latin typeface="+mj-lt"/>
              </a:rPr>
              <a:pPr/>
              <a:t>16</a:t>
            </a:fld>
            <a:endParaRPr lang="en-US" sz="1600" dirty="0">
              <a:solidFill>
                <a:schemeClr val="tx2"/>
              </a:solidFill>
              <a:latin typeface="+mj-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bwMode="auto">
          <a:xfrm>
            <a:off x="914400" y="685800"/>
            <a:ext cx="7696200" cy="10668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en-US" sz="2000" b="1" kern="1200" dirty="0" smtClean="0">
                <a:solidFill>
                  <a:schemeClr val="tx1"/>
                </a:solidFill>
                <a:latin typeface="Tahoma" pitchFamily="34" charset="0"/>
                <a:ea typeface="+mn-ea"/>
                <a:cs typeface="+mn-cs"/>
              </a:rPr>
              <a:t>III. STRATEGY FOR DEVELOPMENT OF THE PAYMENT SYSTEM OF THE REPUBLIC OF MACEDONIA IN THE PERIOD 2013-2017 </a:t>
            </a:r>
            <a:r>
              <a:rPr lang="it-IT" sz="3200" b="1" dirty="0" smtClean="0"/>
              <a:t/>
            </a:r>
            <a:br>
              <a:rPr lang="it-IT" sz="3200" b="1" dirty="0" smtClean="0"/>
            </a:br>
            <a:r>
              <a:rPr lang="en-US" sz="3200" b="1" dirty="0" smtClean="0">
                <a:solidFill>
                  <a:schemeClr val="tx1"/>
                </a:solidFill>
              </a:rPr>
              <a:t> </a:t>
            </a:r>
            <a:endParaRPr lang="mk-MK" sz="3600" b="1" dirty="0" smtClean="0">
              <a:solidFill>
                <a:schemeClr val="tx1"/>
              </a:solidFill>
            </a:endParaRPr>
          </a:p>
        </p:txBody>
      </p:sp>
      <p:sp>
        <p:nvSpPr>
          <p:cNvPr id="4099" name="Rectangle 3"/>
          <p:cNvSpPr>
            <a:spLocks noGrp="1" noChangeArrowheads="1"/>
          </p:cNvSpPr>
          <p:nvPr>
            <p:ph type="body" idx="4294967295"/>
          </p:nvPr>
        </p:nvSpPr>
        <p:spPr bwMode="auto">
          <a:xfrm>
            <a:off x="914401" y="2286000"/>
            <a:ext cx="7543800" cy="3962400"/>
          </a:xfrm>
          <a:prstGeom prst="rect">
            <a:avLst/>
          </a:prstGeom>
          <a:ln>
            <a:solidFill>
              <a:schemeClr val="bg2"/>
            </a:solidFill>
            <a:miter lim="800000"/>
            <a:headEnd/>
            <a:tailEnd/>
          </a:ln>
        </p:spPr>
        <p:txBody>
          <a:bodyPr vert="horz" wrap="square" lIns="91440" tIns="45720" rIns="91440" bIns="45720" numCol="1" anchor="t" anchorCtr="0" compatLnSpc="1">
            <a:prstTxWarp prst="textNoShape">
              <a:avLst/>
            </a:prstTxWarp>
          </a:bodyPr>
          <a:lstStyle/>
          <a:p>
            <a:pPr>
              <a:buFont typeface="Wingdings" pitchFamily="2" charset="2"/>
              <a:buChar char="q"/>
            </a:pPr>
            <a:r>
              <a:rPr lang="en-US" sz="2400" b="1" dirty="0" smtClean="0"/>
              <a:t>Introduction</a:t>
            </a:r>
          </a:p>
          <a:p>
            <a:pPr>
              <a:buFont typeface="Wingdings" pitchFamily="2" charset="2"/>
              <a:buChar char="q"/>
            </a:pPr>
            <a:r>
              <a:rPr lang="en-US" sz="2400" b="1" dirty="0" smtClean="0"/>
              <a:t>Vision, mission and principles</a:t>
            </a:r>
          </a:p>
          <a:p>
            <a:pPr>
              <a:buFont typeface="Wingdings" pitchFamily="2" charset="2"/>
              <a:buChar char="q"/>
            </a:pPr>
            <a:r>
              <a:rPr lang="en-US" sz="2400" b="1" dirty="0" smtClean="0"/>
              <a:t>Features of the payment system</a:t>
            </a:r>
          </a:p>
          <a:p>
            <a:pPr>
              <a:buFont typeface="Wingdings" pitchFamily="2" charset="2"/>
              <a:buChar char="q"/>
            </a:pPr>
            <a:r>
              <a:rPr lang="en-US" sz="2400" b="1" dirty="0" smtClean="0"/>
              <a:t>Strategic directions</a:t>
            </a:r>
          </a:p>
          <a:p>
            <a:pPr>
              <a:buFont typeface="Wingdings" pitchFamily="2" charset="2"/>
              <a:buChar char="q"/>
            </a:pPr>
            <a:r>
              <a:rPr lang="en-US" sz="2400" b="1" dirty="0" smtClean="0"/>
              <a:t>Current activity</a:t>
            </a:r>
          </a:p>
          <a:p>
            <a:pPr marL="457200" indent="-457200" eaLnBrk="1" hangingPunct="1">
              <a:buFont typeface="Wingdings" pitchFamily="2" charset="2"/>
              <a:buChar char="q"/>
              <a:defRPr/>
            </a:pPr>
            <a:endParaRPr lang="mk-MK" sz="2400" b="1" dirty="0" smtClean="0"/>
          </a:p>
          <a:p>
            <a:pPr eaLnBrk="1" hangingPunct="1">
              <a:buFont typeface="Wingdings" pitchFamily="2" charset="2"/>
              <a:buNone/>
              <a:defRPr/>
            </a:pPr>
            <a:endParaRPr lang="mk-MK" sz="2400" dirty="0" smtClean="0"/>
          </a:p>
          <a:p>
            <a:pPr eaLnBrk="1" hangingPunct="1">
              <a:buFont typeface="Wingdings" pitchFamily="2" charset="2"/>
              <a:buNone/>
              <a:defRPr/>
            </a:pPr>
            <a:endParaRPr lang="en-US" sz="2400" dirty="0" smtClean="0"/>
          </a:p>
        </p:txBody>
      </p:sp>
      <p:sp>
        <p:nvSpPr>
          <p:cNvPr id="4100" name="Slide Number Placeholder 1"/>
          <p:cNvSpPr txBox="1">
            <a:spLocks noGrp="1"/>
          </p:cNvSpPr>
          <p:nvPr/>
        </p:nvSpPr>
        <p:spPr bwMode="auto">
          <a:xfrm>
            <a:off x="8534400" y="6181725"/>
            <a:ext cx="485774" cy="457200"/>
          </a:xfrm>
          <a:prstGeom prst="rect">
            <a:avLst/>
          </a:prstGeom>
          <a:noFill/>
          <a:ln w="9525">
            <a:noFill/>
            <a:miter lim="800000"/>
            <a:headEnd/>
            <a:tailEnd/>
          </a:ln>
        </p:spPr>
        <p:txBody>
          <a:bodyPr lIns="0" tIns="0" rIns="0" bIns="0" anchor="ctr"/>
          <a:lstStyle/>
          <a:p>
            <a:fld id="{2D62DD30-A3FC-4AD3-9059-991D2FE07753}" type="slidenum">
              <a:rPr lang="en-US" sz="1600">
                <a:solidFill>
                  <a:schemeClr val="tx2"/>
                </a:solidFill>
                <a:latin typeface="+mj-lt"/>
              </a:rPr>
              <a:pPr/>
              <a:t>17</a:t>
            </a:fld>
            <a:endParaRPr lang="en-US" sz="1600" dirty="0">
              <a:solidFill>
                <a:schemeClr val="tx2"/>
              </a:solidFill>
              <a:latin typeface="+mj-l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bwMode="auto">
          <a:xfrm>
            <a:off x="838200" y="762000"/>
            <a:ext cx="7543800" cy="1219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mk-MK" sz="2800" b="1" dirty="0" smtClean="0"/>
              <a:t>1.</a:t>
            </a:r>
            <a:r>
              <a:rPr lang="en-US" sz="2800" b="1" dirty="0" smtClean="0"/>
              <a:t> VISION, MISSION AND PRINCIPLES</a:t>
            </a:r>
            <a:r>
              <a:rPr lang="en-US" sz="2800" dirty="0" smtClean="0">
                <a:solidFill>
                  <a:schemeClr val="tx1"/>
                </a:solidFill>
              </a:rPr>
              <a:t/>
            </a:r>
            <a:br>
              <a:rPr lang="en-US" sz="2800" dirty="0" smtClean="0">
                <a:solidFill>
                  <a:schemeClr val="tx1"/>
                </a:solidFill>
              </a:rPr>
            </a:br>
            <a:endParaRPr lang="mk-MK" sz="2800" b="1" dirty="0" smtClean="0">
              <a:solidFill>
                <a:schemeClr val="tx1"/>
              </a:solidFill>
            </a:endParaRPr>
          </a:p>
        </p:txBody>
      </p:sp>
      <p:sp>
        <p:nvSpPr>
          <p:cNvPr id="4099" name="Rectangle 3"/>
          <p:cNvSpPr>
            <a:spLocks noGrp="1" noChangeArrowheads="1"/>
          </p:cNvSpPr>
          <p:nvPr>
            <p:ph type="body" idx="4294967295"/>
          </p:nvPr>
        </p:nvSpPr>
        <p:spPr bwMode="auto">
          <a:xfrm>
            <a:off x="811213" y="1447800"/>
            <a:ext cx="7494587" cy="4953000"/>
          </a:xfrm>
          <a:prstGeom prst="rect">
            <a:avLst/>
          </a:prstGeom>
          <a:ln>
            <a:solidFill>
              <a:schemeClr val="bg2"/>
            </a:solidFill>
            <a:miter lim="800000"/>
            <a:headEnd/>
            <a:tailEnd/>
          </a:ln>
        </p:spPr>
        <p:txBody>
          <a:bodyPr vert="horz" wrap="square" lIns="91440" tIns="45720" rIns="91440" bIns="45720" numCol="1" anchor="t" anchorCtr="0" compatLnSpc="1">
            <a:prstTxWarp prst="textNoShape">
              <a:avLst/>
            </a:prstTxWarp>
          </a:bodyPr>
          <a:lstStyle/>
          <a:p>
            <a:pPr>
              <a:buNone/>
            </a:pPr>
            <a:r>
              <a:rPr lang="en-US" sz="2000" b="1" i="1" dirty="0" smtClean="0"/>
              <a:t>				     </a:t>
            </a:r>
            <a:r>
              <a:rPr lang="en-US" b="1" dirty="0" smtClean="0"/>
              <a:t>Vision</a:t>
            </a:r>
            <a:r>
              <a:rPr lang="en-US" sz="2400" b="1" dirty="0" smtClean="0"/>
              <a:t/>
            </a:r>
            <a:br>
              <a:rPr lang="en-US" sz="2400" b="1" dirty="0" smtClean="0"/>
            </a:br>
            <a:r>
              <a:rPr lang="en-US" sz="2400" b="1" dirty="0" smtClean="0"/>
              <a:t>		for the development by 2017</a:t>
            </a:r>
            <a:r>
              <a:rPr lang="en-US" sz="2400" dirty="0" smtClean="0"/>
              <a:t/>
            </a:r>
            <a:br>
              <a:rPr lang="en-US" sz="2400" dirty="0" smtClean="0"/>
            </a:br>
            <a:r>
              <a:rPr lang="en-US" sz="2400" dirty="0" smtClean="0"/>
              <a:t/>
            </a:r>
            <a:br>
              <a:rPr lang="en-US" sz="2400" dirty="0" smtClean="0"/>
            </a:br>
            <a:r>
              <a:rPr lang="en-US" sz="2200" dirty="0" smtClean="0">
                <a:solidFill>
                  <a:srgbClr val="E69900"/>
                </a:solidFill>
              </a:rPr>
              <a:t>Modernization and improvement </a:t>
            </a:r>
            <a:r>
              <a:rPr lang="en-US" sz="2200" dirty="0" smtClean="0"/>
              <a:t>of the operation of payment, clearing and settlement systems through the application of latest technological developments and </a:t>
            </a:r>
            <a:r>
              <a:rPr lang="en-US" sz="2200" dirty="0" smtClean="0">
                <a:solidFill>
                  <a:srgbClr val="E69900"/>
                </a:solidFill>
              </a:rPr>
              <a:t>gradual harmonization </a:t>
            </a:r>
            <a:r>
              <a:rPr lang="en-US" sz="2200" dirty="0" smtClean="0"/>
              <a:t>with the standards and rules of operation in the EU</a:t>
            </a:r>
            <a:br>
              <a:rPr lang="en-US" sz="2200" dirty="0" smtClean="0"/>
            </a:br>
            <a:endParaRPr lang="en-US" sz="2200" dirty="0" smtClean="0"/>
          </a:p>
          <a:p>
            <a:pPr>
              <a:buFont typeface="Wingdings" pitchFamily="2" charset="2"/>
              <a:buChar char="Ø"/>
            </a:pPr>
            <a:r>
              <a:rPr lang="en-US" sz="2200" dirty="0" smtClean="0"/>
              <a:t>greater reliability and efficiency of payments</a:t>
            </a:r>
          </a:p>
          <a:p>
            <a:pPr>
              <a:buFont typeface="Wingdings" pitchFamily="2" charset="2"/>
              <a:buChar char="Ø"/>
            </a:pPr>
            <a:r>
              <a:rPr lang="en-US" sz="2200" dirty="0" smtClean="0"/>
              <a:t>greater acceptance of cashless instruments</a:t>
            </a:r>
          </a:p>
          <a:p>
            <a:pPr>
              <a:buFont typeface="Wingdings" pitchFamily="2" charset="2"/>
              <a:buChar char="Ø"/>
            </a:pPr>
            <a:r>
              <a:rPr lang="en-US" sz="2200" dirty="0" smtClean="0"/>
              <a:t>gradual fulfillment of the requirements for integrating into SEPA</a:t>
            </a:r>
          </a:p>
          <a:p>
            <a:pPr>
              <a:buFont typeface="Wingdings" pitchFamily="2" charset="2"/>
              <a:buChar char="Ø"/>
              <a:defRPr/>
            </a:pPr>
            <a:endParaRPr lang="mk-MK" sz="2000" dirty="0" smtClean="0"/>
          </a:p>
          <a:p>
            <a:pPr eaLnBrk="1" hangingPunct="1">
              <a:buFont typeface="Wingdings" pitchFamily="2" charset="2"/>
              <a:buNone/>
              <a:defRPr/>
            </a:pPr>
            <a:endParaRPr lang="mk-MK" sz="2000" dirty="0" smtClean="0"/>
          </a:p>
          <a:p>
            <a:pPr eaLnBrk="1" hangingPunct="1">
              <a:buFont typeface="Wingdings" pitchFamily="2" charset="2"/>
              <a:buNone/>
              <a:defRPr/>
            </a:pPr>
            <a:endParaRPr lang="en-US" sz="2000" dirty="0" smtClean="0"/>
          </a:p>
          <a:p>
            <a:pPr eaLnBrk="1" hangingPunct="1">
              <a:buFont typeface="Wingdings" pitchFamily="2" charset="2"/>
              <a:buNone/>
              <a:defRPr/>
            </a:pPr>
            <a:endParaRPr lang="mk-MK" sz="2000" dirty="0" smtClean="0"/>
          </a:p>
          <a:p>
            <a:pPr eaLnBrk="1" hangingPunct="1">
              <a:buFont typeface="Wingdings" pitchFamily="2" charset="2"/>
              <a:buNone/>
              <a:defRPr/>
            </a:pPr>
            <a:endParaRPr lang="en-US" sz="2000" dirty="0" smtClean="0"/>
          </a:p>
        </p:txBody>
      </p:sp>
      <p:sp>
        <p:nvSpPr>
          <p:cNvPr id="6148" name="Slide Number Placeholder 1"/>
          <p:cNvSpPr txBox="1">
            <a:spLocks noGrp="1"/>
          </p:cNvSpPr>
          <p:nvPr/>
        </p:nvSpPr>
        <p:spPr bwMode="auto">
          <a:xfrm>
            <a:off x="8410575" y="6181725"/>
            <a:ext cx="609600" cy="457200"/>
          </a:xfrm>
          <a:prstGeom prst="rect">
            <a:avLst/>
          </a:prstGeom>
          <a:noFill/>
          <a:ln w="9525">
            <a:noFill/>
            <a:miter lim="800000"/>
            <a:headEnd/>
            <a:tailEnd/>
          </a:ln>
        </p:spPr>
        <p:txBody>
          <a:bodyPr lIns="0" tIns="0" rIns="0" bIns="0" anchor="ctr"/>
          <a:lstStyle/>
          <a:p>
            <a:fld id="{5804D882-128F-4EC2-B3B9-F497E41409B3}" type="slidenum">
              <a:rPr lang="en-US" sz="1600">
                <a:solidFill>
                  <a:schemeClr val="tx2"/>
                </a:solidFill>
                <a:latin typeface="+mj-lt"/>
              </a:rPr>
              <a:pPr/>
              <a:t>18</a:t>
            </a:fld>
            <a:endParaRPr lang="en-US" sz="1600" dirty="0">
              <a:solidFill>
                <a:schemeClr val="tx2"/>
              </a:solidFill>
              <a:latin typeface="+mj-lt"/>
            </a:endParaRPr>
          </a:p>
        </p:txBody>
      </p:sp>
      <p:sp>
        <p:nvSpPr>
          <p:cNvPr id="18" name="Down Arrow 17"/>
          <p:cNvSpPr/>
          <p:nvPr/>
        </p:nvSpPr>
        <p:spPr bwMode="auto">
          <a:xfrm>
            <a:off x="4495800" y="4419600"/>
            <a:ext cx="484632" cy="3048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bwMode="auto">
          <a:xfrm>
            <a:off x="838200" y="762000"/>
            <a:ext cx="7543800" cy="1219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mk-MK" sz="2800" b="1" dirty="0" smtClean="0"/>
              <a:t>1.</a:t>
            </a:r>
            <a:r>
              <a:rPr lang="en-US" sz="2800" b="1" dirty="0" smtClean="0"/>
              <a:t> VISION, MISSION AND PRINCIPLES </a:t>
            </a:r>
            <a:r>
              <a:rPr lang="en-US" sz="2800" dirty="0" smtClean="0">
                <a:solidFill>
                  <a:schemeClr val="tx1"/>
                </a:solidFill>
              </a:rPr>
              <a:t/>
            </a:r>
            <a:br>
              <a:rPr lang="en-US" sz="2800" dirty="0" smtClean="0">
                <a:solidFill>
                  <a:schemeClr val="tx1"/>
                </a:solidFill>
              </a:rPr>
            </a:br>
            <a:endParaRPr lang="mk-MK" sz="2800" b="1" dirty="0" smtClean="0">
              <a:solidFill>
                <a:schemeClr val="tx1"/>
              </a:solidFill>
            </a:endParaRPr>
          </a:p>
        </p:txBody>
      </p:sp>
      <p:sp>
        <p:nvSpPr>
          <p:cNvPr id="4099" name="Rectangle 3"/>
          <p:cNvSpPr>
            <a:spLocks noGrp="1" noChangeArrowheads="1"/>
          </p:cNvSpPr>
          <p:nvPr>
            <p:ph type="body" idx="4294967295"/>
          </p:nvPr>
        </p:nvSpPr>
        <p:spPr bwMode="auto">
          <a:xfrm>
            <a:off x="811213" y="1447800"/>
            <a:ext cx="7494587" cy="4953000"/>
          </a:xfrm>
          <a:prstGeom prst="rect">
            <a:avLst/>
          </a:prstGeom>
          <a:ln>
            <a:solidFill>
              <a:schemeClr val="bg2"/>
            </a:solidFill>
            <a:miter lim="800000"/>
            <a:headEnd/>
            <a:tailEnd/>
          </a:ln>
        </p:spPr>
        <p:txBody>
          <a:bodyPr vert="horz" wrap="square" lIns="91440" tIns="45720" rIns="91440" bIns="45720" numCol="1" anchor="t" anchorCtr="0" compatLnSpc="1">
            <a:prstTxWarp prst="textNoShape">
              <a:avLst/>
            </a:prstTxWarp>
          </a:bodyPr>
          <a:lstStyle/>
          <a:p>
            <a:pPr>
              <a:buNone/>
            </a:pPr>
            <a:r>
              <a:rPr lang="en-US" sz="2400" dirty="0" smtClean="0"/>
              <a:t> 				 </a:t>
            </a:r>
            <a:r>
              <a:rPr lang="en-US" b="1" dirty="0" smtClean="0"/>
              <a:t>Mission</a:t>
            </a:r>
            <a:r>
              <a:rPr lang="en-US" sz="2400" dirty="0" smtClean="0"/>
              <a:t/>
            </a:r>
            <a:br>
              <a:rPr lang="en-US" sz="2400" dirty="0" smtClean="0"/>
            </a:br>
            <a:r>
              <a:rPr lang="en-US" sz="2400" dirty="0" smtClean="0"/>
              <a:t/>
            </a:r>
            <a:br>
              <a:rPr lang="en-US" sz="2400" dirty="0" smtClean="0"/>
            </a:br>
            <a:r>
              <a:rPr lang="en-US" sz="2400" dirty="0" smtClean="0">
                <a:solidFill>
                  <a:srgbClr val="E69900"/>
                </a:solidFill>
              </a:rPr>
              <a:t>Save and efficient national payment system </a:t>
            </a:r>
            <a:r>
              <a:rPr lang="en-US" sz="2400" dirty="0" smtClean="0"/>
              <a:t>in line with international and European work standards and </a:t>
            </a:r>
            <a:r>
              <a:rPr lang="en-US" sz="2400" dirty="0" smtClean="0">
                <a:solidFill>
                  <a:srgbClr val="E69900"/>
                </a:solidFill>
              </a:rPr>
              <a:t>vast acceptance of cashless instruments</a:t>
            </a: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support of the financial stability and economic       activity in the country and</a:t>
            </a:r>
          </a:p>
          <a:p>
            <a:pPr>
              <a:buNone/>
            </a:pPr>
            <a:r>
              <a:rPr lang="en-US" sz="2400" dirty="0" smtClean="0"/>
              <a:t>	- easy and efficient integration into SEPA</a:t>
            </a:r>
          </a:p>
          <a:p>
            <a:pPr>
              <a:buNone/>
              <a:defRPr/>
            </a:pPr>
            <a:r>
              <a:rPr lang="mk-MK" sz="2000" dirty="0" smtClean="0"/>
              <a:t>	</a:t>
            </a:r>
          </a:p>
          <a:p>
            <a:pPr marL="457200" indent="-457200">
              <a:buFont typeface="Wingdings" pitchFamily="2" charset="2"/>
              <a:buNone/>
              <a:defRPr/>
            </a:pPr>
            <a:endParaRPr lang="mk-MK" sz="2000" b="1" dirty="0" smtClean="0"/>
          </a:p>
          <a:p>
            <a:pPr marL="457200" indent="-457200" eaLnBrk="1" hangingPunct="1">
              <a:buFont typeface="+mj-lt"/>
              <a:buAutoNum type="arabicPeriod"/>
              <a:defRPr/>
            </a:pPr>
            <a:endParaRPr lang="mk-MK" sz="2000" b="1" dirty="0" smtClean="0"/>
          </a:p>
          <a:p>
            <a:pPr eaLnBrk="1" hangingPunct="1">
              <a:buFont typeface="Wingdings" pitchFamily="2" charset="2"/>
              <a:buNone/>
              <a:defRPr/>
            </a:pPr>
            <a:endParaRPr lang="mk-MK" sz="2000" dirty="0" smtClean="0"/>
          </a:p>
          <a:p>
            <a:pPr eaLnBrk="1" hangingPunct="1">
              <a:buFont typeface="Wingdings" pitchFamily="2" charset="2"/>
              <a:buNone/>
              <a:defRPr/>
            </a:pPr>
            <a:endParaRPr lang="en-US" sz="2000" dirty="0" smtClean="0"/>
          </a:p>
          <a:p>
            <a:pPr eaLnBrk="1" hangingPunct="1">
              <a:buFont typeface="Wingdings" pitchFamily="2" charset="2"/>
              <a:buNone/>
              <a:defRPr/>
            </a:pPr>
            <a:endParaRPr lang="mk-MK" sz="2000" dirty="0" smtClean="0"/>
          </a:p>
          <a:p>
            <a:pPr eaLnBrk="1" hangingPunct="1">
              <a:buFont typeface="Wingdings" pitchFamily="2" charset="2"/>
              <a:buNone/>
              <a:defRPr/>
            </a:pPr>
            <a:endParaRPr lang="en-US" sz="2000" dirty="0" smtClean="0"/>
          </a:p>
        </p:txBody>
      </p:sp>
      <p:sp>
        <p:nvSpPr>
          <p:cNvPr id="6148" name="Slide Number Placeholder 1"/>
          <p:cNvSpPr txBox="1">
            <a:spLocks noGrp="1"/>
          </p:cNvSpPr>
          <p:nvPr/>
        </p:nvSpPr>
        <p:spPr bwMode="auto">
          <a:xfrm>
            <a:off x="8410575" y="6181725"/>
            <a:ext cx="609600" cy="457200"/>
          </a:xfrm>
          <a:prstGeom prst="rect">
            <a:avLst/>
          </a:prstGeom>
          <a:noFill/>
          <a:ln w="9525">
            <a:noFill/>
            <a:miter lim="800000"/>
            <a:headEnd/>
            <a:tailEnd/>
          </a:ln>
        </p:spPr>
        <p:txBody>
          <a:bodyPr lIns="0" tIns="0" rIns="0" bIns="0" anchor="ctr"/>
          <a:lstStyle/>
          <a:p>
            <a:fld id="{5804D882-128F-4EC2-B3B9-F497E41409B3}" type="slidenum">
              <a:rPr lang="en-US" sz="1600">
                <a:solidFill>
                  <a:schemeClr val="tx2"/>
                </a:solidFill>
                <a:latin typeface="+mj-lt"/>
              </a:rPr>
              <a:pPr/>
              <a:t>19</a:t>
            </a:fld>
            <a:endParaRPr lang="en-US" sz="1600" dirty="0">
              <a:solidFill>
                <a:schemeClr val="tx2"/>
              </a:solidFill>
              <a:latin typeface="+mj-lt"/>
            </a:endParaRPr>
          </a:p>
        </p:txBody>
      </p:sp>
      <p:sp>
        <p:nvSpPr>
          <p:cNvPr id="7" name="Down Arrow 6"/>
          <p:cNvSpPr/>
          <p:nvPr/>
        </p:nvSpPr>
        <p:spPr bwMode="auto">
          <a:xfrm>
            <a:off x="4572000" y="3733800"/>
            <a:ext cx="484632" cy="3048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371600" y="990600"/>
            <a:ext cx="7378700" cy="762000"/>
          </a:xfrm>
          <a:noFill/>
          <a:ln>
            <a:miter lim="800000"/>
            <a:headEnd/>
            <a:tailEnd/>
          </a:ln>
        </p:spPr>
        <p:txBody>
          <a:bodyPr vert="horz" wrap="square" lIns="91440" tIns="45720" rIns="91440" bIns="45720" numCol="1" anchor="t" anchorCtr="0" compatLnSpc="1">
            <a:prstTxWarp prst="textNoShape">
              <a:avLst/>
            </a:prstTxWarp>
          </a:bodyPr>
          <a:lstStyle/>
          <a:p>
            <a:pPr algn="l"/>
            <a:r>
              <a:rPr lang="en-US" sz="3200" b="1" smtClean="0">
                <a:solidFill>
                  <a:schemeClr val="tx1"/>
                </a:solidFill>
              </a:rPr>
              <a:t>Agenda</a:t>
            </a:r>
            <a:br>
              <a:rPr lang="en-US" sz="3200" b="1" smtClean="0">
                <a:solidFill>
                  <a:schemeClr val="tx1"/>
                </a:solidFill>
              </a:rPr>
            </a:br>
            <a:r>
              <a:rPr lang="en-US" sz="3600" smtClean="0">
                <a:solidFill>
                  <a:schemeClr val="tx1"/>
                </a:solidFill>
              </a:rPr>
              <a:t/>
            </a:r>
            <a:br>
              <a:rPr lang="en-US" sz="3600" smtClean="0">
                <a:solidFill>
                  <a:schemeClr val="tx1"/>
                </a:solidFill>
              </a:rPr>
            </a:br>
            <a:endParaRPr lang="mk-MK" sz="3600" b="1" smtClean="0">
              <a:solidFill>
                <a:schemeClr val="tx1"/>
              </a:solidFill>
            </a:endParaRPr>
          </a:p>
        </p:txBody>
      </p:sp>
      <p:sp>
        <p:nvSpPr>
          <p:cNvPr id="4099" name="Rectangle 3"/>
          <p:cNvSpPr>
            <a:spLocks noGrp="1" noChangeArrowheads="1"/>
          </p:cNvSpPr>
          <p:nvPr>
            <p:ph type="body" idx="1"/>
          </p:nvPr>
        </p:nvSpPr>
        <p:spPr bwMode="auto">
          <a:xfrm>
            <a:off x="811213" y="2057400"/>
            <a:ext cx="8104187" cy="4495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buFont typeface="Wingdings" pitchFamily="2" charset="2"/>
              <a:buNone/>
            </a:pPr>
            <a:r>
              <a:rPr lang="en-US" sz="2000" b="1" dirty="0" smtClean="0"/>
              <a:t>I. APPROACHES TO THE DEVELOPMENT OF THE NATIONAL PAYMENT SYSTEM – international experience</a:t>
            </a:r>
            <a:endParaRPr lang="mk-MK" sz="2000" b="1" dirty="0" smtClean="0"/>
          </a:p>
          <a:p>
            <a:pPr eaLnBrk="1" hangingPunct="1">
              <a:buFont typeface="Wingdings" pitchFamily="2" charset="2"/>
              <a:buNone/>
            </a:pPr>
            <a:endParaRPr lang="mk-MK" sz="2000" b="1" dirty="0" smtClean="0"/>
          </a:p>
          <a:p>
            <a:pPr eaLnBrk="1" hangingPunct="1">
              <a:buFont typeface="Wingdings" pitchFamily="2" charset="2"/>
              <a:buNone/>
            </a:pPr>
            <a:r>
              <a:rPr lang="it-IT" sz="2000" b="1" dirty="0" smtClean="0"/>
              <a:t>II. DEVELOPMENT OF THE PAYMENT SYSTEM IN THE REPUBLIC OF MACEDONIA 2013-2017</a:t>
            </a:r>
          </a:p>
          <a:p>
            <a:pPr eaLnBrk="1" hangingPunct="1">
              <a:buFont typeface="Wingdings" pitchFamily="2" charset="2"/>
              <a:buNone/>
            </a:pPr>
            <a:endParaRPr lang="it-IT" sz="2000" b="1" dirty="0" smtClean="0"/>
          </a:p>
          <a:p>
            <a:pPr eaLnBrk="1" hangingPunct="1">
              <a:buNone/>
            </a:pPr>
            <a:r>
              <a:rPr lang="it-IT" sz="2000" b="1" dirty="0" smtClean="0"/>
              <a:t>III. </a:t>
            </a:r>
            <a:r>
              <a:rPr lang="en-US" sz="2000" b="1" dirty="0" smtClean="0"/>
              <a:t>STRATEGY FOR DEVELOPMENT OF THE PAYMENT SYSTEM OF THE REPUBLIC OF MACEDONIA IN THE PERIOD 2013-2017 </a:t>
            </a:r>
            <a:endParaRPr lang="it-IT" sz="2000" b="1" dirty="0" smtClean="0"/>
          </a:p>
          <a:p>
            <a:pPr eaLnBrk="1" hangingPunct="1">
              <a:buFont typeface="Wingdings" pitchFamily="2" charset="2"/>
              <a:buNone/>
            </a:pPr>
            <a:endParaRPr lang="mk-MK" sz="2000" b="1"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bwMode="auto">
          <a:xfrm>
            <a:off x="838200" y="762000"/>
            <a:ext cx="7543800" cy="1219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mk-MK" sz="2800" b="1" dirty="0" smtClean="0"/>
              <a:t>1.</a:t>
            </a:r>
            <a:r>
              <a:rPr lang="en-US" sz="2800" b="1" dirty="0" smtClean="0"/>
              <a:t> VISION, MISSION AND PRINCIPLES </a:t>
            </a:r>
            <a:r>
              <a:rPr lang="en-US" sz="2800" dirty="0" smtClean="0">
                <a:solidFill>
                  <a:schemeClr val="tx1"/>
                </a:solidFill>
              </a:rPr>
              <a:t/>
            </a:r>
            <a:br>
              <a:rPr lang="en-US" sz="2800" dirty="0" smtClean="0">
                <a:solidFill>
                  <a:schemeClr val="tx1"/>
                </a:solidFill>
              </a:rPr>
            </a:br>
            <a:endParaRPr lang="mk-MK" sz="2800" b="1" dirty="0" smtClean="0">
              <a:solidFill>
                <a:schemeClr val="tx1"/>
              </a:solidFill>
            </a:endParaRPr>
          </a:p>
        </p:txBody>
      </p:sp>
      <p:sp>
        <p:nvSpPr>
          <p:cNvPr id="4099" name="Rectangle 3"/>
          <p:cNvSpPr>
            <a:spLocks noGrp="1" noChangeArrowheads="1"/>
          </p:cNvSpPr>
          <p:nvPr>
            <p:ph type="body" idx="4294967295"/>
          </p:nvPr>
        </p:nvSpPr>
        <p:spPr bwMode="auto">
          <a:xfrm>
            <a:off x="811213" y="1447800"/>
            <a:ext cx="7494587" cy="4953000"/>
          </a:xfrm>
          <a:prstGeom prst="rect">
            <a:avLst/>
          </a:prstGeom>
          <a:ln>
            <a:solidFill>
              <a:schemeClr val="bg2"/>
            </a:solidFill>
            <a:miter lim="800000"/>
            <a:headEnd/>
            <a:tailEnd/>
          </a:ln>
        </p:spPr>
        <p:txBody>
          <a:bodyPr vert="horz" wrap="square" lIns="91440" tIns="45720" rIns="91440" bIns="45720" numCol="1" anchor="t" anchorCtr="0" compatLnSpc="1">
            <a:prstTxWarp prst="textNoShape">
              <a:avLst/>
            </a:prstTxWarp>
          </a:bodyPr>
          <a:lstStyle/>
          <a:p>
            <a:pPr>
              <a:buNone/>
            </a:pPr>
            <a:r>
              <a:rPr lang="en-US" sz="2400" dirty="0" smtClean="0"/>
              <a:t>			     </a:t>
            </a:r>
            <a:r>
              <a:rPr lang="en-US" b="1" dirty="0" smtClean="0"/>
              <a:t>Principles</a:t>
            </a:r>
            <a:endParaRPr lang="en-US" sz="2400" dirty="0" smtClean="0"/>
          </a:p>
          <a:p>
            <a:r>
              <a:rPr lang="en-US" sz="2100" dirty="0" smtClean="0"/>
              <a:t>The realization of the vision and the mission requires a </a:t>
            </a:r>
            <a:r>
              <a:rPr lang="en-US" sz="2100" b="1" dirty="0" smtClean="0">
                <a:solidFill>
                  <a:srgbClr val="E69900"/>
                </a:solidFill>
              </a:rPr>
              <a:t>coordinated approach to the activities of all stakeholders</a:t>
            </a:r>
          </a:p>
          <a:p>
            <a:r>
              <a:rPr lang="en-US" sz="2100" dirty="0" smtClean="0"/>
              <a:t>NPSC - forum at which the issues regarding the national payment system will be reviewed, agreed and channeled</a:t>
            </a:r>
          </a:p>
          <a:p>
            <a:r>
              <a:rPr lang="en-US" sz="2100" dirty="0" smtClean="0"/>
              <a:t>Firm adherence to the following principles:</a:t>
            </a:r>
            <a:br>
              <a:rPr lang="en-US" sz="2100" dirty="0" smtClean="0"/>
            </a:br>
            <a:r>
              <a:rPr lang="en-US" sz="2100" dirty="0" smtClean="0"/>
              <a:t>- </a:t>
            </a:r>
            <a:r>
              <a:rPr lang="en-US" sz="2100" b="1" dirty="0" smtClean="0">
                <a:solidFill>
                  <a:srgbClr val="E69900"/>
                </a:solidFill>
              </a:rPr>
              <a:t>Consultation</a:t>
            </a:r>
            <a:r>
              <a:rPr lang="en-US" sz="2100" dirty="0" smtClean="0"/>
              <a:t> of the institutions with all stakeholders through the NPSC       opinions and recommendations before making decisions</a:t>
            </a:r>
            <a:br>
              <a:rPr lang="en-US" sz="2100" dirty="0" smtClean="0"/>
            </a:br>
            <a:r>
              <a:rPr lang="en-US" sz="2100" dirty="0" smtClean="0"/>
              <a:t>- </a:t>
            </a:r>
            <a:r>
              <a:rPr lang="en-US" sz="2100" b="1" dirty="0" smtClean="0">
                <a:solidFill>
                  <a:srgbClr val="E69900"/>
                </a:solidFill>
              </a:rPr>
              <a:t>Subsequent action planning </a:t>
            </a:r>
            <a:r>
              <a:rPr lang="en-US" sz="2100" dirty="0" smtClean="0"/>
              <a:t>and </a:t>
            </a:r>
            <a:r>
              <a:rPr lang="en-US" sz="2100" b="1" dirty="0" smtClean="0">
                <a:solidFill>
                  <a:srgbClr val="E69900"/>
                </a:solidFill>
              </a:rPr>
              <a:t>continuity</a:t>
            </a:r>
            <a:r>
              <a:rPr lang="en-US" sz="2100" dirty="0" smtClean="0"/>
              <a:t> of projects agreed at the NPSC      adequate human and financial resources in the institutions</a:t>
            </a:r>
          </a:p>
          <a:p>
            <a:pPr marL="457200" indent="-457200">
              <a:buFont typeface="Wingdings" pitchFamily="2" charset="2"/>
              <a:buNone/>
              <a:defRPr/>
            </a:pPr>
            <a:endParaRPr lang="mk-MK" sz="2000" b="1" dirty="0" smtClean="0"/>
          </a:p>
          <a:p>
            <a:pPr marL="457200" indent="-457200" eaLnBrk="1" hangingPunct="1">
              <a:buFont typeface="+mj-lt"/>
              <a:buAutoNum type="arabicPeriod"/>
              <a:defRPr/>
            </a:pPr>
            <a:endParaRPr lang="mk-MK" sz="2000" b="1" dirty="0" smtClean="0"/>
          </a:p>
          <a:p>
            <a:pPr eaLnBrk="1" hangingPunct="1">
              <a:buFont typeface="Wingdings" pitchFamily="2" charset="2"/>
              <a:buNone/>
              <a:defRPr/>
            </a:pPr>
            <a:endParaRPr lang="mk-MK" sz="2000" dirty="0" smtClean="0"/>
          </a:p>
          <a:p>
            <a:pPr eaLnBrk="1" hangingPunct="1">
              <a:buFont typeface="Wingdings" pitchFamily="2" charset="2"/>
              <a:buNone/>
              <a:defRPr/>
            </a:pPr>
            <a:endParaRPr lang="en-US" sz="2000" dirty="0" smtClean="0"/>
          </a:p>
          <a:p>
            <a:pPr eaLnBrk="1" hangingPunct="1">
              <a:buFont typeface="Wingdings" pitchFamily="2" charset="2"/>
              <a:buNone/>
              <a:defRPr/>
            </a:pPr>
            <a:endParaRPr lang="mk-MK" sz="2000" dirty="0" smtClean="0"/>
          </a:p>
          <a:p>
            <a:pPr eaLnBrk="1" hangingPunct="1">
              <a:buFont typeface="Wingdings" pitchFamily="2" charset="2"/>
              <a:buNone/>
              <a:defRPr/>
            </a:pPr>
            <a:endParaRPr lang="en-US" sz="2000" dirty="0" smtClean="0"/>
          </a:p>
        </p:txBody>
      </p:sp>
      <p:sp>
        <p:nvSpPr>
          <p:cNvPr id="6148" name="Slide Number Placeholder 1"/>
          <p:cNvSpPr txBox="1">
            <a:spLocks noGrp="1"/>
          </p:cNvSpPr>
          <p:nvPr/>
        </p:nvSpPr>
        <p:spPr bwMode="auto">
          <a:xfrm>
            <a:off x="8410575" y="6181725"/>
            <a:ext cx="609600" cy="457200"/>
          </a:xfrm>
          <a:prstGeom prst="rect">
            <a:avLst/>
          </a:prstGeom>
          <a:noFill/>
          <a:ln w="9525">
            <a:noFill/>
            <a:miter lim="800000"/>
            <a:headEnd/>
            <a:tailEnd/>
          </a:ln>
        </p:spPr>
        <p:txBody>
          <a:bodyPr lIns="0" tIns="0" rIns="0" bIns="0" anchor="ctr"/>
          <a:lstStyle/>
          <a:p>
            <a:fld id="{5804D882-128F-4EC2-B3B9-F497E41409B3}" type="slidenum">
              <a:rPr lang="en-US" sz="1600">
                <a:solidFill>
                  <a:schemeClr val="tx2"/>
                </a:solidFill>
                <a:latin typeface="+mj-lt"/>
              </a:rPr>
              <a:pPr/>
              <a:t>20</a:t>
            </a:fld>
            <a:endParaRPr lang="en-US" sz="1600" dirty="0">
              <a:solidFill>
                <a:schemeClr val="tx2"/>
              </a:solidFill>
              <a:latin typeface="+mj-lt"/>
            </a:endParaRPr>
          </a:p>
        </p:txBody>
      </p:sp>
      <p:sp>
        <p:nvSpPr>
          <p:cNvPr id="6" name="Right Arrow 5"/>
          <p:cNvSpPr/>
          <p:nvPr/>
        </p:nvSpPr>
        <p:spPr bwMode="auto">
          <a:xfrm>
            <a:off x="3505200" y="4495800"/>
            <a:ext cx="304800" cy="1524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Times New Roman" pitchFamily="18" charset="0"/>
            </a:endParaRPr>
          </a:p>
        </p:txBody>
      </p:sp>
      <p:sp>
        <p:nvSpPr>
          <p:cNvPr id="8" name="Right Arrow 7"/>
          <p:cNvSpPr/>
          <p:nvPr/>
        </p:nvSpPr>
        <p:spPr bwMode="auto">
          <a:xfrm>
            <a:off x="4648200" y="5486400"/>
            <a:ext cx="304800" cy="1524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4294967295"/>
          </p:nvPr>
        </p:nvSpPr>
        <p:spPr bwMode="auto">
          <a:xfrm>
            <a:off x="811213" y="1371600"/>
            <a:ext cx="7494587" cy="5105400"/>
          </a:xfrm>
          <a:prstGeom prst="rect">
            <a:avLst/>
          </a:prstGeom>
          <a:ln>
            <a:solidFill>
              <a:schemeClr val="bg2"/>
            </a:solidFill>
            <a:miter lim="800000"/>
            <a:headEnd/>
            <a:tailEnd/>
          </a:ln>
        </p:spPr>
        <p:txBody>
          <a:bodyPr vert="horz" wrap="square" lIns="91440" tIns="45720" rIns="91440" bIns="45720" numCol="1" anchor="t" anchorCtr="0" compatLnSpc="1">
            <a:prstTxWarp prst="textNoShape">
              <a:avLst/>
            </a:prstTxWarp>
          </a:bodyPr>
          <a:lstStyle/>
          <a:p>
            <a:pPr marL="457200" indent="-457200">
              <a:buFont typeface="Wingdings" pitchFamily="2" charset="2"/>
              <a:buChar char="§"/>
              <a:defRPr/>
            </a:pPr>
            <a:endParaRPr lang="mk-MK" sz="2000" dirty="0" smtClean="0"/>
          </a:p>
          <a:p>
            <a:r>
              <a:rPr lang="en-US" sz="2000" b="1" dirty="0" smtClean="0"/>
              <a:t>Analysis of the manner of execution of payments</a:t>
            </a:r>
            <a:r>
              <a:rPr lang="en-US" sz="2000" dirty="0" smtClean="0"/>
              <a:t/>
            </a:r>
            <a:br>
              <a:rPr lang="en-US" sz="2000" dirty="0" smtClean="0"/>
            </a:br>
            <a:r>
              <a:rPr lang="en-US" sz="2000" b="1" u="sng" dirty="0" smtClean="0"/>
              <a:t>first level </a:t>
            </a:r>
            <a:r>
              <a:rPr lang="en-US" sz="2000" dirty="0" smtClean="0"/>
              <a:t>- payments of non-banking entities without the mediation of banks (in cash) and through banks (cashless) by types of instruments (paper or electronic)</a:t>
            </a:r>
            <a:br>
              <a:rPr lang="en-US" sz="2000" dirty="0" smtClean="0"/>
            </a:br>
            <a:r>
              <a:rPr lang="en-US" sz="2000" b="1" u="sng" dirty="0" smtClean="0"/>
              <a:t>second level </a:t>
            </a:r>
            <a:r>
              <a:rPr lang="en-US" sz="2000" dirty="0" smtClean="0"/>
              <a:t>- interbank gross and net settlements and transfer of funds (second stage of bank cashless payments)</a:t>
            </a:r>
          </a:p>
          <a:p>
            <a:r>
              <a:rPr lang="en-US" sz="2000" b="1" dirty="0" smtClean="0"/>
              <a:t>The results of the analysis - the basis for setting the strategic directions </a:t>
            </a:r>
            <a:r>
              <a:rPr lang="en-US" sz="2000" dirty="0" smtClean="0"/>
              <a:t>(the main findings are given before each strategic direction)</a:t>
            </a:r>
          </a:p>
          <a:p>
            <a:pPr marL="457200" indent="-457200">
              <a:buFont typeface="Wingdings" pitchFamily="2" charset="2"/>
              <a:buNone/>
              <a:defRPr/>
            </a:pPr>
            <a:endParaRPr lang="en-US" sz="2000" dirty="0" smtClean="0"/>
          </a:p>
          <a:p>
            <a:pPr marL="457200" indent="-457200">
              <a:buFont typeface="Wingdings" pitchFamily="2" charset="2"/>
              <a:buNone/>
              <a:defRPr/>
            </a:pPr>
            <a:endParaRPr lang="mk-MK" sz="2000" dirty="0" smtClean="0"/>
          </a:p>
          <a:p>
            <a:pPr marL="457200" indent="-457200">
              <a:buFont typeface="Wingdings" pitchFamily="2" charset="2"/>
              <a:buNone/>
              <a:defRPr/>
            </a:pPr>
            <a:endParaRPr lang="en-US" sz="2000" b="1" dirty="0" smtClean="0"/>
          </a:p>
          <a:p>
            <a:pPr marL="457200" indent="-457200">
              <a:buFont typeface="Wingdings" pitchFamily="2" charset="2"/>
              <a:buNone/>
              <a:defRPr/>
            </a:pPr>
            <a:endParaRPr lang="mk-MK" sz="2000" b="1" dirty="0" smtClean="0"/>
          </a:p>
          <a:p>
            <a:pPr marL="457200" indent="-457200">
              <a:buNone/>
              <a:defRPr/>
            </a:pPr>
            <a:endParaRPr lang="en-US" sz="2000" b="1" dirty="0" smtClean="0"/>
          </a:p>
          <a:p>
            <a:pPr marL="457200" indent="-457200">
              <a:buNone/>
              <a:defRPr/>
            </a:pPr>
            <a:endParaRPr lang="en-US" sz="2000" b="1" dirty="0" smtClean="0"/>
          </a:p>
          <a:p>
            <a:pPr marL="457200" indent="-457200">
              <a:buNone/>
              <a:defRPr/>
            </a:pPr>
            <a:endParaRPr lang="mk-MK" sz="2000" dirty="0" smtClean="0"/>
          </a:p>
          <a:p>
            <a:pPr marL="457200" indent="-457200">
              <a:buFont typeface="Wingdings" pitchFamily="2" charset="2"/>
              <a:buNone/>
              <a:defRPr/>
            </a:pPr>
            <a:endParaRPr lang="mk-MK" sz="2000" b="1" dirty="0" smtClean="0"/>
          </a:p>
          <a:p>
            <a:pPr marL="457200" indent="-457200">
              <a:buFont typeface="Wingdings" pitchFamily="2" charset="2"/>
              <a:buNone/>
              <a:defRPr/>
            </a:pPr>
            <a:endParaRPr lang="mk-MK" sz="2000" b="1" dirty="0" smtClean="0"/>
          </a:p>
          <a:p>
            <a:pPr eaLnBrk="1" hangingPunct="1">
              <a:buFont typeface="Wingdings" pitchFamily="2" charset="2"/>
              <a:buNone/>
              <a:defRPr/>
            </a:pPr>
            <a:endParaRPr lang="mk-MK" sz="2000" dirty="0" smtClean="0"/>
          </a:p>
          <a:p>
            <a:pPr eaLnBrk="1" hangingPunct="1">
              <a:buFont typeface="Wingdings" pitchFamily="2" charset="2"/>
              <a:buNone/>
              <a:defRPr/>
            </a:pPr>
            <a:endParaRPr lang="en-US" sz="2000" dirty="0" smtClean="0"/>
          </a:p>
          <a:p>
            <a:pPr eaLnBrk="1" hangingPunct="1">
              <a:buFont typeface="Wingdings" pitchFamily="2" charset="2"/>
              <a:buNone/>
              <a:defRPr/>
            </a:pPr>
            <a:endParaRPr lang="mk-MK" sz="2000" dirty="0" smtClean="0"/>
          </a:p>
          <a:p>
            <a:pPr eaLnBrk="1" hangingPunct="1">
              <a:buFont typeface="Wingdings" pitchFamily="2" charset="2"/>
              <a:buNone/>
              <a:defRPr/>
            </a:pPr>
            <a:endParaRPr lang="en-US" sz="2000" dirty="0" smtClean="0"/>
          </a:p>
        </p:txBody>
      </p:sp>
      <p:sp>
        <p:nvSpPr>
          <p:cNvPr id="7172" name="Slide Number Placeholder 1"/>
          <p:cNvSpPr txBox="1">
            <a:spLocks noGrp="1"/>
          </p:cNvSpPr>
          <p:nvPr/>
        </p:nvSpPr>
        <p:spPr bwMode="auto">
          <a:xfrm>
            <a:off x="8410575" y="6181725"/>
            <a:ext cx="609600" cy="457200"/>
          </a:xfrm>
          <a:prstGeom prst="rect">
            <a:avLst/>
          </a:prstGeom>
          <a:noFill/>
          <a:ln w="9525">
            <a:noFill/>
            <a:miter lim="800000"/>
            <a:headEnd/>
            <a:tailEnd/>
          </a:ln>
        </p:spPr>
        <p:txBody>
          <a:bodyPr lIns="0" tIns="0" rIns="0" bIns="0" anchor="ctr"/>
          <a:lstStyle/>
          <a:p>
            <a:fld id="{38FE5849-A37F-4786-BFA0-430A6ED0A223}" type="slidenum">
              <a:rPr lang="en-US" sz="1600">
                <a:solidFill>
                  <a:schemeClr val="tx2"/>
                </a:solidFill>
                <a:latin typeface="+mj-lt"/>
              </a:rPr>
              <a:pPr/>
              <a:t>21</a:t>
            </a:fld>
            <a:endParaRPr lang="en-US" sz="1600" dirty="0">
              <a:solidFill>
                <a:schemeClr val="tx2"/>
              </a:solidFill>
              <a:latin typeface="+mj-lt"/>
            </a:endParaRPr>
          </a:p>
        </p:txBody>
      </p:sp>
      <p:sp>
        <p:nvSpPr>
          <p:cNvPr id="6" name="Rectangle 2"/>
          <p:cNvSpPr>
            <a:spLocks noGrp="1" noChangeArrowheads="1"/>
          </p:cNvSpPr>
          <p:nvPr>
            <p:ph type="title" idx="4294967295"/>
          </p:nvPr>
        </p:nvSpPr>
        <p:spPr bwMode="auto">
          <a:xfrm>
            <a:off x="838200" y="762000"/>
            <a:ext cx="7543800" cy="6858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mk-MK" sz="2800" b="1" dirty="0" smtClean="0"/>
              <a:t>2.</a:t>
            </a:r>
            <a:r>
              <a:rPr lang="en-US" sz="2800" b="1" dirty="0" smtClean="0"/>
              <a:t> PS FEATURES</a:t>
            </a:r>
            <a:r>
              <a:rPr lang="en-US" sz="2800" dirty="0" smtClean="0">
                <a:solidFill>
                  <a:schemeClr val="tx1"/>
                </a:solidFill>
              </a:rPr>
              <a:t/>
            </a:r>
            <a:br>
              <a:rPr lang="en-US" sz="2800" dirty="0" smtClean="0">
                <a:solidFill>
                  <a:schemeClr val="tx1"/>
                </a:solidFill>
              </a:rPr>
            </a:br>
            <a:endParaRPr lang="mk-MK" sz="2800" b="1" dirty="0" smtClean="0">
              <a:solidFill>
                <a:schemeClr val="tx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4294967295"/>
          </p:nvPr>
        </p:nvSpPr>
        <p:spPr bwMode="auto">
          <a:xfrm>
            <a:off x="811213" y="1295400"/>
            <a:ext cx="7494587" cy="5181600"/>
          </a:xfrm>
          <a:prstGeom prst="rect">
            <a:avLst/>
          </a:prstGeom>
          <a:ln>
            <a:solidFill>
              <a:schemeClr val="bg2"/>
            </a:solidFill>
            <a:miter lim="800000"/>
            <a:headEnd/>
            <a:tailEnd/>
          </a:ln>
        </p:spPr>
        <p:txBody>
          <a:bodyPr vert="horz" wrap="square" lIns="91440" tIns="45720" rIns="91440" bIns="45720" numCol="1" anchor="t" anchorCtr="0" compatLnSpc="1">
            <a:prstTxWarp prst="textNoShape">
              <a:avLst/>
            </a:prstTxWarp>
          </a:bodyPr>
          <a:lstStyle/>
          <a:p>
            <a:pPr>
              <a:buNone/>
            </a:pPr>
            <a:r>
              <a:rPr lang="en-US" sz="2000" b="1" dirty="0" smtClean="0"/>
              <a:t>Eight (8) strategic directions:</a:t>
            </a:r>
            <a:endParaRPr lang="en-US" sz="2000" dirty="0" smtClean="0"/>
          </a:p>
          <a:p>
            <a:pPr>
              <a:buNone/>
            </a:pPr>
            <a:r>
              <a:rPr lang="en-US" sz="2000" b="1" dirty="0" smtClean="0"/>
              <a:t>3.1 </a:t>
            </a:r>
            <a:r>
              <a:rPr lang="en-US" sz="2000" b="1" dirty="0" smtClean="0">
                <a:solidFill>
                  <a:srgbClr val="E69900"/>
                </a:solidFill>
              </a:rPr>
              <a:t>Legal framework </a:t>
            </a:r>
            <a:r>
              <a:rPr lang="en-US" sz="2000" dirty="0" smtClean="0"/>
              <a:t>- harmonization with EU legislation</a:t>
            </a:r>
          </a:p>
          <a:p>
            <a:pPr marL="403225" indent="-403225">
              <a:buNone/>
            </a:pPr>
            <a:r>
              <a:rPr lang="en-US" sz="2000" b="1" dirty="0" smtClean="0"/>
              <a:t>3.2 </a:t>
            </a:r>
            <a:r>
              <a:rPr lang="en-US" sz="2000" b="1" dirty="0" smtClean="0">
                <a:solidFill>
                  <a:srgbClr val="E69900"/>
                </a:solidFill>
              </a:rPr>
              <a:t>Payment statistics </a:t>
            </a:r>
            <a:r>
              <a:rPr lang="en-US" sz="2000" dirty="0" smtClean="0"/>
              <a:t>- improvement of the national payment statistics and compliance with the methodology for the payment statistics of the ECB</a:t>
            </a:r>
          </a:p>
          <a:p>
            <a:pPr marL="403225" indent="-403225">
              <a:buNone/>
            </a:pPr>
            <a:r>
              <a:rPr lang="en-US" sz="2000" b="1" dirty="0" smtClean="0"/>
              <a:t>3.3 </a:t>
            </a:r>
            <a:r>
              <a:rPr lang="en-US" sz="2000" b="1" dirty="0" smtClean="0">
                <a:solidFill>
                  <a:srgbClr val="E69900"/>
                </a:solidFill>
              </a:rPr>
              <a:t>Systems for payment, clearing and settlement of transactions in the country </a:t>
            </a:r>
            <a:r>
              <a:rPr lang="en-US" sz="2000" dirty="0" smtClean="0"/>
              <a:t>- analysis and gradual implementation of international and European standards and codes of practice</a:t>
            </a:r>
          </a:p>
          <a:p>
            <a:pPr marL="403225" indent="-403225">
              <a:buNone/>
            </a:pPr>
            <a:r>
              <a:rPr lang="en-US" sz="2000" b="1" dirty="0" smtClean="0"/>
              <a:t>3.4 </a:t>
            </a:r>
            <a:r>
              <a:rPr lang="en-US" sz="2000" b="1" dirty="0" smtClean="0">
                <a:solidFill>
                  <a:srgbClr val="E69900"/>
                </a:solidFill>
              </a:rPr>
              <a:t>Internal payment system for public authorities and institutions (TA and HTA) </a:t>
            </a:r>
            <a:r>
              <a:rPr lang="en-US" sz="2000" dirty="0" smtClean="0"/>
              <a:t>- greater functional connectivity with other payment systems in the country and inclusion of the data in the payment statistics of the country </a:t>
            </a:r>
          </a:p>
          <a:p>
            <a:pPr marL="457200" indent="-457200">
              <a:buNone/>
              <a:defRPr/>
            </a:pPr>
            <a:endParaRPr lang="en-US" sz="2000" dirty="0" smtClean="0"/>
          </a:p>
          <a:p>
            <a:pPr marL="457200" indent="-457200">
              <a:buNone/>
              <a:defRPr/>
            </a:pPr>
            <a:endParaRPr lang="mk-MK" sz="2000" dirty="0" smtClean="0"/>
          </a:p>
          <a:p>
            <a:pPr marL="457200" indent="-457200">
              <a:buFont typeface="Wingdings" pitchFamily="2" charset="2"/>
              <a:buNone/>
              <a:defRPr/>
            </a:pPr>
            <a:endParaRPr lang="en-US" sz="2000" b="1" dirty="0" smtClean="0"/>
          </a:p>
          <a:p>
            <a:pPr marL="457200" indent="-457200">
              <a:buFont typeface="Wingdings" pitchFamily="2" charset="2"/>
              <a:buNone/>
              <a:defRPr/>
            </a:pPr>
            <a:endParaRPr lang="mk-MK" sz="2000" b="1" dirty="0" smtClean="0"/>
          </a:p>
          <a:p>
            <a:pPr marL="457200" indent="-457200">
              <a:buNone/>
              <a:defRPr/>
            </a:pPr>
            <a:endParaRPr lang="en-US" sz="2000" b="1" dirty="0" smtClean="0"/>
          </a:p>
          <a:p>
            <a:pPr marL="457200" indent="-457200">
              <a:buNone/>
              <a:defRPr/>
            </a:pPr>
            <a:endParaRPr lang="en-US" sz="2000" b="1" dirty="0" smtClean="0"/>
          </a:p>
          <a:p>
            <a:pPr marL="457200" indent="-457200">
              <a:buNone/>
              <a:defRPr/>
            </a:pPr>
            <a:endParaRPr lang="mk-MK" sz="2000" dirty="0" smtClean="0"/>
          </a:p>
          <a:p>
            <a:pPr marL="457200" indent="-457200">
              <a:buFont typeface="Wingdings" pitchFamily="2" charset="2"/>
              <a:buNone/>
              <a:defRPr/>
            </a:pPr>
            <a:endParaRPr lang="mk-MK" sz="2000" b="1" dirty="0" smtClean="0"/>
          </a:p>
          <a:p>
            <a:pPr marL="457200" indent="-457200">
              <a:buFont typeface="Wingdings" pitchFamily="2" charset="2"/>
              <a:buNone/>
              <a:defRPr/>
            </a:pPr>
            <a:endParaRPr lang="mk-MK" sz="2000" b="1" dirty="0" smtClean="0"/>
          </a:p>
          <a:p>
            <a:pPr eaLnBrk="1" hangingPunct="1">
              <a:buFont typeface="Wingdings" pitchFamily="2" charset="2"/>
              <a:buNone/>
              <a:defRPr/>
            </a:pPr>
            <a:endParaRPr lang="mk-MK" sz="2000" dirty="0" smtClean="0"/>
          </a:p>
          <a:p>
            <a:pPr eaLnBrk="1" hangingPunct="1">
              <a:buFont typeface="Wingdings" pitchFamily="2" charset="2"/>
              <a:buNone/>
              <a:defRPr/>
            </a:pPr>
            <a:endParaRPr lang="en-US" sz="2000" dirty="0" smtClean="0"/>
          </a:p>
          <a:p>
            <a:pPr eaLnBrk="1" hangingPunct="1">
              <a:buFont typeface="Wingdings" pitchFamily="2" charset="2"/>
              <a:buNone/>
              <a:defRPr/>
            </a:pPr>
            <a:endParaRPr lang="mk-MK" sz="2000" dirty="0" smtClean="0"/>
          </a:p>
          <a:p>
            <a:pPr eaLnBrk="1" hangingPunct="1">
              <a:buFont typeface="Wingdings" pitchFamily="2" charset="2"/>
              <a:buNone/>
              <a:defRPr/>
            </a:pPr>
            <a:endParaRPr lang="en-US" sz="2000" dirty="0" smtClean="0"/>
          </a:p>
        </p:txBody>
      </p:sp>
      <p:sp>
        <p:nvSpPr>
          <p:cNvPr id="7172" name="Slide Number Placeholder 1"/>
          <p:cNvSpPr txBox="1">
            <a:spLocks noGrp="1"/>
          </p:cNvSpPr>
          <p:nvPr/>
        </p:nvSpPr>
        <p:spPr bwMode="auto">
          <a:xfrm>
            <a:off x="8410575" y="6181725"/>
            <a:ext cx="609600" cy="457200"/>
          </a:xfrm>
          <a:prstGeom prst="rect">
            <a:avLst/>
          </a:prstGeom>
          <a:noFill/>
          <a:ln w="9525">
            <a:noFill/>
            <a:miter lim="800000"/>
            <a:headEnd/>
            <a:tailEnd/>
          </a:ln>
        </p:spPr>
        <p:txBody>
          <a:bodyPr lIns="0" tIns="0" rIns="0" bIns="0" anchor="ctr"/>
          <a:lstStyle/>
          <a:p>
            <a:fld id="{38FE5849-A37F-4786-BFA0-430A6ED0A223}" type="slidenum">
              <a:rPr lang="en-US" sz="1600">
                <a:solidFill>
                  <a:schemeClr val="tx2"/>
                </a:solidFill>
                <a:latin typeface="+mj-lt"/>
              </a:rPr>
              <a:pPr/>
              <a:t>22</a:t>
            </a:fld>
            <a:endParaRPr lang="en-US" sz="1600" dirty="0">
              <a:solidFill>
                <a:schemeClr val="tx2"/>
              </a:solidFill>
              <a:latin typeface="+mj-lt"/>
            </a:endParaRPr>
          </a:p>
        </p:txBody>
      </p:sp>
      <p:sp>
        <p:nvSpPr>
          <p:cNvPr id="6" name="Rectangle 2"/>
          <p:cNvSpPr>
            <a:spLocks noGrp="1" noChangeArrowheads="1"/>
          </p:cNvSpPr>
          <p:nvPr>
            <p:ph type="title" idx="4294967295"/>
          </p:nvPr>
        </p:nvSpPr>
        <p:spPr bwMode="auto">
          <a:xfrm>
            <a:off x="838200" y="762000"/>
            <a:ext cx="7543800" cy="6858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mk-MK" sz="2800" b="1" dirty="0" smtClean="0"/>
              <a:t>3.</a:t>
            </a:r>
            <a:r>
              <a:rPr lang="en-US" sz="2800" b="1" dirty="0" smtClean="0"/>
              <a:t> STRATEGIC DIRECTIONS</a:t>
            </a:r>
            <a:r>
              <a:rPr lang="en-US" sz="2800" dirty="0" smtClean="0">
                <a:solidFill>
                  <a:schemeClr val="tx1"/>
                </a:solidFill>
              </a:rPr>
              <a:t/>
            </a:r>
            <a:br>
              <a:rPr lang="en-US" sz="2800" dirty="0" smtClean="0">
                <a:solidFill>
                  <a:schemeClr val="tx1"/>
                </a:solidFill>
              </a:rPr>
            </a:br>
            <a:endParaRPr lang="mk-MK" sz="2800" b="1" dirty="0" smtClean="0">
              <a:solidFill>
                <a:schemeClr val="tx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4294967295"/>
          </p:nvPr>
        </p:nvSpPr>
        <p:spPr bwMode="auto">
          <a:xfrm>
            <a:off x="811213" y="1524000"/>
            <a:ext cx="7494587" cy="4876800"/>
          </a:xfrm>
          <a:prstGeom prst="rect">
            <a:avLst/>
          </a:prstGeom>
          <a:ln>
            <a:solidFill>
              <a:schemeClr val="bg2"/>
            </a:solidFill>
            <a:miter lim="800000"/>
            <a:headEnd/>
            <a:tailEnd/>
          </a:ln>
        </p:spPr>
        <p:txBody>
          <a:bodyPr vert="horz" wrap="square" lIns="91440" tIns="45720" rIns="91440" bIns="45720" numCol="1" anchor="t" anchorCtr="0" compatLnSpc="1">
            <a:prstTxWarp prst="textNoShape">
              <a:avLst/>
            </a:prstTxWarp>
          </a:bodyPr>
          <a:lstStyle/>
          <a:p>
            <a:pPr marL="457200" indent="-457200">
              <a:buNone/>
              <a:defRPr/>
            </a:pPr>
            <a:endParaRPr lang="mk-MK" sz="2000" b="1" dirty="0" smtClean="0"/>
          </a:p>
          <a:p>
            <a:pPr marL="403225" indent="-403225">
              <a:buNone/>
            </a:pPr>
            <a:r>
              <a:rPr lang="en-US" sz="2000" b="1" dirty="0" smtClean="0"/>
              <a:t>3.5 </a:t>
            </a:r>
            <a:r>
              <a:rPr lang="en-US" sz="2000" b="1" dirty="0" smtClean="0">
                <a:solidFill>
                  <a:srgbClr val="E69900"/>
                </a:solidFill>
              </a:rPr>
              <a:t>External payments </a:t>
            </a:r>
            <a:r>
              <a:rPr lang="en-US" sz="2000" dirty="0" smtClean="0"/>
              <a:t>- increased efficiency through the gradual phasing out of the banks’ obligation to report on international payment transactions for the needs of the balance of payments statistics</a:t>
            </a:r>
          </a:p>
          <a:p>
            <a:pPr marL="403225" indent="-403225">
              <a:buNone/>
            </a:pPr>
            <a:r>
              <a:rPr lang="en-US" sz="2000" b="1" dirty="0" smtClean="0"/>
              <a:t>3.6 </a:t>
            </a:r>
            <a:r>
              <a:rPr lang="en-US" sz="2000" b="1" dirty="0" smtClean="0">
                <a:solidFill>
                  <a:srgbClr val="E69900"/>
                </a:solidFill>
              </a:rPr>
              <a:t>Oversight of the payment and settlement systems </a:t>
            </a:r>
            <a:r>
              <a:rPr lang="en-US" sz="2000" dirty="0" smtClean="0"/>
              <a:t>- further harmonization with the international methodology and standards for operations of the payment and securities settlement systems</a:t>
            </a:r>
          </a:p>
          <a:p>
            <a:pPr>
              <a:buNone/>
            </a:pPr>
            <a:r>
              <a:rPr lang="en-US" sz="2000" b="1" dirty="0" smtClean="0"/>
              <a:t>3.7 </a:t>
            </a:r>
            <a:r>
              <a:rPr lang="en-US" sz="2000" b="1" dirty="0" smtClean="0">
                <a:solidFill>
                  <a:srgbClr val="E69900"/>
                </a:solidFill>
              </a:rPr>
              <a:t>Increase in cashless payments</a:t>
            </a:r>
          </a:p>
          <a:p>
            <a:pPr marL="403225" indent="-403225">
              <a:buNone/>
            </a:pPr>
            <a:r>
              <a:rPr lang="en-US" sz="2000" b="1" dirty="0" smtClean="0"/>
              <a:t>3.8 </a:t>
            </a:r>
            <a:r>
              <a:rPr lang="en-US" sz="2000" b="1" dirty="0" smtClean="0">
                <a:solidFill>
                  <a:srgbClr val="E69900"/>
                </a:solidFill>
              </a:rPr>
              <a:t>Strengthening of the institutional capacity </a:t>
            </a:r>
            <a:r>
              <a:rPr lang="en-US" sz="2000" dirty="0" smtClean="0"/>
              <a:t>- providing technical assistance and professional development of staff through various forms of international cooperation and through the EU accession instruments</a:t>
            </a:r>
          </a:p>
          <a:p>
            <a:pPr marL="457200" indent="-457200">
              <a:buNone/>
              <a:defRPr/>
            </a:pPr>
            <a:endParaRPr lang="en-US" sz="2000" b="1" dirty="0" smtClean="0"/>
          </a:p>
          <a:p>
            <a:pPr marL="457200" indent="-457200">
              <a:buNone/>
              <a:defRPr/>
            </a:pPr>
            <a:endParaRPr lang="mk-MK" sz="2000" dirty="0" smtClean="0"/>
          </a:p>
          <a:p>
            <a:pPr marL="457200" indent="-457200">
              <a:buFont typeface="Wingdings" pitchFamily="2" charset="2"/>
              <a:buNone/>
              <a:defRPr/>
            </a:pPr>
            <a:endParaRPr lang="mk-MK" sz="2000" b="1" dirty="0" smtClean="0"/>
          </a:p>
          <a:p>
            <a:pPr marL="457200" indent="-457200">
              <a:buNone/>
              <a:defRPr/>
            </a:pPr>
            <a:endParaRPr lang="en-US" sz="2000" b="1" dirty="0" smtClean="0"/>
          </a:p>
          <a:p>
            <a:pPr marL="457200" indent="-457200">
              <a:buNone/>
              <a:defRPr/>
            </a:pPr>
            <a:endParaRPr lang="en-US" sz="2000" b="1" dirty="0" smtClean="0"/>
          </a:p>
          <a:p>
            <a:pPr marL="457200" indent="-457200">
              <a:buNone/>
              <a:defRPr/>
            </a:pPr>
            <a:endParaRPr lang="mk-MK" sz="2000" dirty="0" smtClean="0"/>
          </a:p>
          <a:p>
            <a:pPr marL="457200" indent="-457200">
              <a:buFont typeface="Wingdings" pitchFamily="2" charset="2"/>
              <a:buNone/>
              <a:defRPr/>
            </a:pPr>
            <a:endParaRPr lang="mk-MK" sz="2000" b="1" dirty="0" smtClean="0"/>
          </a:p>
          <a:p>
            <a:pPr marL="457200" indent="-457200">
              <a:buFont typeface="Wingdings" pitchFamily="2" charset="2"/>
              <a:buNone/>
              <a:defRPr/>
            </a:pPr>
            <a:endParaRPr lang="mk-MK" sz="2000" b="1" dirty="0" smtClean="0"/>
          </a:p>
          <a:p>
            <a:pPr eaLnBrk="1" hangingPunct="1">
              <a:buFont typeface="Wingdings" pitchFamily="2" charset="2"/>
              <a:buNone/>
              <a:defRPr/>
            </a:pPr>
            <a:endParaRPr lang="mk-MK" sz="2000" dirty="0" smtClean="0"/>
          </a:p>
          <a:p>
            <a:pPr eaLnBrk="1" hangingPunct="1">
              <a:buFont typeface="Wingdings" pitchFamily="2" charset="2"/>
              <a:buNone/>
              <a:defRPr/>
            </a:pPr>
            <a:endParaRPr lang="en-US" sz="2000" dirty="0" smtClean="0"/>
          </a:p>
          <a:p>
            <a:pPr eaLnBrk="1" hangingPunct="1">
              <a:buFont typeface="Wingdings" pitchFamily="2" charset="2"/>
              <a:buNone/>
              <a:defRPr/>
            </a:pPr>
            <a:endParaRPr lang="mk-MK" sz="2000" dirty="0" smtClean="0"/>
          </a:p>
          <a:p>
            <a:pPr eaLnBrk="1" hangingPunct="1">
              <a:buFont typeface="Wingdings" pitchFamily="2" charset="2"/>
              <a:buNone/>
              <a:defRPr/>
            </a:pPr>
            <a:endParaRPr lang="en-US" sz="2000" dirty="0" smtClean="0"/>
          </a:p>
        </p:txBody>
      </p:sp>
      <p:sp>
        <p:nvSpPr>
          <p:cNvPr id="7172" name="Slide Number Placeholder 1"/>
          <p:cNvSpPr txBox="1">
            <a:spLocks noGrp="1"/>
          </p:cNvSpPr>
          <p:nvPr/>
        </p:nvSpPr>
        <p:spPr bwMode="auto">
          <a:xfrm>
            <a:off x="8410575" y="6181725"/>
            <a:ext cx="609600" cy="457200"/>
          </a:xfrm>
          <a:prstGeom prst="rect">
            <a:avLst/>
          </a:prstGeom>
          <a:noFill/>
          <a:ln w="9525">
            <a:noFill/>
            <a:miter lim="800000"/>
            <a:headEnd/>
            <a:tailEnd/>
          </a:ln>
        </p:spPr>
        <p:txBody>
          <a:bodyPr lIns="0" tIns="0" rIns="0" bIns="0" anchor="ctr"/>
          <a:lstStyle/>
          <a:p>
            <a:fld id="{38FE5849-A37F-4786-BFA0-430A6ED0A223}" type="slidenum">
              <a:rPr lang="en-US" sz="1600">
                <a:solidFill>
                  <a:schemeClr val="tx2"/>
                </a:solidFill>
                <a:latin typeface="+mj-lt"/>
              </a:rPr>
              <a:pPr/>
              <a:t>23</a:t>
            </a:fld>
            <a:endParaRPr lang="en-US" sz="1600" dirty="0">
              <a:solidFill>
                <a:schemeClr val="tx2"/>
              </a:solidFill>
              <a:latin typeface="+mj-lt"/>
            </a:endParaRPr>
          </a:p>
        </p:txBody>
      </p:sp>
      <p:sp>
        <p:nvSpPr>
          <p:cNvPr id="6" name="Rectangle 2"/>
          <p:cNvSpPr>
            <a:spLocks noGrp="1" noChangeArrowheads="1"/>
          </p:cNvSpPr>
          <p:nvPr>
            <p:ph type="title" idx="4294967295"/>
          </p:nvPr>
        </p:nvSpPr>
        <p:spPr bwMode="auto">
          <a:xfrm>
            <a:off x="838200" y="762000"/>
            <a:ext cx="7543800" cy="1143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mk-MK" sz="2800" b="1" dirty="0" smtClean="0"/>
              <a:t>3.</a:t>
            </a:r>
            <a:r>
              <a:rPr lang="en-US" sz="2800" b="1" dirty="0" smtClean="0"/>
              <a:t> STRATEGIC DIRECTIONS </a:t>
            </a:r>
            <a:r>
              <a:rPr lang="en-US" sz="2800" dirty="0" smtClean="0">
                <a:solidFill>
                  <a:schemeClr val="tx1"/>
                </a:solidFill>
              </a:rPr>
              <a:t/>
            </a:r>
            <a:br>
              <a:rPr lang="en-US" sz="2800" dirty="0" smtClean="0">
                <a:solidFill>
                  <a:schemeClr val="tx1"/>
                </a:solidFill>
              </a:rPr>
            </a:br>
            <a:endParaRPr lang="mk-MK" sz="2800" b="1" dirty="0" smtClean="0">
              <a:solidFill>
                <a:schemeClr val="tx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bwMode="auto">
          <a:xfrm>
            <a:off x="457200" y="685800"/>
            <a:ext cx="8293100" cy="381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lgn="l"/>
            <a:r>
              <a:rPr lang="mk-MK" sz="2400" b="1" dirty="0" smtClean="0"/>
              <a:t>3.1. </a:t>
            </a:r>
            <a:r>
              <a:rPr lang="en-US" sz="2400" b="1" dirty="0" smtClean="0"/>
              <a:t>Legal framework</a:t>
            </a:r>
            <a:r>
              <a:rPr lang="mk-MK" sz="2400" b="1" dirty="0" smtClean="0"/>
              <a:t/>
            </a:r>
            <a:br>
              <a:rPr lang="mk-MK" sz="2400" b="1" dirty="0" smtClean="0"/>
            </a:br>
            <a:r>
              <a:rPr lang="mk-MK" sz="2400" b="1" dirty="0" smtClean="0"/>
              <a:t/>
            </a:r>
            <a:br>
              <a:rPr lang="mk-MK" sz="2400" b="1" dirty="0" smtClean="0"/>
            </a:br>
            <a:r>
              <a:rPr lang="en-US" sz="3000" dirty="0" smtClean="0">
                <a:solidFill>
                  <a:schemeClr val="tx1"/>
                </a:solidFill>
              </a:rPr>
              <a:t/>
            </a:r>
            <a:br>
              <a:rPr lang="en-US" sz="3000" dirty="0" smtClean="0">
                <a:solidFill>
                  <a:schemeClr val="tx1"/>
                </a:solidFill>
              </a:rPr>
            </a:br>
            <a:endParaRPr lang="mk-MK" sz="3000" b="1" dirty="0" smtClean="0">
              <a:solidFill>
                <a:schemeClr val="tx1"/>
              </a:solidFill>
            </a:endParaRPr>
          </a:p>
        </p:txBody>
      </p:sp>
      <p:sp>
        <p:nvSpPr>
          <p:cNvPr id="16" name="Rectangle 3"/>
          <p:cNvSpPr txBox="1">
            <a:spLocks noChangeArrowheads="1"/>
          </p:cNvSpPr>
          <p:nvPr/>
        </p:nvSpPr>
        <p:spPr bwMode="auto">
          <a:xfrm>
            <a:off x="457201" y="1600200"/>
            <a:ext cx="8305800" cy="4724400"/>
          </a:xfrm>
          <a:prstGeom prst="rect">
            <a:avLst/>
          </a:prstGeom>
          <a:noFill/>
          <a:ln>
            <a:solidFill>
              <a:schemeClr val="bg2"/>
            </a:solidFill>
            <a:miter lim="800000"/>
            <a:headEnd/>
            <a:tailEnd/>
          </a:ln>
        </p:spPr>
        <p:txBody>
          <a:bodyPr/>
          <a:lstStyle/>
          <a:p>
            <a:pPr lvl="1" indent="-398463">
              <a:buFont typeface="Arial" pitchFamily="34" charset="0"/>
              <a:buChar char="•"/>
            </a:pPr>
            <a:r>
              <a:rPr lang="en-US" sz="1600" b="1" dirty="0" smtClean="0">
                <a:latin typeface="Tahoma" pitchFamily="34" charset="0"/>
                <a:cs typeface="Tahoma" pitchFamily="34" charset="0"/>
              </a:rPr>
              <a:t>Constant preparation of the institutions and strengthening of their capacity </a:t>
            </a:r>
            <a:r>
              <a:rPr lang="en-US" sz="1600" dirty="0" smtClean="0">
                <a:latin typeface="Tahoma" pitchFamily="34" charset="0"/>
                <a:cs typeface="Tahoma" pitchFamily="34" charset="0"/>
              </a:rPr>
              <a:t>to incorporate the European into the national legislation and its implementation and strengthening of the national legal framework.</a:t>
            </a:r>
          </a:p>
          <a:p>
            <a:pPr lvl="1" indent="-398463">
              <a:buFont typeface="Arial" pitchFamily="34" charset="0"/>
              <a:buChar char="•"/>
            </a:pPr>
            <a:endParaRPr lang="en-US" sz="1600" dirty="0" smtClean="0">
              <a:latin typeface="Tahoma" pitchFamily="34" charset="0"/>
              <a:cs typeface="Tahoma" pitchFamily="34" charset="0"/>
            </a:endParaRPr>
          </a:p>
          <a:p>
            <a:pPr marL="463550" lvl="1" indent="-404813">
              <a:buFont typeface="Arial" pitchFamily="34" charset="0"/>
              <a:buChar char="•"/>
              <a:tabLst>
                <a:tab pos="463550" algn="l"/>
              </a:tabLst>
            </a:pPr>
            <a:r>
              <a:rPr lang="en-US" sz="1600" b="1" dirty="0" smtClean="0">
                <a:latin typeface="Tahoma" pitchFamily="34" charset="0"/>
                <a:cs typeface="Tahoma" pitchFamily="34" charset="0"/>
              </a:rPr>
              <a:t>Planned activities</a:t>
            </a:r>
            <a:r>
              <a:rPr lang="en-US" sz="1600" dirty="0" smtClean="0">
                <a:latin typeface="Tahoma" pitchFamily="34" charset="0"/>
                <a:cs typeface="Tahoma" pitchFamily="34" charset="0"/>
              </a:rPr>
              <a:t/>
            </a:r>
            <a:br>
              <a:rPr lang="en-US" sz="1600" dirty="0" smtClean="0">
                <a:latin typeface="Tahoma" pitchFamily="34" charset="0"/>
                <a:cs typeface="Tahoma" pitchFamily="34" charset="0"/>
              </a:rPr>
            </a:br>
            <a:r>
              <a:rPr lang="en-US" sz="1600" dirty="0" smtClean="0">
                <a:latin typeface="Tahoma" pitchFamily="34" charset="0"/>
                <a:cs typeface="Tahoma" pitchFamily="34" charset="0"/>
              </a:rPr>
              <a:t>- Development of an </a:t>
            </a:r>
            <a:r>
              <a:rPr lang="en-US" sz="1600" b="1" dirty="0" smtClean="0">
                <a:latin typeface="Tahoma" pitchFamily="34" charset="0"/>
                <a:cs typeface="Tahoma" pitchFamily="34" charset="0"/>
              </a:rPr>
              <a:t>Action Plan for gradual and coordinated incorporation of the EU legislation into the national</a:t>
            </a:r>
            <a:r>
              <a:rPr lang="en-US" sz="1600" dirty="0" smtClean="0">
                <a:latin typeface="Tahoma" pitchFamily="34" charset="0"/>
                <a:cs typeface="Tahoma" pitchFamily="34" charset="0"/>
              </a:rPr>
              <a:t>;</a:t>
            </a:r>
          </a:p>
          <a:p>
            <a:pPr lvl="1" indent="-398463"/>
            <a:r>
              <a:rPr lang="en-US" sz="1600" dirty="0" smtClean="0">
                <a:latin typeface="Tahoma" pitchFamily="34" charset="0"/>
                <a:cs typeface="Tahoma" pitchFamily="34" charset="0"/>
              </a:rPr>
              <a:t>	- Establishment of </a:t>
            </a:r>
            <a:r>
              <a:rPr lang="en-US" sz="1600" b="1" dirty="0" smtClean="0">
                <a:latin typeface="Tahoma" pitchFamily="34" charset="0"/>
                <a:cs typeface="Tahoma" pitchFamily="34" charset="0"/>
              </a:rPr>
              <a:t>multi-institutional working groups </a:t>
            </a:r>
            <a:r>
              <a:rPr lang="en-US" sz="1600" dirty="0" smtClean="0">
                <a:latin typeface="Tahoma" pitchFamily="34" charset="0"/>
                <a:cs typeface="Tahoma" pitchFamily="34" charset="0"/>
              </a:rPr>
              <a:t>for studying the EU legislation and drafting of proposals;</a:t>
            </a:r>
            <a:br>
              <a:rPr lang="en-US" sz="1600" dirty="0" smtClean="0">
                <a:latin typeface="Tahoma" pitchFamily="34" charset="0"/>
                <a:cs typeface="Tahoma" pitchFamily="34" charset="0"/>
              </a:rPr>
            </a:br>
            <a:r>
              <a:rPr lang="en-US" sz="1600" dirty="0" smtClean="0">
                <a:latin typeface="Tahoma" pitchFamily="34" charset="0"/>
                <a:cs typeface="Tahoma" pitchFamily="34" charset="0"/>
              </a:rPr>
              <a:t>- </a:t>
            </a:r>
            <a:r>
              <a:rPr lang="en-US" sz="1600" b="1" dirty="0" smtClean="0">
                <a:latin typeface="Tahoma" pitchFamily="34" charset="0"/>
                <a:cs typeface="Tahoma" pitchFamily="34" charset="0"/>
              </a:rPr>
              <a:t>Tracking the mutual compatibility of the individual laws from the national legislation</a:t>
            </a:r>
            <a:r>
              <a:rPr lang="en-US" sz="1600" dirty="0" smtClean="0">
                <a:latin typeface="Tahoma" pitchFamily="34" charset="0"/>
                <a:cs typeface="Tahoma" pitchFamily="34" charset="0"/>
              </a:rPr>
              <a:t> and the mutual compatibility of the by-laws of the relevant institutions and submitting proposals for overcoming possible non-compliance.</a:t>
            </a:r>
          </a:p>
          <a:p>
            <a:pPr lvl="1" indent="-398463">
              <a:buFont typeface="Arial" pitchFamily="34" charset="0"/>
              <a:buChar char="•"/>
            </a:pPr>
            <a:endParaRPr lang="en-US" sz="1600" dirty="0" smtClean="0">
              <a:latin typeface="Tahoma" pitchFamily="34" charset="0"/>
              <a:cs typeface="Tahoma" pitchFamily="34" charset="0"/>
            </a:endParaRPr>
          </a:p>
          <a:p>
            <a:pPr lvl="1" indent="-398463">
              <a:buFont typeface="Arial" pitchFamily="34" charset="0"/>
              <a:buChar char="•"/>
            </a:pPr>
            <a:r>
              <a:rPr lang="en-US" sz="1600" b="1" dirty="0" smtClean="0">
                <a:latin typeface="Tahoma" pitchFamily="34" charset="0"/>
                <a:cs typeface="Tahoma" pitchFamily="34" charset="0"/>
              </a:rPr>
              <a:t>Expected contribution </a:t>
            </a:r>
            <a:r>
              <a:rPr lang="en-US" sz="1600" dirty="0" smtClean="0">
                <a:latin typeface="Tahoma" pitchFamily="34" charset="0"/>
                <a:cs typeface="Tahoma" pitchFamily="34" charset="0"/>
              </a:rPr>
              <a:t>from the approved technical assistance from the EU through IPA</a:t>
            </a:r>
            <a:br>
              <a:rPr lang="en-US" sz="1600" dirty="0" smtClean="0">
                <a:latin typeface="Tahoma" pitchFamily="34" charset="0"/>
                <a:cs typeface="Tahoma" pitchFamily="34" charset="0"/>
              </a:rPr>
            </a:br>
            <a:r>
              <a:rPr lang="en-US" sz="1600" dirty="0" smtClean="0">
                <a:latin typeface="Tahoma" pitchFamily="34" charset="0"/>
                <a:cs typeface="Tahoma" pitchFamily="34" charset="0"/>
              </a:rPr>
              <a:t>- NBRM (needs analysis to join the ESCB - priorities in the area of ​​payment systems and directions for further harmonization) and</a:t>
            </a:r>
            <a:br>
              <a:rPr lang="en-US" sz="1600" dirty="0" smtClean="0">
                <a:latin typeface="Tahoma" pitchFamily="34" charset="0"/>
                <a:cs typeface="Tahoma" pitchFamily="34" charset="0"/>
              </a:rPr>
            </a:br>
            <a:r>
              <a:rPr lang="en-US" sz="1600" dirty="0" smtClean="0">
                <a:latin typeface="Tahoma" pitchFamily="34" charset="0"/>
                <a:cs typeface="Tahoma" pitchFamily="34" charset="0"/>
              </a:rPr>
              <a:t>- MFRM (incorporating the PSD of the internal market)</a:t>
            </a:r>
          </a:p>
          <a:p>
            <a:pPr lvl="1" indent="-457200" algn="just">
              <a:defRPr/>
            </a:pPr>
            <a:r>
              <a:rPr lang="mk-MK" sz="1600" dirty="0" smtClean="0">
                <a:solidFill>
                  <a:schemeClr val="tx2"/>
                </a:solidFill>
                <a:latin typeface="+mj-lt"/>
                <a:ea typeface="+mj-ea"/>
                <a:cs typeface="+mj-cs"/>
              </a:rPr>
              <a:t> </a:t>
            </a:r>
          </a:p>
          <a:p>
            <a:pPr marL="457200" indent="-457200">
              <a:defRPr/>
            </a:pPr>
            <a:endParaRPr lang="mk-MK" sz="1800" b="1" dirty="0">
              <a:solidFill>
                <a:schemeClr val="tx2"/>
              </a:solidFill>
              <a:latin typeface="+mn-lt"/>
              <a:ea typeface="+mj-ea"/>
              <a:cs typeface="+mj-cs"/>
            </a:endParaRPr>
          </a:p>
          <a:p>
            <a:pPr marL="457200" indent="-457200">
              <a:defRPr/>
            </a:pPr>
            <a:endParaRPr lang="mk-MK" sz="1800" b="1" dirty="0">
              <a:solidFill>
                <a:schemeClr val="tx2"/>
              </a:solidFill>
              <a:latin typeface="+mn-lt"/>
              <a:ea typeface="+mj-ea"/>
              <a:cs typeface="+mj-cs"/>
            </a:endParaRPr>
          </a:p>
          <a:p>
            <a:pPr marL="342900" indent="-342900" eaLnBrk="0" hangingPunct="0">
              <a:spcBef>
                <a:spcPct val="20000"/>
              </a:spcBef>
              <a:buClr>
                <a:schemeClr val="accent2"/>
              </a:buClr>
              <a:buFont typeface="Wingdings" pitchFamily="2" charset="2"/>
              <a:buNone/>
              <a:defRPr/>
            </a:pPr>
            <a:endParaRPr lang="mk-MK" sz="1800" b="1" kern="0" dirty="0">
              <a:latin typeface="+mn-lt"/>
            </a:endParaRPr>
          </a:p>
          <a:p>
            <a:pPr marL="342900" indent="-342900" eaLnBrk="0" hangingPunct="0">
              <a:spcBef>
                <a:spcPct val="20000"/>
              </a:spcBef>
              <a:buClr>
                <a:schemeClr val="accent2"/>
              </a:buClr>
              <a:buFont typeface="Wingdings" pitchFamily="2" charset="2"/>
              <a:buNone/>
              <a:defRPr/>
            </a:pPr>
            <a:endParaRPr lang="en-US" sz="1800" b="1" kern="0" dirty="0">
              <a:latin typeface="+mn-lt"/>
            </a:endParaRPr>
          </a:p>
          <a:p>
            <a:pPr marL="342900" indent="-342900" eaLnBrk="0" hangingPunct="0">
              <a:spcBef>
                <a:spcPct val="20000"/>
              </a:spcBef>
              <a:buClr>
                <a:schemeClr val="accent2"/>
              </a:buClr>
              <a:buFont typeface="Wingdings" pitchFamily="2" charset="2"/>
              <a:buNone/>
              <a:defRPr/>
            </a:pPr>
            <a:endParaRPr lang="mk-MK" sz="1800" b="1" kern="0" dirty="0">
              <a:latin typeface="+mn-lt"/>
            </a:endParaRPr>
          </a:p>
          <a:p>
            <a:pPr marL="342900" indent="-342900" eaLnBrk="0" hangingPunct="0">
              <a:spcBef>
                <a:spcPct val="20000"/>
              </a:spcBef>
              <a:buClr>
                <a:schemeClr val="accent2"/>
              </a:buClr>
              <a:buFont typeface="Wingdings" pitchFamily="2" charset="2"/>
              <a:buNone/>
              <a:defRPr/>
            </a:pPr>
            <a:r>
              <a:rPr lang="mk-MK" sz="1800" b="1" kern="0" dirty="0">
                <a:latin typeface="+mn-lt"/>
              </a:rPr>
              <a:t>	</a:t>
            </a:r>
            <a:endParaRPr lang="mk-MK" sz="1800" kern="0" dirty="0">
              <a:latin typeface="+mn-lt"/>
            </a:endParaRPr>
          </a:p>
          <a:p>
            <a:pPr marL="342900" indent="-342900">
              <a:spcBef>
                <a:spcPct val="20000"/>
              </a:spcBef>
              <a:buClr>
                <a:schemeClr val="accent2"/>
              </a:buClr>
              <a:buFont typeface="Wingdings" pitchFamily="2" charset="2"/>
              <a:buNone/>
              <a:defRPr/>
            </a:pPr>
            <a:endParaRPr lang="en-US" sz="1800" kern="0" dirty="0">
              <a:latin typeface="+mn-lt"/>
            </a:endParaRPr>
          </a:p>
          <a:p>
            <a:pPr marL="342900" indent="-342900">
              <a:spcBef>
                <a:spcPct val="20000"/>
              </a:spcBef>
              <a:buClr>
                <a:schemeClr val="accent2"/>
              </a:buClr>
              <a:buFont typeface="Wingdings" pitchFamily="2" charset="2"/>
              <a:buNone/>
              <a:defRPr/>
            </a:pPr>
            <a:endParaRPr lang="mk-MK" sz="1800" kern="0" dirty="0">
              <a:latin typeface="+mn-lt"/>
            </a:endParaRPr>
          </a:p>
          <a:p>
            <a:pPr marL="342900" indent="-342900">
              <a:spcBef>
                <a:spcPct val="20000"/>
              </a:spcBef>
              <a:buClr>
                <a:schemeClr val="accent2"/>
              </a:buClr>
              <a:buFont typeface="Wingdings" pitchFamily="2" charset="2"/>
              <a:buNone/>
              <a:defRPr/>
            </a:pPr>
            <a:endParaRPr lang="en-US" sz="1800" kern="0" dirty="0">
              <a:latin typeface="+mn-lt"/>
            </a:endParaRPr>
          </a:p>
        </p:txBody>
      </p:sp>
      <p:sp>
        <p:nvSpPr>
          <p:cNvPr id="8196" name="Slide Number Placeholder 1"/>
          <p:cNvSpPr txBox="1">
            <a:spLocks noGrp="1"/>
          </p:cNvSpPr>
          <p:nvPr/>
        </p:nvSpPr>
        <p:spPr bwMode="auto">
          <a:xfrm>
            <a:off x="8534400" y="6181725"/>
            <a:ext cx="609600" cy="457200"/>
          </a:xfrm>
          <a:prstGeom prst="rect">
            <a:avLst/>
          </a:prstGeom>
          <a:noFill/>
          <a:ln w="9525">
            <a:noFill/>
            <a:miter lim="800000"/>
            <a:headEnd/>
            <a:tailEnd/>
          </a:ln>
        </p:spPr>
        <p:txBody>
          <a:bodyPr lIns="0" tIns="0" rIns="0" bIns="0" anchor="ctr"/>
          <a:lstStyle/>
          <a:p>
            <a:fld id="{5F1D4A9C-B559-418E-A2F0-A0BD027E3D2B}" type="slidenum">
              <a:rPr lang="en-US" sz="1600">
                <a:solidFill>
                  <a:schemeClr val="tx2"/>
                </a:solidFill>
                <a:latin typeface="+mj-lt"/>
              </a:rPr>
              <a:pPr/>
              <a:t>24</a:t>
            </a:fld>
            <a:endParaRPr lang="en-US" sz="1600" dirty="0">
              <a:solidFill>
                <a:schemeClr val="tx2"/>
              </a:solidFill>
              <a:latin typeface="+mj-lt"/>
            </a:endParaRPr>
          </a:p>
        </p:txBody>
      </p:sp>
      <p:sp>
        <p:nvSpPr>
          <p:cNvPr id="5" name="Rectangle 2"/>
          <p:cNvSpPr txBox="1">
            <a:spLocks noChangeArrowheads="1"/>
          </p:cNvSpPr>
          <p:nvPr/>
        </p:nvSpPr>
        <p:spPr bwMode="auto">
          <a:xfrm>
            <a:off x="609600" y="1066800"/>
            <a:ext cx="8293100" cy="5334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sz="2000" b="0" i="0" u="sng" strike="noStrike" kern="0" cap="none" spc="0" normalizeH="0" baseline="0" noProof="0" dirty="0" smtClean="0">
                <a:ln>
                  <a:noFill/>
                </a:ln>
                <a:solidFill>
                  <a:schemeClr val="tx2"/>
                </a:solidFill>
                <a:effectLst/>
                <a:uLnTx/>
                <a:uFillTx/>
                <a:latin typeface="+mj-lt"/>
                <a:ea typeface="+mj-ea"/>
                <a:cs typeface="+mj-cs"/>
              </a:rPr>
              <a:t>Harmonization with EU legislation</a:t>
            </a:r>
            <a:r>
              <a:rPr kumimoji="0" lang="mk-MK" sz="2400" b="1" i="0" u="sng" strike="noStrike" kern="0" cap="none" spc="0" normalizeH="0" baseline="0" noProof="0" dirty="0" smtClean="0">
                <a:ln>
                  <a:noFill/>
                </a:ln>
                <a:solidFill>
                  <a:schemeClr val="tx2"/>
                </a:solidFill>
                <a:effectLst/>
                <a:uLnTx/>
                <a:uFillTx/>
                <a:latin typeface="+mj-lt"/>
                <a:ea typeface="+mj-ea"/>
                <a:cs typeface="+mj-cs"/>
              </a:rPr>
              <a:t/>
            </a:r>
            <a:br>
              <a:rPr kumimoji="0" lang="mk-MK" sz="2400" b="1" i="0" u="sng" strike="noStrike" kern="0" cap="none" spc="0" normalizeH="0" baseline="0" noProof="0" dirty="0" smtClean="0">
                <a:ln>
                  <a:noFill/>
                </a:ln>
                <a:solidFill>
                  <a:schemeClr val="tx2"/>
                </a:solidFill>
                <a:effectLst/>
                <a:uLnTx/>
                <a:uFillTx/>
                <a:latin typeface="+mj-lt"/>
                <a:ea typeface="+mj-ea"/>
                <a:cs typeface="+mj-cs"/>
              </a:rPr>
            </a:br>
            <a:r>
              <a:rPr kumimoji="0" lang="en-US" sz="3000" b="0" i="0" u="none" strike="noStrike" kern="0" cap="none" spc="0" normalizeH="0" baseline="0" noProof="0" dirty="0" smtClean="0">
                <a:ln>
                  <a:noFill/>
                </a:ln>
                <a:solidFill>
                  <a:schemeClr val="tx1"/>
                </a:solidFill>
                <a:effectLst/>
                <a:uLnTx/>
                <a:uFillTx/>
                <a:latin typeface="+mj-lt"/>
                <a:ea typeface="+mj-ea"/>
                <a:cs typeface="+mj-cs"/>
              </a:rPr>
              <a:t/>
            </a:r>
            <a:br>
              <a:rPr kumimoji="0" lang="en-US" sz="3000" b="0" i="0" u="none" strike="noStrike" kern="0" cap="none" spc="0" normalizeH="0" baseline="0" noProof="0" dirty="0" smtClean="0">
                <a:ln>
                  <a:noFill/>
                </a:ln>
                <a:solidFill>
                  <a:schemeClr val="tx1"/>
                </a:solidFill>
                <a:effectLst/>
                <a:uLnTx/>
                <a:uFillTx/>
                <a:latin typeface="+mj-lt"/>
                <a:ea typeface="+mj-ea"/>
                <a:cs typeface="+mj-cs"/>
              </a:rPr>
            </a:br>
            <a:endParaRPr kumimoji="0" lang="mk-MK" sz="3000" b="1" i="0" u="none" strike="noStrike" kern="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bwMode="auto">
          <a:xfrm>
            <a:off x="685800" y="838200"/>
            <a:ext cx="7848600" cy="381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lgn="l"/>
            <a:r>
              <a:rPr lang="mk-MK" sz="2400" b="1" dirty="0" smtClean="0"/>
              <a:t>3.</a:t>
            </a:r>
            <a:r>
              <a:rPr lang="en-US" sz="2400" b="1" dirty="0" smtClean="0"/>
              <a:t>2</a:t>
            </a:r>
            <a:r>
              <a:rPr lang="mk-MK" sz="2400" b="1" dirty="0" smtClean="0"/>
              <a:t>.</a:t>
            </a:r>
            <a:r>
              <a:rPr lang="en-US" sz="2400" b="1" dirty="0" smtClean="0"/>
              <a:t> Payment statistics</a:t>
            </a:r>
            <a:r>
              <a:rPr lang="mk-MK" sz="2400" b="1" dirty="0" smtClean="0"/>
              <a:t/>
            </a:r>
            <a:br>
              <a:rPr lang="mk-MK" sz="2400" b="1" dirty="0" smtClean="0"/>
            </a:br>
            <a:r>
              <a:rPr lang="en-US" sz="3000" dirty="0" smtClean="0">
                <a:solidFill>
                  <a:schemeClr val="tx1"/>
                </a:solidFill>
              </a:rPr>
              <a:t/>
            </a:r>
            <a:br>
              <a:rPr lang="en-US" sz="3000" dirty="0" smtClean="0">
                <a:solidFill>
                  <a:schemeClr val="tx1"/>
                </a:solidFill>
              </a:rPr>
            </a:br>
            <a:endParaRPr lang="mk-MK" sz="3000" b="1" dirty="0" smtClean="0">
              <a:solidFill>
                <a:schemeClr val="tx1"/>
              </a:solidFill>
            </a:endParaRPr>
          </a:p>
        </p:txBody>
      </p:sp>
      <p:sp>
        <p:nvSpPr>
          <p:cNvPr id="16" name="Rectangle 3"/>
          <p:cNvSpPr txBox="1">
            <a:spLocks noChangeArrowheads="1"/>
          </p:cNvSpPr>
          <p:nvPr/>
        </p:nvSpPr>
        <p:spPr bwMode="auto">
          <a:xfrm>
            <a:off x="685800" y="2362200"/>
            <a:ext cx="7848600" cy="3810000"/>
          </a:xfrm>
          <a:prstGeom prst="rect">
            <a:avLst/>
          </a:prstGeom>
          <a:noFill/>
          <a:ln>
            <a:solidFill>
              <a:schemeClr val="bg2"/>
            </a:solidFill>
            <a:miter lim="800000"/>
            <a:headEnd/>
            <a:tailEnd/>
          </a:ln>
        </p:spPr>
        <p:txBody>
          <a:bodyPr/>
          <a:lstStyle/>
          <a:p>
            <a:pPr marL="457200" indent="-457200" algn="just">
              <a:buFont typeface="Arial" pitchFamily="34" charset="0"/>
              <a:buChar char="•"/>
              <a:defRPr/>
            </a:pPr>
            <a:endParaRPr lang="mk-MK" sz="1600" dirty="0" smtClean="0">
              <a:solidFill>
                <a:schemeClr val="tx2"/>
              </a:solidFill>
              <a:latin typeface="+mj-lt"/>
              <a:ea typeface="+mj-ea"/>
              <a:cs typeface="+mj-cs"/>
            </a:endParaRPr>
          </a:p>
          <a:p>
            <a:pPr marL="344488" indent="-344488">
              <a:buFont typeface="Arial" pitchFamily="34" charset="0"/>
              <a:buChar char="•"/>
            </a:pPr>
            <a:r>
              <a:rPr lang="en-US" sz="1600" b="1" dirty="0" smtClean="0">
                <a:latin typeface="Tahoma" pitchFamily="34" charset="0"/>
                <a:cs typeface="Tahoma" pitchFamily="34" charset="0"/>
              </a:rPr>
              <a:t> Current situation</a:t>
            </a:r>
            <a:r>
              <a:rPr lang="en-US" sz="1600" dirty="0" smtClean="0">
                <a:latin typeface="Tahoma" pitchFamily="34" charset="0"/>
                <a:cs typeface="Tahoma" pitchFamily="34" charset="0"/>
              </a:rPr>
              <a:t/>
            </a:r>
            <a:br>
              <a:rPr lang="en-US" sz="1600" dirty="0" smtClean="0">
                <a:latin typeface="Tahoma" pitchFamily="34" charset="0"/>
                <a:cs typeface="Tahoma" pitchFamily="34" charset="0"/>
              </a:rPr>
            </a:br>
            <a:r>
              <a:rPr lang="en-US" sz="1600" dirty="0" smtClean="0">
                <a:latin typeface="Tahoma" pitchFamily="34" charset="0"/>
                <a:cs typeface="Tahoma" pitchFamily="34" charset="0"/>
              </a:rPr>
              <a:t> - National payment </a:t>
            </a:r>
            <a:r>
              <a:rPr lang="en-US" sz="1600" dirty="0">
                <a:latin typeface="Tahoma" pitchFamily="34" charset="0"/>
                <a:cs typeface="Tahoma" pitchFamily="34" charset="0"/>
              </a:rPr>
              <a:t>s</a:t>
            </a:r>
            <a:r>
              <a:rPr lang="en-US" sz="1600" dirty="0" smtClean="0">
                <a:latin typeface="Tahoma" pitchFamily="34" charset="0"/>
                <a:cs typeface="Tahoma" pitchFamily="34" charset="0"/>
              </a:rPr>
              <a:t>tatistics – NBRM since 2005</a:t>
            </a:r>
          </a:p>
          <a:p>
            <a:pPr marL="403225" indent="-403225"/>
            <a:r>
              <a:rPr lang="en-US" sz="1600" dirty="0" smtClean="0">
                <a:latin typeface="Tahoma" pitchFamily="34" charset="0"/>
                <a:cs typeface="Tahoma" pitchFamily="34" charset="0"/>
              </a:rPr>
              <a:t>	- In 2012 ​​a comparative analysis of the national payment statistics with the payment statistics of the ECB was made</a:t>
            </a:r>
          </a:p>
          <a:p>
            <a:pPr marL="403225" indent="-403225"/>
            <a:endParaRPr lang="en-US" sz="1600" dirty="0" smtClean="0">
              <a:latin typeface="Tahoma" pitchFamily="34" charset="0"/>
              <a:cs typeface="Tahoma" pitchFamily="34" charset="0"/>
            </a:endParaRPr>
          </a:p>
          <a:p>
            <a:pPr marL="403225" indent="-403225">
              <a:buFont typeface="Arial" pitchFamily="34" charset="0"/>
              <a:buChar char="•"/>
            </a:pPr>
            <a:r>
              <a:rPr lang="en-US" sz="1600" b="1" dirty="0" smtClean="0">
                <a:latin typeface="Tahoma" pitchFamily="34" charset="0"/>
                <a:cs typeface="Tahoma" pitchFamily="34" charset="0"/>
              </a:rPr>
              <a:t>Planned activities:</a:t>
            </a:r>
            <a:r>
              <a:rPr lang="en-US" sz="1600" dirty="0" smtClean="0">
                <a:latin typeface="Tahoma" pitchFamily="34" charset="0"/>
                <a:cs typeface="Tahoma" pitchFamily="34" charset="0"/>
              </a:rPr>
              <a:t/>
            </a:r>
            <a:br>
              <a:rPr lang="en-US" sz="1600" dirty="0" smtClean="0">
                <a:latin typeface="Tahoma" pitchFamily="34" charset="0"/>
                <a:cs typeface="Tahoma" pitchFamily="34" charset="0"/>
              </a:rPr>
            </a:br>
            <a:r>
              <a:rPr lang="en-US" sz="1600" dirty="0" smtClean="0">
                <a:latin typeface="Tahoma" pitchFamily="34" charset="0"/>
                <a:cs typeface="Tahoma" pitchFamily="34" charset="0"/>
              </a:rPr>
              <a:t>- Development of </a:t>
            </a:r>
            <a:r>
              <a:rPr lang="en-US" sz="1600" b="1" dirty="0" smtClean="0">
                <a:latin typeface="Tahoma" pitchFamily="34" charset="0"/>
                <a:cs typeface="Tahoma" pitchFamily="34" charset="0"/>
              </a:rPr>
              <a:t>methodology</a:t>
            </a:r>
            <a:r>
              <a:rPr lang="en-US" sz="1600" dirty="0" smtClean="0">
                <a:latin typeface="Tahoma" pitchFamily="34" charset="0"/>
                <a:cs typeface="Tahoma" pitchFamily="34" charset="0"/>
              </a:rPr>
              <a:t>;</a:t>
            </a:r>
            <a:br>
              <a:rPr lang="en-US" sz="1600" dirty="0" smtClean="0">
                <a:latin typeface="Tahoma" pitchFamily="34" charset="0"/>
                <a:cs typeface="Tahoma" pitchFamily="34" charset="0"/>
              </a:rPr>
            </a:br>
            <a:r>
              <a:rPr lang="en-US" sz="1600" dirty="0" smtClean="0">
                <a:latin typeface="Tahoma" pitchFamily="34" charset="0"/>
                <a:cs typeface="Tahoma" pitchFamily="34" charset="0"/>
              </a:rPr>
              <a:t>- Drafting of </a:t>
            </a:r>
            <a:r>
              <a:rPr lang="en-US" sz="1600" b="1" dirty="0" smtClean="0">
                <a:latin typeface="Tahoma" pitchFamily="34" charset="0"/>
                <a:cs typeface="Tahoma" pitchFamily="34" charset="0"/>
              </a:rPr>
              <a:t>by-laws</a:t>
            </a:r>
            <a:r>
              <a:rPr lang="en-US" sz="1600" dirty="0" smtClean="0">
                <a:latin typeface="Tahoma" pitchFamily="34" charset="0"/>
                <a:cs typeface="Tahoma" pitchFamily="34" charset="0"/>
              </a:rPr>
              <a:t>;</a:t>
            </a:r>
            <a:br>
              <a:rPr lang="en-US" sz="1600" dirty="0" smtClean="0">
                <a:latin typeface="Tahoma" pitchFamily="34" charset="0"/>
                <a:cs typeface="Tahoma" pitchFamily="34" charset="0"/>
              </a:rPr>
            </a:br>
            <a:r>
              <a:rPr lang="en-US" sz="1600" dirty="0" smtClean="0">
                <a:latin typeface="Tahoma" pitchFamily="34" charset="0"/>
                <a:cs typeface="Tahoma" pitchFamily="34" charset="0"/>
              </a:rPr>
              <a:t>- </a:t>
            </a:r>
            <a:r>
              <a:rPr lang="en-US" sz="1600" b="1" dirty="0" smtClean="0">
                <a:latin typeface="Tahoma" pitchFamily="34" charset="0"/>
                <a:cs typeface="Tahoma" pitchFamily="34" charset="0"/>
              </a:rPr>
              <a:t>Presentation</a:t>
            </a:r>
            <a:r>
              <a:rPr lang="en-US" sz="1600" dirty="0" smtClean="0">
                <a:latin typeface="Tahoma" pitchFamily="34" charset="0"/>
                <a:cs typeface="Tahoma" pitchFamily="34" charset="0"/>
              </a:rPr>
              <a:t> of the new framework for payment statistics;</a:t>
            </a:r>
            <a:br>
              <a:rPr lang="en-US" sz="1600" dirty="0" smtClean="0">
                <a:latin typeface="Tahoma" pitchFamily="34" charset="0"/>
                <a:cs typeface="Tahoma" pitchFamily="34" charset="0"/>
              </a:rPr>
            </a:br>
            <a:r>
              <a:rPr lang="en-US" sz="1600" dirty="0" smtClean="0">
                <a:latin typeface="Tahoma" pitchFamily="34" charset="0"/>
                <a:cs typeface="Tahoma" pitchFamily="34" charset="0"/>
              </a:rPr>
              <a:t>- Initiative </a:t>
            </a:r>
            <a:r>
              <a:rPr lang="en-US" sz="1600" b="1" dirty="0" smtClean="0">
                <a:latin typeface="Tahoma" pitchFamily="34" charset="0"/>
                <a:cs typeface="Tahoma" pitchFamily="34" charset="0"/>
              </a:rPr>
              <a:t>to start a survey to collect information from users of payment services</a:t>
            </a:r>
            <a:r>
              <a:rPr lang="en-US" sz="1600" dirty="0" smtClean="0">
                <a:latin typeface="Tahoma" pitchFamily="34" charset="0"/>
                <a:cs typeface="Tahoma" pitchFamily="34" charset="0"/>
              </a:rPr>
              <a:t>.</a:t>
            </a:r>
          </a:p>
          <a:p>
            <a:pPr indent="-457200">
              <a:buFont typeface="Wingdings" pitchFamily="2" charset="2"/>
              <a:buChar char="ü"/>
              <a:defRPr/>
            </a:pPr>
            <a:endParaRPr lang="mk-MK" sz="1600" dirty="0" smtClean="0">
              <a:solidFill>
                <a:schemeClr val="tx2"/>
              </a:solidFill>
              <a:latin typeface="+mn-lt"/>
              <a:ea typeface="+mj-ea"/>
              <a:cs typeface="+mj-cs"/>
            </a:endParaRPr>
          </a:p>
          <a:p>
            <a:pPr lvl="1" indent="-457200">
              <a:defRPr/>
            </a:pPr>
            <a:endParaRPr lang="mk-MK" sz="1600" dirty="0" smtClean="0">
              <a:solidFill>
                <a:schemeClr val="tx2"/>
              </a:solidFill>
              <a:latin typeface="+mn-lt"/>
              <a:ea typeface="+mj-ea"/>
              <a:cs typeface="+mj-cs"/>
            </a:endParaRPr>
          </a:p>
          <a:p>
            <a:pPr indent="-457200">
              <a:buFont typeface="Arial" pitchFamily="34" charset="0"/>
              <a:buChar char="•"/>
              <a:defRPr/>
            </a:pPr>
            <a:endParaRPr lang="mk-MK" sz="1600" dirty="0">
              <a:solidFill>
                <a:schemeClr val="tx2"/>
              </a:solidFill>
              <a:latin typeface="+mn-lt"/>
              <a:ea typeface="+mj-ea"/>
              <a:cs typeface="+mj-cs"/>
            </a:endParaRPr>
          </a:p>
          <a:p>
            <a:pPr indent="-457200">
              <a:defRPr/>
            </a:pPr>
            <a:endParaRPr lang="mk-MK" sz="1600" dirty="0" smtClean="0"/>
          </a:p>
          <a:p>
            <a:pPr indent="-457200">
              <a:buFont typeface="Wingdings" pitchFamily="2" charset="2"/>
              <a:buChar char="ü"/>
              <a:defRPr/>
            </a:pPr>
            <a:endParaRPr lang="mk-MK" sz="1600" dirty="0">
              <a:solidFill>
                <a:schemeClr val="tx2"/>
              </a:solidFill>
              <a:latin typeface="+mn-lt"/>
              <a:ea typeface="+mj-ea"/>
              <a:cs typeface="+mj-cs"/>
            </a:endParaRPr>
          </a:p>
          <a:p>
            <a:pPr marL="342900" indent="-342900" eaLnBrk="0" hangingPunct="0">
              <a:spcBef>
                <a:spcPct val="20000"/>
              </a:spcBef>
              <a:buClr>
                <a:schemeClr val="accent2"/>
              </a:buClr>
              <a:buFont typeface="Wingdings" pitchFamily="2" charset="2"/>
              <a:buNone/>
              <a:defRPr/>
            </a:pPr>
            <a:endParaRPr lang="mk-MK" sz="1800" b="1" kern="0" dirty="0">
              <a:latin typeface="+mn-lt"/>
            </a:endParaRPr>
          </a:p>
          <a:p>
            <a:pPr marL="342900" indent="-342900" eaLnBrk="0" hangingPunct="0">
              <a:spcBef>
                <a:spcPct val="20000"/>
              </a:spcBef>
              <a:buClr>
                <a:schemeClr val="accent2"/>
              </a:buClr>
              <a:buFont typeface="Wingdings" pitchFamily="2" charset="2"/>
              <a:buNone/>
              <a:defRPr/>
            </a:pPr>
            <a:endParaRPr lang="en-US" sz="1800" b="1" kern="0" dirty="0">
              <a:latin typeface="+mn-lt"/>
            </a:endParaRPr>
          </a:p>
          <a:p>
            <a:pPr marL="342900" indent="-342900" eaLnBrk="0" hangingPunct="0">
              <a:spcBef>
                <a:spcPct val="20000"/>
              </a:spcBef>
              <a:buClr>
                <a:schemeClr val="accent2"/>
              </a:buClr>
              <a:buFont typeface="Wingdings" pitchFamily="2" charset="2"/>
              <a:buNone/>
              <a:defRPr/>
            </a:pPr>
            <a:endParaRPr lang="mk-MK" sz="1800" b="1" kern="0" dirty="0">
              <a:latin typeface="+mn-lt"/>
            </a:endParaRPr>
          </a:p>
          <a:p>
            <a:pPr marL="342900" indent="-342900" eaLnBrk="0" hangingPunct="0">
              <a:spcBef>
                <a:spcPct val="20000"/>
              </a:spcBef>
              <a:buClr>
                <a:schemeClr val="accent2"/>
              </a:buClr>
              <a:buFont typeface="Wingdings" pitchFamily="2" charset="2"/>
              <a:buNone/>
              <a:defRPr/>
            </a:pPr>
            <a:r>
              <a:rPr lang="mk-MK" sz="1800" b="1" kern="0" dirty="0">
                <a:latin typeface="+mn-lt"/>
              </a:rPr>
              <a:t>	</a:t>
            </a:r>
            <a:endParaRPr lang="mk-MK" sz="1800" kern="0" dirty="0">
              <a:latin typeface="+mn-lt"/>
            </a:endParaRPr>
          </a:p>
          <a:p>
            <a:pPr marL="342900" indent="-342900">
              <a:spcBef>
                <a:spcPct val="20000"/>
              </a:spcBef>
              <a:buClr>
                <a:schemeClr val="accent2"/>
              </a:buClr>
              <a:buFont typeface="Wingdings" pitchFamily="2" charset="2"/>
              <a:buNone/>
              <a:defRPr/>
            </a:pPr>
            <a:endParaRPr lang="en-US" sz="1800" kern="0" dirty="0">
              <a:latin typeface="+mn-lt"/>
            </a:endParaRPr>
          </a:p>
          <a:p>
            <a:pPr marL="342900" indent="-342900">
              <a:spcBef>
                <a:spcPct val="20000"/>
              </a:spcBef>
              <a:buClr>
                <a:schemeClr val="accent2"/>
              </a:buClr>
              <a:buFont typeface="Wingdings" pitchFamily="2" charset="2"/>
              <a:buNone/>
              <a:defRPr/>
            </a:pPr>
            <a:endParaRPr lang="mk-MK" sz="1800" kern="0" dirty="0">
              <a:latin typeface="+mn-lt"/>
            </a:endParaRPr>
          </a:p>
          <a:p>
            <a:pPr marL="342900" indent="-342900">
              <a:spcBef>
                <a:spcPct val="20000"/>
              </a:spcBef>
              <a:buClr>
                <a:schemeClr val="accent2"/>
              </a:buClr>
              <a:buFont typeface="Wingdings" pitchFamily="2" charset="2"/>
              <a:buNone/>
              <a:defRPr/>
            </a:pPr>
            <a:endParaRPr lang="en-US" sz="1800" kern="0" dirty="0">
              <a:latin typeface="+mn-lt"/>
            </a:endParaRPr>
          </a:p>
        </p:txBody>
      </p:sp>
      <p:sp>
        <p:nvSpPr>
          <p:cNvPr id="8196" name="Slide Number Placeholder 1"/>
          <p:cNvSpPr txBox="1">
            <a:spLocks noGrp="1"/>
          </p:cNvSpPr>
          <p:nvPr/>
        </p:nvSpPr>
        <p:spPr bwMode="auto">
          <a:xfrm>
            <a:off x="8410575" y="6181725"/>
            <a:ext cx="609600" cy="457200"/>
          </a:xfrm>
          <a:prstGeom prst="rect">
            <a:avLst/>
          </a:prstGeom>
          <a:noFill/>
          <a:ln w="9525">
            <a:noFill/>
            <a:miter lim="800000"/>
            <a:headEnd/>
            <a:tailEnd/>
          </a:ln>
        </p:spPr>
        <p:txBody>
          <a:bodyPr lIns="0" tIns="0" rIns="0" bIns="0" anchor="ctr"/>
          <a:lstStyle/>
          <a:p>
            <a:fld id="{5F1D4A9C-B559-418E-A2F0-A0BD027E3D2B}" type="slidenum">
              <a:rPr lang="en-US" sz="1600" smtClean="0">
                <a:solidFill>
                  <a:schemeClr val="tx2"/>
                </a:solidFill>
                <a:latin typeface="+mj-lt"/>
              </a:rPr>
              <a:pPr/>
              <a:t>25</a:t>
            </a:fld>
            <a:endParaRPr lang="en-US" sz="1600" dirty="0">
              <a:solidFill>
                <a:schemeClr val="tx2"/>
              </a:solidFill>
              <a:latin typeface="+mj-lt"/>
            </a:endParaRPr>
          </a:p>
        </p:txBody>
      </p:sp>
      <p:sp>
        <p:nvSpPr>
          <p:cNvPr id="5" name="Rectangle 2"/>
          <p:cNvSpPr txBox="1">
            <a:spLocks noChangeArrowheads="1"/>
          </p:cNvSpPr>
          <p:nvPr/>
        </p:nvSpPr>
        <p:spPr bwMode="auto">
          <a:xfrm>
            <a:off x="838200" y="1447800"/>
            <a:ext cx="7848600" cy="9144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lgn="ctr" eaLnBrk="0" hangingPunct="0">
              <a:lnSpc>
                <a:spcPct val="85000"/>
              </a:lnSpc>
              <a:defRPr/>
            </a:pPr>
            <a:r>
              <a:rPr lang="en-US" sz="2000" u="sng" kern="0" dirty="0" smtClean="0">
                <a:solidFill>
                  <a:schemeClr val="tx2"/>
                </a:solidFill>
                <a:latin typeface="+mj-lt"/>
                <a:ea typeface="+mj-ea"/>
                <a:cs typeface="+mj-cs"/>
              </a:rPr>
              <a:t>Improving the national payment statistics billing and harmonization with the methodology for payment statistics of the ECB</a:t>
            </a:r>
          </a:p>
          <a:p>
            <a:pPr algn="ctr" eaLnBrk="0" hangingPunct="0">
              <a:lnSpc>
                <a:spcPct val="85000"/>
              </a:lnSpc>
              <a:defRPr/>
            </a:pPr>
            <a:r>
              <a:rPr kumimoji="0" lang="mk-MK" sz="3000" b="1" i="0" u="none" strike="noStrike" kern="0" cap="none" spc="0" normalizeH="0" baseline="0" noProof="0" dirty="0" smtClean="0">
                <a:ln>
                  <a:noFill/>
                </a:ln>
                <a:solidFill>
                  <a:schemeClr val="tx2"/>
                </a:solidFill>
                <a:effectLst/>
                <a:uLnTx/>
                <a:uFillTx/>
                <a:latin typeface="+mj-lt"/>
                <a:ea typeface="+mj-ea"/>
                <a:cs typeface="+mj-cs"/>
              </a:rPr>
              <a:t/>
            </a:r>
            <a:br>
              <a:rPr kumimoji="0" lang="mk-MK" sz="3000" b="1" i="0" u="none" strike="noStrike" kern="0" cap="none" spc="0" normalizeH="0" baseline="0" noProof="0" dirty="0" smtClean="0">
                <a:ln>
                  <a:noFill/>
                </a:ln>
                <a:solidFill>
                  <a:schemeClr val="tx2"/>
                </a:solidFill>
                <a:effectLst/>
                <a:uLnTx/>
                <a:uFillTx/>
                <a:latin typeface="+mj-lt"/>
                <a:ea typeface="+mj-ea"/>
                <a:cs typeface="+mj-cs"/>
              </a:rPr>
            </a:br>
            <a:r>
              <a:rPr kumimoji="0" lang="en-US" sz="3000" b="0" i="0" u="none" strike="noStrike" kern="0" cap="none" spc="0" normalizeH="0" baseline="0" noProof="0" dirty="0" smtClean="0">
                <a:ln>
                  <a:noFill/>
                </a:ln>
                <a:solidFill>
                  <a:schemeClr val="tx1"/>
                </a:solidFill>
                <a:effectLst/>
                <a:uLnTx/>
                <a:uFillTx/>
                <a:latin typeface="+mj-lt"/>
                <a:ea typeface="+mj-ea"/>
                <a:cs typeface="+mj-cs"/>
              </a:rPr>
              <a:t/>
            </a:r>
            <a:br>
              <a:rPr kumimoji="0" lang="en-US" sz="3000" b="0" i="0" u="none" strike="noStrike" kern="0" cap="none" spc="0" normalizeH="0" baseline="0" noProof="0" dirty="0" smtClean="0">
                <a:ln>
                  <a:noFill/>
                </a:ln>
                <a:solidFill>
                  <a:schemeClr val="tx1"/>
                </a:solidFill>
                <a:effectLst/>
                <a:uLnTx/>
                <a:uFillTx/>
                <a:latin typeface="+mj-lt"/>
                <a:ea typeface="+mj-ea"/>
                <a:cs typeface="+mj-cs"/>
              </a:rPr>
            </a:br>
            <a:endParaRPr kumimoji="0" lang="mk-MK" sz="3000" b="1" i="0" u="none" strike="noStrike" kern="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bwMode="auto">
          <a:xfrm>
            <a:off x="685800" y="1676400"/>
            <a:ext cx="7848600" cy="5334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en-US" sz="2000" u="sng" dirty="0" smtClean="0"/>
              <a:t>Analysis and gradual implementation of international and European standards and codes of practice</a:t>
            </a:r>
            <a:r>
              <a:rPr lang="en-US" sz="2400" u="sng" dirty="0" smtClean="0"/>
              <a:t/>
            </a:r>
            <a:br>
              <a:rPr lang="en-US" sz="2400" u="sng" dirty="0" smtClean="0"/>
            </a:br>
            <a:r>
              <a:rPr lang="mk-MK" sz="3000" b="1" dirty="0" smtClean="0"/>
              <a:t/>
            </a:r>
            <a:br>
              <a:rPr lang="mk-MK" sz="3000" b="1" dirty="0" smtClean="0"/>
            </a:br>
            <a:r>
              <a:rPr lang="en-US" sz="3000" dirty="0" smtClean="0">
                <a:solidFill>
                  <a:schemeClr val="tx1"/>
                </a:solidFill>
              </a:rPr>
              <a:t/>
            </a:r>
            <a:br>
              <a:rPr lang="en-US" sz="3000" dirty="0" smtClean="0">
                <a:solidFill>
                  <a:schemeClr val="tx1"/>
                </a:solidFill>
              </a:rPr>
            </a:br>
            <a:endParaRPr lang="mk-MK" sz="3000" b="1" dirty="0" smtClean="0">
              <a:solidFill>
                <a:schemeClr val="tx1"/>
              </a:solidFill>
            </a:endParaRPr>
          </a:p>
        </p:txBody>
      </p:sp>
      <p:sp>
        <p:nvSpPr>
          <p:cNvPr id="16" name="Rectangle 3"/>
          <p:cNvSpPr txBox="1">
            <a:spLocks noChangeArrowheads="1"/>
          </p:cNvSpPr>
          <p:nvPr/>
        </p:nvSpPr>
        <p:spPr bwMode="auto">
          <a:xfrm>
            <a:off x="685800" y="2590800"/>
            <a:ext cx="7848600" cy="3581400"/>
          </a:xfrm>
          <a:prstGeom prst="rect">
            <a:avLst/>
          </a:prstGeom>
          <a:noFill/>
          <a:ln>
            <a:solidFill>
              <a:schemeClr val="bg2"/>
            </a:solidFill>
            <a:miter lim="800000"/>
            <a:headEnd/>
            <a:tailEnd/>
          </a:ln>
        </p:spPr>
        <p:txBody>
          <a:bodyPr/>
          <a:lstStyle/>
          <a:p>
            <a:pPr indent="-457200">
              <a:defRPr/>
            </a:pPr>
            <a:endParaRPr lang="mk-MK" sz="1600" b="1" dirty="0" smtClean="0">
              <a:latin typeface="+mj-lt"/>
            </a:endParaRPr>
          </a:p>
          <a:p>
            <a:pPr indent="-457200">
              <a:defRPr/>
            </a:pPr>
            <a:r>
              <a:rPr lang="en-US" sz="1600" b="1" dirty="0" smtClean="0">
                <a:latin typeface="+mj-lt"/>
              </a:rPr>
              <a:t>3.3.1. </a:t>
            </a:r>
            <a:r>
              <a:rPr lang="en-US" sz="1600" b="1" u="sng" dirty="0" smtClean="0">
                <a:latin typeface="+mj-lt"/>
              </a:rPr>
              <a:t>Payment instruments </a:t>
            </a:r>
            <a:r>
              <a:rPr lang="en-US" sz="1600" b="1" dirty="0" smtClean="0">
                <a:latin typeface="+mj-lt"/>
              </a:rPr>
              <a:t>- revision of existing and introduction of new payment instruments based on the standards and rules of SEPA and setting electronic payments schemes </a:t>
            </a:r>
            <a:br>
              <a:rPr lang="en-US" sz="1600" b="1" dirty="0" smtClean="0">
                <a:latin typeface="+mj-lt"/>
              </a:rPr>
            </a:br>
            <a:r>
              <a:rPr lang="en-US" sz="1600" b="1" dirty="0" smtClean="0">
                <a:latin typeface="+mj-lt"/>
              </a:rPr>
              <a:t/>
            </a:r>
            <a:br>
              <a:rPr lang="en-US" sz="1600" b="1" dirty="0" smtClean="0">
                <a:latin typeface="+mj-lt"/>
              </a:rPr>
            </a:br>
            <a:r>
              <a:rPr lang="en-US" sz="1600" b="1" dirty="0" smtClean="0">
                <a:latin typeface="+mj-lt"/>
              </a:rPr>
              <a:t>3.3.2. </a:t>
            </a:r>
            <a:r>
              <a:rPr lang="en-US" sz="1600" b="1" u="sng" dirty="0" smtClean="0">
                <a:latin typeface="+mj-lt"/>
              </a:rPr>
              <a:t>Clearing and settlement systems  </a:t>
            </a:r>
            <a:r>
              <a:rPr lang="en-US" sz="1600" b="1" dirty="0" smtClean="0">
                <a:latin typeface="+mj-lt"/>
              </a:rPr>
              <a:t>- gradual implementation of international and European standards and codes of practice</a:t>
            </a:r>
            <a:br>
              <a:rPr lang="en-US" sz="1600" b="1" dirty="0" smtClean="0">
                <a:latin typeface="+mj-lt"/>
              </a:rPr>
            </a:br>
            <a:r>
              <a:rPr lang="en-US" sz="1600" b="1" dirty="0" smtClean="0">
                <a:latin typeface="+mj-lt"/>
              </a:rPr>
              <a:t/>
            </a:r>
            <a:br>
              <a:rPr lang="en-US" sz="1600" b="1" dirty="0" smtClean="0">
                <a:latin typeface="+mj-lt"/>
              </a:rPr>
            </a:br>
            <a:r>
              <a:rPr lang="en-US" sz="1600" b="1" dirty="0" smtClean="0">
                <a:latin typeface="+mj-lt"/>
              </a:rPr>
              <a:t>3.3.3. </a:t>
            </a:r>
            <a:r>
              <a:rPr lang="en-US" sz="1600" b="1" u="sng" dirty="0" smtClean="0">
                <a:latin typeface="+mj-lt"/>
              </a:rPr>
              <a:t>Payment cards and systems for clearing and settlement of transactions</a:t>
            </a:r>
            <a:r>
              <a:rPr lang="en-US" sz="1600" b="1" dirty="0" smtClean="0">
                <a:latin typeface="+mj-lt"/>
              </a:rPr>
              <a:t> – consolidation of the operations with cards and gradual harmonization with the standards and rules of SEPA</a:t>
            </a:r>
          </a:p>
          <a:p>
            <a:pPr indent="-457200">
              <a:defRPr/>
            </a:pPr>
            <a:r>
              <a:rPr lang="mk-MK" sz="1600" b="1" dirty="0" smtClean="0">
                <a:latin typeface="+mj-lt"/>
              </a:rPr>
              <a:t> </a:t>
            </a:r>
          </a:p>
          <a:p>
            <a:pPr indent="-457200">
              <a:defRPr/>
            </a:pPr>
            <a:endParaRPr lang="mk-MK" sz="1600" b="1" dirty="0">
              <a:latin typeface="+mj-lt"/>
            </a:endParaRPr>
          </a:p>
          <a:p>
            <a:pPr indent="-457200">
              <a:defRPr/>
            </a:pPr>
            <a:endParaRPr lang="mk-MK" sz="1600" dirty="0" smtClean="0"/>
          </a:p>
          <a:p>
            <a:pPr indent="-457200">
              <a:defRPr/>
            </a:pPr>
            <a:endParaRPr lang="mk-MK" sz="1600" dirty="0">
              <a:solidFill>
                <a:schemeClr val="tx2"/>
              </a:solidFill>
              <a:latin typeface="+mn-lt"/>
              <a:ea typeface="+mj-ea"/>
              <a:cs typeface="+mj-cs"/>
            </a:endParaRPr>
          </a:p>
          <a:p>
            <a:pPr marL="342900" indent="-342900" eaLnBrk="0" hangingPunct="0">
              <a:spcBef>
                <a:spcPct val="20000"/>
              </a:spcBef>
              <a:buClr>
                <a:schemeClr val="accent2"/>
              </a:buClr>
              <a:buFont typeface="Wingdings" pitchFamily="2" charset="2"/>
              <a:buNone/>
              <a:defRPr/>
            </a:pPr>
            <a:endParaRPr lang="mk-MK" sz="1800" b="1" kern="0" dirty="0">
              <a:latin typeface="+mn-lt"/>
            </a:endParaRPr>
          </a:p>
          <a:p>
            <a:pPr marL="342900" indent="-342900" eaLnBrk="0" hangingPunct="0">
              <a:spcBef>
                <a:spcPct val="20000"/>
              </a:spcBef>
              <a:buClr>
                <a:schemeClr val="accent2"/>
              </a:buClr>
              <a:buFont typeface="Wingdings" pitchFamily="2" charset="2"/>
              <a:buNone/>
              <a:defRPr/>
            </a:pPr>
            <a:endParaRPr lang="en-US" sz="1800" b="1" kern="0" dirty="0">
              <a:latin typeface="+mn-lt"/>
            </a:endParaRPr>
          </a:p>
          <a:p>
            <a:pPr marL="342900" indent="-342900" eaLnBrk="0" hangingPunct="0">
              <a:spcBef>
                <a:spcPct val="20000"/>
              </a:spcBef>
              <a:buClr>
                <a:schemeClr val="accent2"/>
              </a:buClr>
              <a:buFont typeface="Wingdings" pitchFamily="2" charset="2"/>
              <a:buNone/>
              <a:defRPr/>
            </a:pPr>
            <a:endParaRPr lang="mk-MK" sz="1800" b="1" kern="0" dirty="0">
              <a:latin typeface="+mn-lt"/>
            </a:endParaRPr>
          </a:p>
          <a:p>
            <a:pPr marL="342900" indent="-342900" eaLnBrk="0" hangingPunct="0">
              <a:spcBef>
                <a:spcPct val="20000"/>
              </a:spcBef>
              <a:buClr>
                <a:schemeClr val="accent2"/>
              </a:buClr>
              <a:buFont typeface="Wingdings" pitchFamily="2" charset="2"/>
              <a:buNone/>
              <a:defRPr/>
            </a:pPr>
            <a:r>
              <a:rPr lang="mk-MK" sz="1800" b="1" kern="0" dirty="0">
                <a:latin typeface="+mn-lt"/>
              </a:rPr>
              <a:t>	</a:t>
            </a:r>
            <a:endParaRPr lang="mk-MK" sz="1800" kern="0" dirty="0">
              <a:latin typeface="+mn-lt"/>
            </a:endParaRPr>
          </a:p>
          <a:p>
            <a:pPr marL="342900" indent="-342900">
              <a:spcBef>
                <a:spcPct val="20000"/>
              </a:spcBef>
              <a:buClr>
                <a:schemeClr val="accent2"/>
              </a:buClr>
              <a:buFont typeface="Wingdings" pitchFamily="2" charset="2"/>
              <a:buNone/>
              <a:defRPr/>
            </a:pPr>
            <a:endParaRPr lang="en-US" sz="1800" kern="0" dirty="0">
              <a:latin typeface="+mn-lt"/>
            </a:endParaRPr>
          </a:p>
          <a:p>
            <a:pPr marL="342900" indent="-342900">
              <a:spcBef>
                <a:spcPct val="20000"/>
              </a:spcBef>
              <a:buClr>
                <a:schemeClr val="accent2"/>
              </a:buClr>
              <a:buFont typeface="Wingdings" pitchFamily="2" charset="2"/>
              <a:buNone/>
              <a:defRPr/>
            </a:pPr>
            <a:endParaRPr lang="mk-MK" sz="1800" kern="0" dirty="0">
              <a:latin typeface="+mn-lt"/>
            </a:endParaRPr>
          </a:p>
          <a:p>
            <a:pPr marL="342900" indent="-342900">
              <a:spcBef>
                <a:spcPct val="20000"/>
              </a:spcBef>
              <a:buClr>
                <a:schemeClr val="accent2"/>
              </a:buClr>
              <a:buFont typeface="Wingdings" pitchFamily="2" charset="2"/>
              <a:buNone/>
              <a:defRPr/>
            </a:pPr>
            <a:endParaRPr lang="en-US" sz="1800" kern="0" dirty="0">
              <a:latin typeface="+mn-lt"/>
            </a:endParaRPr>
          </a:p>
        </p:txBody>
      </p:sp>
      <p:sp>
        <p:nvSpPr>
          <p:cNvPr id="8196" name="Slide Number Placeholder 1"/>
          <p:cNvSpPr txBox="1">
            <a:spLocks noGrp="1"/>
          </p:cNvSpPr>
          <p:nvPr/>
        </p:nvSpPr>
        <p:spPr bwMode="auto">
          <a:xfrm>
            <a:off x="8410575" y="6181725"/>
            <a:ext cx="609600" cy="457200"/>
          </a:xfrm>
          <a:prstGeom prst="rect">
            <a:avLst/>
          </a:prstGeom>
          <a:noFill/>
          <a:ln w="9525">
            <a:noFill/>
            <a:miter lim="800000"/>
            <a:headEnd/>
            <a:tailEnd/>
          </a:ln>
        </p:spPr>
        <p:txBody>
          <a:bodyPr lIns="0" tIns="0" rIns="0" bIns="0" anchor="ctr"/>
          <a:lstStyle/>
          <a:p>
            <a:fld id="{5F1D4A9C-B559-418E-A2F0-A0BD027E3D2B}" type="slidenum">
              <a:rPr lang="en-US" sz="1600" smtClean="0">
                <a:solidFill>
                  <a:schemeClr val="tx2"/>
                </a:solidFill>
                <a:latin typeface="+mj-lt"/>
              </a:rPr>
              <a:pPr/>
              <a:t>26</a:t>
            </a:fld>
            <a:endParaRPr lang="en-US" sz="1600" dirty="0">
              <a:solidFill>
                <a:schemeClr val="tx2"/>
              </a:solidFill>
              <a:latin typeface="+mj-lt"/>
            </a:endParaRPr>
          </a:p>
        </p:txBody>
      </p:sp>
      <p:sp>
        <p:nvSpPr>
          <p:cNvPr id="5" name="Rectangle 2"/>
          <p:cNvSpPr txBox="1">
            <a:spLocks noChangeArrowheads="1"/>
          </p:cNvSpPr>
          <p:nvPr/>
        </p:nvSpPr>
        <p:spPr bwMode="auto">
          <a:xfrm>
            <a:off x="685800" y="838200"/>
            <a:ext cx="7848600" cy="6858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eaLnBrk="0" hangingPunct="0">
              <a:lnSpc>
                <a:spcPct val="85000"/>
              </a:lnSpc>
              <a:defRPr/>
            </a:pPr>
            <a:r>
              <a:rPr kumimoji="0" lang="mk-MK" sz="2400" b="1" i="0" u="none" strike="noStrike" kern="0" cap="none" spc="0" normalizeH="0" baseline="0" noProof="0" dirty="0" smtClean="0">
                <a:ln>
                  <a:noFill/>
                </a:ln>
                <a:solidFill>
                  <a:schemeClr val="tx2"/>
                </a:solidFill>
                <a:effectLst/>
                <a:uLnTx/>
                <a:uFillTx/>
                <a:latin typeface="+mj-lt"/>
                <a:ea typeface="+mj-ea"/>
                <a:cs typeface="+mj-cs"/>
              </a:rPr>
              <a:t>3.3</a:t>
            </a:r>
            <a:r>
              <a:rPr kumimoji="0" lang="en-US" sz="2400" b="1" i="0" u="none" strike="noStrike" kern="0" cap="none" spc="0" normalizeH="0" baseline="0" noProof="0" dirty="0" smtClean="0">
                <a:ln>
                  <a:noFill/>
                </a:ln>
                <a:solidFill>
                  <a:schemeClr val="tx2"/>
                </a:solidFill>
                <a:effectLst/>
                <a:uLnTx/>
                <a:uFillTx/>
                <a:latin typeface="+mj-lt"/>
                <a:ea typeface="+mj-ea"/>
                <a:cs typeface="+mj-cs"/>
              </a:rPr>
              <a:t> S</a:t>
            </a:r>
            <a:r>
              <a:rPr lang="en-US" b="1" kern="0" dirty="0" smtClean="0">
                <a:solidFill>
                  <a:schemeClr val="tx2"/>
                </a:solidFill>
                <a:latin typeface="+mj-lt"/>
                <a:ea typeface="+mj-ea"/>
                <a:cs typeface="+mj-cs"/>
              </a:rPr>
              <a:t>ystems for payment, clearing and settlement of transactions in the country</a:t>
            </a:r>
          </a:p>
          <a:p>
            <a:pPr eaLnBrk="0" hangingPunct="0">
              <a:lnSpc>
                <a:spcPct val="85000"/>
              </a:lnSpc>
              <a:defRPr/>
            </a:pPr>
            <a:r>
              <a:rPr kumimoji="0" lang="mk-MK" sz="2400" b="1" i="0" u="none" strike="noStrike" kern="0" cap="none" spc="0" normalizeH="0" baseline="0" noProof="0" dirty="0" smtClean="0">
                <a:ln>
                  <a:noFill/>
                </a:ln>
                <a:solidFill>
                  <a:schemeClr val="tx2"/>
                </a:solidFill>
                <a:effectLst/>
                <a:uLnTx/>
                <a:uFillTx/>
                <a:latin typeface="+mj-lt"/>
                <a:ea typeface="+mj-ea"/>
                <a:cs typeface="+mj-cs"/>
              </a:rPr>
              <a:t/>
            </a:r>
            <a:br>
              <a:rPr kumimoji="0" lang="mk-MK" sz="2400" b="1" i="0" u="none" strike="noStrike" kern="0" cap="none" spc="0" normalizeH="0" baseline="0" noProof="0" dirty="0" smtClean="0">
                <a:ln>
                  <a:noFill/>
                </a:ln>
                <a:solidFill>
                  <a:schemeClr val="tx2"/>
                </a:solidFill>
                <a:effectLst/>
                <a:uLnTx/>
                <a:uFillTx/>
                <a:latin typeface="+mj-lt"/>
                <a:ea typeface="+mj-ea"/>
                <a:cs typeface="+mj-cs"/>
              </a:rPr>
            </a:br>
            <a:r>
              <a:rPr kumimoji="0" lang="mk-MK" sz="3000" b="1" i="0" u="none" strike="noStrike" kern="0" cap="none" spc="0" normalizeH="0" baseline="0" noProof="0" dirty="0" smtClean="0">
                <a:ln>
                  <a:noFill/>
                </a:ln>
                <a:solidFill>
                  <a:schemeClr val="tx2"/>
                </a:solidFill>
                <a:effectLst/>
                <a:uLnTx/>
                <a:uFillTx/>
                <a:latin typeface="+mj-lt"/>
                <a:ea typeface="+mj-ea"/>
                <a:cs typeface="+mj-cs"/>
              </a:rPr>
              <a:t/>
            </a:r>
            <a:br>
              <a:rPr kumimoji="0" lang="mk-MK" sz="3000" b="1" i="0" u="none" strike="noStrike" kern="0" cap="none" spc="0" normalizeH="0" baseline="0" noProof="0" dirty="0" smtClean="0">
                <a:ln>
                  <a:noFill/>
                </a:ln>
                <a:solidFill>
                  <a:schemeClr val="tx2"/>
                </a:solidFill>
                <a:effectLst/>
                <a:uLnTx/>
                <a:uFillTx/>
                <a:latin typeface="+mj-lt"/>
                <a:ea typeface="+mj-ea"/>
                <a:cs typeface="+mj-cs"/>
              </a:rPr>
            </a:br>
            <a:r>
              <a:rPr kumimoji="0" lang="en-US" sz="3000" b="0" i="0" u="none" strike="noStrike" kern="0" cap="none" spc="0" normalizeH="0" baseline="0" noProof="0" dirty="0" smtClean="0">
                <a:ln>
                  <a:noFill/>
                </a:ln>
                <a:solidFill>
                  <a:schemeClr val="tx1"/>
                </a:solidFill>
                <a:effectLst/>
                <a:uLnTx/>
                <a:uFillTx/>
                <a:latin typeface="+mj-lt"/>
                <a:ea typeface="+mj-ea"/>
                <a:cs typeface="+mj-cs"/>
              </a:rPr>
              <a:t/>
            </a:r>
            <a:br>
              <a:rPr kumimoji="0" lang="en-US" sz="3000" b="0" i="0" u="none" strike="noStrike" kern="0" cap="none" spc="0" normalizeH="0" baseline="0" noProof="0" dirty="0" smtClean="0">
                <a:ln>
                  <a:noFill/>
                </a:ln>
                <a:solidFill>
                  <a:schemeClr val="tx1"/>
                </a:solidFill>
                <a:effectLst/>
                <a:uLnTx/>
                <a:uFillTx/>
                <a:latin typeface="+mj-lt"/>
                <a:ea typeface="+mj-ea"/>
                <a:cs typeface="+mj-cs"/>
              </a:rPr>
            </a:br>
            <a:endParaRPr kumimoji="0" lang="mk-MK" sz="3000" b="1" i="0" u="none" strike="noStrike" kern="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bwMode="auto">
          <a:xfrm>
            <a:off x="685800" y="1219200"/>
            <a:ext cx="7848600" cy="990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en-US" sz="2000" u="sng" dirty="0" smtClean="0"/>
              <a:t>Revision of existing and introduction of new ones based on the standards and rules of SEPA and setting the electronic payments schemes </a:t>
            </a:r>
            <a:br>
              <a:rPr lang="en-US" sz="2000" u="sng" dirty="0" smtClean="0"/>
            </a:br>
            <a:r>
              <a:rPr lang="en-US" sz="2400" b="1" dirty="0" smtClean="0"/>
              <a:t/>
            </a:r>
            <a:br>
              <a:rPr lang="en-US" sz="2400" b="1" dirty="0" smtClean="0"/>
            </a:br>
            <a:r>
              <a:rPr lang="mk-MK" sz="3000" b="1" dirty="0" smtClean="0"/>
              <a:t/>
            </a:r>
            <a:br>
              <a:rPr lang="mk-MK" sz="3000" b="1" dirty="0" smtClean="0"/>
            </a:br>
            <a:r>
              <a:rPr lang="en-US" sz="3000" dirty="0" smtClean="0">
                <a:solidFill>
                  <a:schemeClr val="tx1"/>
                </a:solidFill>
              </a:rPr>
              <a:t/>
            </a:r>
            <a:br>
              <a:rPr lang="en-US" sz="3000" dirty="0" smtClean="0">
                <a:solidFill>
                  <a:schemeClr val="tx1"/>
                </a:solidFill>
              </a:rPr>
            </a:br>
            <a:endParaRPr lang="mk-MK" sz="3000" b="1" dirty="0" smtClean="0">
              <a:solidFill>
                <a:schemeClr val="tx1"/>
              </a:solidFill>
            </a:endParaRPr>
          </a:p>
        </p:txBody>
      </p:sp>
      <p:sp>
        <p:nvSpPr>
          <p:cNvPr id="16" name="Rectangle 3"/>
          <p:cNvSpPr txBox="1">
            <a:spLocks noChangeArrowheads="1"/>
          </p:cNvSpPr>
          <p:nvPr/>
        </p:nvSpPr>
        <p:spPr bwMode="auto">
          <a:xfrm>
            <a:off x="685800" y="2514600"/>
            <a:ext cx="7848600" cy="4038600"/>
          </a:xfrm>
          <a:prstGeom prst="rect">
            <a:avLst/>
          </a:prstGeom>
          <a:noFill/>
          <a:ln>
            <a:solidFill>
              <a:schemeClr val="bg2"/>
            </a:solidFill>
            <a:miter lim="800000"/>
            <a:headEnd/>
            <a:tailEnd/>
          </a:ln>
        </p:spPr>
        <p:txBody>
          <a:bodyPr/>
          <a:lstStyle/>
          <a:p>
            <a:pPr marL="403225" indent="-403225">
              <a:buFont typeface="Arial" pitchFamily="34" charset="0"/>
              <a:buChar char="•"/>
            </a:pPr>
            <a:r>
              <a:rPr lang="en-US" sz="1600" b="1" dirty="0" smtClean="0">
                <a:latin typeface="Tahoma" pitchFamily="34" charset="0"/>
                <a:cs typeface="Tahoma" pitchFamily="34" charset="0"/>
              </a:rPr>
              <a:t>Current situation</a:t>
            </a:r>
            <a:r>
              <a:rPr lang="en-US" sz="1600" dirty="0" smtClean="0">
                <a:latin typeface="Tahoma" pitchFamily="34" charset="0"/>
                <a:cs typeface="Tahoma" pitchFamily="34" charset="0"/>
              </a:rPr>
              <a:t/>
            </a:r>
            <a:br>
              <a:rPr lang="en-US" sz="1600" dirty="0" smtClean="0">
                <a:latin typeface="Tahoma" pitchFamily="34" charset="0"/>
                <a:cs typeface="Tahoma" pitchFamily="34" charset="0"/>
              </a:rPr>
            </a:br>
            <a:r>
              <a:rPr lang="en-US" sz="1600" dirty="0" smtClean="0">
                <a:latin typeface="Tahoma" pitchFamily="34" charset="0"/>
                <a:cs typeface="Tahoma" pitchFamily="34" charset="0"/>
              </a:rPr>
              <a:t>	</a:t>
            </a:r>
            <a:r>
              <a:rPr lang="en-US" sz="1600" b="1" dirty="0" smtClean="0">
                <a:latin typeface="Tahoma" pitchFamily="34" charset="0"/>
                <a:cs typeface="Tahoma" pitchFamily="34" charset="0"/>
              </a:rPr>
              <a:t>- Credit transfers </a:t>
            </a:r>
            <a:r>
              <a:rPr lang="en-US" sz="1600" dirty="0" smtClean="0">
                <a:latin typeface="Tahoma" pitchFamily="34" charset="0"/>
                <a:cs typeface="Tahoma" pitchFamily="34" charset="0"/>
              </a:rPr>
              <a:t>- the most widely used cashless payment instrument, 	accounting for 89% in 2012 (69% with paper orders);</a:t>
            </a:r>
            <a:br>
              <a:rPr lang="en-US" sz="1600" dirty="0" smtClean="0">
                <a:latin typeface="Tahoma" pitchFamily="34" charset="0"/>
                <a:cs typeface="Tahoma" pitchFamily="34" charset="0"/>
              </a:rPr>
            </a:br>
            <a:r>
              <a:rPr lang="en-US" sz="1600" dirty="0" smtClean="0">
                <a:latin typeface="Tahoma" pitchFamily="34" charset="0"/>
                <a:cs typeface="Tahoma" pitchFamily="34" charset="0"/>
              </a:rPr>
              <a:t>	</a:t>
            </a:r>
            <a:r>
              <a:rPr lang="en-US" sz="1600" b="1" dirty="0" smtClean="0">
                <a:latin typeface="Tahoma" pitchFamily="34" charset="0"/>
                <a:cs typeface="Tahoma" pitchFamily="34" charset="0"/>
              </a:rPr>
              <a:t>- Payment cards </a:t>
            </a:r>
            <a:r>
              <a:rPr lang="en-US" sz="1600" dirty="0" smtClean="0">
                <a:latin typeface="Tahoma" pitchFamily="34" charset="0"/>
                <a:cs typeface="Tahoma" pitchFamily="34" charset="0"/>
              </a:rPr>
              <a:t>- mostly for cash withdrawal from ATMs (79% of the 	value of transactions with cards);</a:t>
            </a:r>
            <a:br>
              <a:rPr lang="en-US" sz="1600" dirty="0" smtClean="0">
                <a:latin typeface="Tahoma" pitchFamily="34" charset="0"/>
                <a:cs typeface="Tahoma" pitchFamily="34" charset="0"/>
              </a:rPr>
            </a:br>
            <a:r>
              <a:rPr lang="en-US" sz="1600" dirty="0" smtClean="0">
                <a:latin typeface="Tahoma" pitchFamily="34" charset="0"/>
                <a:cs typeface="Tahoma" pitchFamily="34" charset="0"/>
              </a:rPr>
              <a:t>	</a:t>
            </a:r>
            <a:r>
              <a:rPr lang="en-US" sz="1600" b="1" dirty="0" smtClean="0">
                <a:latin typeface="Tahoma" pitchFamily="34" charset="0"/>
                <a:cs typeface="Tahoma" pitchFamily="34" charset="0"/>
              </a:rPr>
              <a:t>- Direct debits </a:t>
            </a:r>
            <a:r>
              <a:rPr lang="en-US" sz="1600" dirty="0" smtClean="0">
                <a:latin typeface="Tahoma" pitchFamily="34" charset="0"/>
                <a:cs typeface="Tahoma" pitchFamily="34" charset="0"/>
              </a:rPr>
              <a:t>– they are not defined by the regulation nor there are 		formal legal obligation schemes and contracts for their acceptance 	(WG for direct debits – draft project for introducing a national direct 	debit scheme based	on the standards and rules of SEPA, actively 	supported by KIBS AD Skopje).</a:t>
            </a:r>
          </a:p>
          <a:p>
            <a:pPr marL="403225" indent="-403225" algn="just">
              <a:buFont typeface="Arial" pitchFamily="34" charset="0"/>
              <a:buChar char="•"/>
            </a:pPr>
            <a:r>
              <a:rPr lang="en-US" sz="1600" b="1" dirty="0" smtClean="0">
                <a:latin typeface="Tahoma" pitchFamily="34" charset="0"/>
                <a:cs typeface="Tahoma" pitchFamily="34" charset="0"/>
              </a:rPr>
              <a:t>EU Regulation 260/2012 </a:t>
            </a:r>
            <a:r>
              <a:rPr lang="en-US" sz="1600" dirty="0" smtClean="0">
                <a:latin typeface="Tahoma" pitchFamily="34" charset="0"/>
                <a:cs typeface="Tahoma" pitchFamily="34" charset="0"/>
              </a:rPr>
              <a:t>(March 2012) for setting technical and business requirements for credit transfers and direct debits in Euros - </a:t>
            </a:r>
            <a:r>
              <a:rPr lang="en-US" sz="1600" u="sng" dirty="0" smtClean="0">
                <a:latin typeface="Tahoma" pitchFamily="34" charset="0"/>
                <a:cs typeface="Tahoma" pitchFamily="34" charset="0"/>
              </a:rPr>
              <a:t>application of international standards</a:t>
            </a:r>
          </a:p>
          <a:p>
            <a:pPr marL="914400" lvl="1" indent="-457200" algn="just">
              <a:defRPr/>
            </a:pPr>
            <a:r>
              <a:rPr lang="mk-MK" sz="1600" dirty="0" smtClean="0">
                <a:latin typeface="Tahoma" pitchFamily="34" charset="0"/>
                <a:cs typeface="Tahoma" pitchFamily="34" charset="0"/>
              </a:rPr>
              <a:t> </a:t>
            </a:r>
          </a:p>
          <a:p>
            <a:pPr indent="-457200">
              <a:buFont typeface="Wingdings" pitchFamily="2" charset="2"/>
              <a:buChar char="ü"/>
              <a:defRPr/>
            </a:pPr>
            <a:endParaRPr lang="mk-MK" sz="1600" dirty="0" smtClean="0">
              <a:solidFill>
                <a:schemeClr val="tx2"/>
              </a:solidFill>
              <a:latin typeface="+mn-lt"/>
              <a:ea typeface="+mj-ea"/>
              <a:cs typeface="+mj-cs"/>
            </a:endParaRPr>
          </a:p>
          <a:p>
            <a:pPr lvl="1" indent="-457200">
              <a:defRPr/>
            </a:pPr>
            <a:endParaRPr lang="mk-MK" sz="1600" dirty="0" smtClean="0">
              <a:solidFill>
                <a:schemeClr val="tx2"/>
              </a:solidFill>
              <a:latin typeface="+mn-lt"/>
              <a:ea typeface="+mj-ea"/>
              <a:cs typeface="+mj-cs"/>
            </a:endParaRPr>
          </a:p>
          <a:p>
            <a:pPr indent="-457200">
              <a:buFont typeface="Arial" pitchFamily="34" charset="0"/>
              <a:buChar char="•"/>
              <a:defRPr/>
            </a:pPr>
            <a:endParaRPr lang="mk-MK" sz="1600" dirty="0">
              <a:solidFill>
                <a:schemeClr val="tx2"/>
              </a:solidFill>
              <a:latin typeface="+mn-lt"/>
              <a:ea typeface="+mj-ea"/>
              <a:cs typeface="+mj-cs"/>
            </a:endParaRPr>
          </a:p>
          <a:p>
            <a:pPr indent="-457200">
              <a:defRPr/>
            </a:pPr>
            <a:endParaRPr lang="mk-MK" sz="1600" dirty="0" smtClean="0"/>
          </a:p>
          <a:p>
            <a:pPr indent="-457200">
              <a:buFont typeface="Wingdings" pitchFamily="2" charset="2"/>
              <a:buChar char="ü"/>
              <a:defRPr/>
            </a:pPr>
            <a:endParaRPr lang="mk-MK" sz="1600" dirty="0">
              <a:solidFill>
                <a:schemeClr val="tx2"/>
              </a:solidFill>
              <a:latin typeface="+mn-lt"/>
              <a:ea typeface="+mj-ea"/>
              <a:cs typeface="+mj-cs"/>
            </a:endParaRPr>
          </a:p>
          <a:p>
            <a:pPr marL="342900" indent="-342900" eaLnBrk="0" hangingPunct="0">
              <a:spcBef>
                <a:spcPct val="20000"/>
              </a:spcBef>
              <a:buClr>
                <a:schemeClr val="accent2"/>
              </a:buClr>
              <a:buFont typeface="Wingdings" pitchFamily="2" charset="2"/>
              <a:buNone/>
              <a:defRPr/>
            </a:pPr>
            <a:endParaRPr lang="mk-MK" sz="1800" b="1" kern="0" dirty="0">
              <a:latin typeface="+mn-lt"/>
            </a:endParaRPr>
          </a:p>
          <a:p>
            <a:pPr marL="342900" indent="-342900" eaLnBrk="0" hangingPunct="0">
              <a:spcBef>
                <a:spcPct val="20000"/>
              </a:spcBef>
              <a:buClr>
                <a:schemeClr val="accent2"/>
              </a:buClr>
              <a:buFont typeface="Wingdings" pitchFamily="2" charset="2"/>
              <a:buNone/>
              <a:defRPr/>
            </a:pPr>
            <a:endParaRPr lang="en-US" sz="1800" b="1" kern="0" dirty="0">
              <a:latin typeface="+mn-lt"/>
            </a:endParaRPr>
          </a:p>
          <a:p>
            <a:pPr marL="342900" indent="-342900" eaLnBrk="0" hangingPunct="0">
              <a:spcBef>
                <a:spcPct val="20000"/>
              </a:spcBef>
              <a:buClr>
                <a:schemeClr val="accent2"/>
              </a:buClr>
              <a:buFont typeface="Wingdings" pitchFamily="2" charset="2"/>
              <a:buNone/>
              <a:defRPr/>
            </a:pPr>
            <a:endParaRPr lang="mk-MK" sz="1800" b="1" kern="0" dirty="0">
              <a:latin typeface="+mn-lt"/>
            </a:endParaRPr>
          </a:p>
          <a:p>
            <a:pPr marL="342900" indent="-342900" eaLnBrk="0" hangingPunct="0">
              <a:spcBef>
                <a:spcPct val="20000"/>
              </a:spcBef>
              <a:buClr>
                <a:schemeClr val="accent2"/>
              </a:buClr>
              <a:buFont typeface="Wingdings" pitchFamily="2" charset="2"/>
              <a:buNone/>
              <a:defRPr/>
            </a:pPr>
            <a:r>
              <a:rPr lang="mk-MK" sz="1800" b="1" kern="0" dirty="0">
                <a:latin typeface="+mn-lt"/>
              </a:rPr>
              <a:t>	</a:t>
            </a:r>
            <a:endParaRPr lang="mk-MK" sz="1800" kern="0" dirty="0">
              <a:latin typeface="+mn-lt"/>
            </a:endParaRPr>
          </a:p>
          <a:p>
            <a:pPr marL="342900" indent="-342900">
              <a:spcBef>
                <a:spcPct val="20000"/>
              </a:spcBef>
              <a:buClr>
                <a:schemeClr val="accent2"/>
              </a:buClr>
              <a:buFont typeface="Wingdings" pitchFamily="2" charset="2"/>
              <a:buNone/>
              <a:defRPr/>
            </a:pPr>
            <a:endParaRPr lang="en-US" sz="1800" kern="0" dirty="0">
              <a:latin typeface="+mn-lt"/>
            </a:endParaRPr>
          </a:p>
          <a:p>
            <a:pPr marL="342900" indent="-342900">
              <a:spcBef>
                <a:spcPct val="20000"/>
              </a:spcBef>
              <a:buClr>
                <a:schemeClr val="accent2"/>
              </a:buClr>
              <a:buFont typeface="Wingdings" pitchFamily="2" charset="2"/>
              <a:buNone/>
              <a:defRPr/>
            </a:pPr>
            <a:endParaRPr lang="mk-MK" sz="1800" kern="0" dirty="0">
              <a:latin typeface="+mn-lt"/>
            </a:endParaRPr>
          </a:p>
          <a:p>
            <a:pPr marL="342900" indent="-342900">
              <a:spcBef>
                <a:spcPct val="20000"/>
              </a:spcBef>
              <a:buClr>
                <a:schemeClr val="accent2"/>
              </a:buClr>
              <a:buFont typeface="Wingdings" pitchFamily="2" charset="2"/>
              <a:buNone/>
              <a:defRPr/>
            </a:pPr>
            <a:endParaRPr lang="en-US" sz="1800" kern="0" dirty="0">
              <a:latin typeface="+mn-lt"/>
            </a:endParaRPr>
          </a:p>
        </p:txBody>
      </p:sp>
      <p:sp>
        <p:nvSpPr>
          <p:cNvPr id="8196" name="Slide Number Placeholder 1"/>
          <p:cNvSpPr txBox="1">
            <a:spLocks noGrp="1"/>
          </p:cNvSpPr>
          <p:nvPr/>
        </p:nvSpPr>
        <p:spPr bwMode="auto">
          <a:xfrm>
            <a:off x="8410575" y="6181725"/>
            <a:ext cx="609600" cy="457200"/>
          </a:xfrm>
          <a:prstGeom prst="rect">
            <a:avLst/>
          </a:prstGeom>
          <a:noFill/>
          <a:ln w="9525">
            <a:noFill/>
            <a:miter lim="800000"/>
            <a:headEnd/>
            <a:tailEnd/>
          </a:ln>
        </p:spPr>
        <p:txBody>
          <a:bodyPr lIns="0" tIns="0" rIns="0" bIns="0" anchor="ctr"/>
          <a:lstStyle/>
          <a:p>
            <a:fld id="{5F1D4A9C-B559-418E-A2F0-A0BD027E3D2B}" type="slidenum">
              <a:rPr lang="en-US" sz="1600" smtClean="0">
                <a:solidFill>
                  <a:schemeClr val="tx2"/>
                </a:solidFill>
                <a:latin typeface="+mj-lt"/>
              </a:rPr>
              <a:pPr/>
              <a:t>27</a:t>
            </a:fld>
            <a:endParaRPr lang="en-US" sz="1600" dirty="0">
              <a:solidFill>
                <a:schemeClr val="tx2"/>
              </a:solidFill>
              <a:latin typeface="+mj-lt"/>
            </a:endParaRPr>
          </a:p>
        </p:txBody>
      </p:sp>
      <p:sp>
        <p:nvSpPr>
          <p:cNvPr id="5" name="Rectangle 2"/>
          <p:cNvSpPr txBox="1">
            <a:spLocks noChangeArrowheads="1"/>
          </p:cNvSpPr>
          <p:nvPr/>
        </p:nvSpPr>
        <p:spPr bwMode="auto">
          <a:xfrm>
            <a:off x="685800" y="685800"/>
            <a:ext cx="78486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0" lang="mk-MK" sz="2400" b="1" i="0" u="none" strike="noStrike" kern="0" cap="none" spc="0" normalizeH="0" baseline="0" noProof="0" dirty="0" smtClean="0">
                <a:ln>
                  <a:noFill/>
                </a:ln>
                <a:solidFill>
                  <a:schemeClr val="tx2"/>
                </a:solidFill>
                <a:effectLst/>
                <a:uLnTx/>
                <a:uFillTx/>
                <a:latin typeface="+mj-lt"/>
                <a:ea typeface="+mj-ea"/>
                <a:cs typeface="+mj-cs"/>
              </a:rPr>
              <a:t>3.3.1. </a:t>
            </a:r>
            <a:r>
              <a:rPr kumimoji="0" lang="en-US" sz="2400" b="1" i="0" u="none" strike="noStrike" kern="0" cap="none" spc="0" normalizeH="0" baseline="0" noProof="0" dirty="0" smtClean="0">
                <a:ln>
                  <a:noFill/>
                </a:ln>
                <a:solidFill>
                  <a:schemeClr val="tx2"/>
                </a:solidFill>
                <a:effectLst/>
                <a:uLnTx/>
                <a:uFillTx/>
                <a:latin typeface="+mj-lt"/>
                <a:ea typeface="+mj-ea"/>
                <a:cs typeface="+mj-cs"/>
              </a:rPr>
              <a:t>Payment instruments</a:t>
            </a:r>
            <a:r>
              <a:rPr kumimoji="0" lang="mk-MK" sz="2400" b="1" i="0" u="none" strike="noStrike" kern="0" cap="none" spc="0" normalizeH="0" baseline="0" noProof="0" dirty="0" smtClean="0">
                <a:ln>
                  <a:noFill/>
                </a:ln>
                <a:solidFill>
                  <a:schemeClr val="tx2"/>
                </a:solidFill>
                <a:effectLst/>
                <a:uLnTx/>
                <a:uFillTx/>
                <a:latin typeface="+mj-lt"/>
                <a:ea typeface="+mj-ea"/>
                <a:cs typeface="+mj-cs"/>
              </a:rPr>
              <a:t/>
            </a:r>
            <a:br>
              <a:rPr kumimoji="0" lang="mk-MK" sz="2400" b="1" i="0" u="none" strike="noStrike" kern="0" cap="none" spc="0" normalizeH="0" baseline="0" noProof="0" dirty="0" smtClean="0">
                <a:ln>
                  <a:noFill/>
                </a:ln>
                <a:solidFill>
                  <a:schemeClr val="tx2"/>
                </a:solidFill>
                <a:effectLst/>
                <a:uLnTx/>
                <a:uFillTx/>
                <a:latin typeface="+mj-lt"/>
                <a:ea typeface="+mj-ea"/>
                <a:cs typeface="+mj-cs"/>
              </a:rPr>
            </a:br>
            <a:r>
              <a:rPr kumimoji="0" lang="en-US" sz="2400" b="1" i="0" u="none" strike="noStrike" kern="0" cap="none" spc="0" normalizeH="0" baseline="0" noProof="0" dirty="0" smtClean="0">
                <a:ln>
                  <a:noFill/>
                </a:ln>
                <a:solidFill>
                  <a:schemeClr val="tx2"/>
                </a:solidFill>
                <a:effectLst/>
                <a:uLnTx/>
                <a:uFillTx/>
                <a:latin typeface="+mj-lt"/>
                <a:ea typeface="+mj-ea"/>
                <a:cs typeface="+mj-cs"/>
              </a:rPr>
              <a:t/>
            </a:r>
            <a:br>
              <a:rPr kumimoji="0" lang="en-US" sz="2400" b="1" i="0" u="none" strike="noStrike" kern="0" cap="none" spc="0" normalizeH="0" baseline="0" noProof="0" dirty="0" smtClean="0">
                <a:ln>
                  <a:noFill/>
                </a:ln>
                <a:solidFill>
                  <a:schemeClr val="tx2"/>
                </a:solidFill>
                <a:effectLst/>
                <a:uLnTx/>
                <a:uFillTx/>
                <a:latin typeface="+mj-lt"/>
                <a:ea typeface="+mj-ea"/>
                <a:cs typeface="+mj-cs"/>
              </a:rPr>
            </a:br>
            <a:r>
              <a:rPr kumimoji="0" lang="mk-MK" sz="3000" b="1" i="0" u="none" strike="noStrike" kern="0" cap="none" spc="0" normalizeH="0" baseline="0" noProof="0" dirty="0" smtClean="0">
                <a:ln>
                  <a:noFill/>
                </a:ln>
                <a:solidFill>
                  <a:schemeClr val="tx2"/>
                </a:solidFill>
                <a:effectLst/>
                <a:uLnTx/>
                <a:uFillTx/>
                <a:latin typeface="+mj-lt"/>
                <a:ea typeface="+mj-ea"/>
                <a:cs typeface="+mj-cs"/>
              </a:rPr>
              <a:t/>
            </a:r>
            <a:br>
              <a:rPr kumimoji="0" lang="mk-MK" sz="3000" b="1" i="0" u="none" strike="noStrike" kern="0" cap="none" spc="0" normalizeH="0" baseline="0" noProof="0" dirty="0" smtClean="0">
                <a:ln>
                  <a:noFill/>
                </a:ln>
                <a:solidFill>
                  <a:schemeClr val="tx2"/>
                </a:solidFill>
                <a:effectLst/>
                <a:uLnTx/>
                <a:uFillTx/>
                <a:latin typeface="+mj-lt"/>
                <a:ea typeface="+mj-ea"/>
                <a:cs typeface="+mj-cs"/>
              </a:rPr>
            </a:br>
            <a:r>
              <a:rPr kumimoji="0" lang="en-US" sz="3000" b="0" i="0" u="none" strike="noStrike" kern="0" cap="none" spc="0" normalizeH="0" baseline="0" noProof="0" dirty="0" smtClean="0">
                <a:ln>
                  <a:noFill/>
                </a:ln>
                <a:solidFill>
                  <a:schemeClr val="tx1"/>
                </a:solidFill>
                <a:effectLst/>
                <a:uLnTx/>
                <a:uFillTx/>
                <a:latin typeface="+mj-lt"/>
                <a:ea typeface="+mj-ea"/>
                <a:cs typeface="+mj-cs"/>
              </a:rPr>
              <a:t/>
            </a:r>
            <a:br>
              <a:rPr kumimoji="0" lang="en-US" sz="3000" b="0" i="0" u="none" strike="noStrike" kern="0" cap="none" spc="0" normalizeH="0" baseline="0" noProof="0" dirty="0" smtClean="0">
                <a:ln>
                  <a:noFill/>
                </a:ln>
                <a:solidFill>
                  <a:schemeClr val="tx1"/>
                </a:solidFill>
                <a:effectLst/>
                <a:uLnTx/>
                <a:uFillTx/>
                <a:latin typeface="+mj-lt"/>
                <a:ea typeface="+mj-ea"/>
                <a:cs typeface="+mj-cs"/>
              </a:rPr>
            </a:br>
            <a:endParaRPr kumimoji="0" lang="mk-MK" sz="3000" b="1" i="0" u="none" strike="noStrike" kern="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457200"/>
          </a:xfrm>
        </p:spPr>
        <p:txBody>
          <a:bodyPr/>
          <a:lstStyle/>
          <a:p>
            <a:pPr algn="l"/>
            <a:r>
              <a:rPr lang="mk-MK" sz="2400" b="1" dirty="0" smtClean="0"/>
              <a:t>3.3.1. </a:t>
            </a:r>
            <a:r>
              <a:rPr lang="en-US" sz="2400" b="1" dirty="0" smtClean="0"/>
              <a:t>Payment instruments </a:t>
            </a:r>
            <a:r>
              <a:rPr lang="mk-MK" sz="2400" b="1" dirty="0" smtClean="0"/>
              <a:t/>
            </a:r>
            <a:br>
              <a:rPr lang="mk-MK" sz="2400" b="1" dirty="0" smtClean="0"/>
            </a:br>
            <a:endParaRPr lang="mk-MK" sz="2400" i="1" dirty="0"/>
          </a:p>
        </p:txBody>
      </p:sp>
      <p:sp>
        <p:nvSpPr>
          <p:cNvPr id="9" name="Text Placeholder 8"/>
          <p:cNvSpPr>
            <a:spLocks noGrp="1"/>
          </p:cNvSpPr>
          <p:nvPr>
            <p:ph type="body" idx="1"/>
          </p:nvPr>
        </p:nvSpPr>
        <p:spPr>
          <a:xfrm>
            <a:off x="381000" y="2133600"/>
            <a:ext cx="4116388" cy="1143000"/>
          </a:xfrm>
        </p:spPr>
        <p:txBody>
          <a:bodyPr/>
          <a:lstStyle/>
          <a:p>
            <a:endParaRPr lang="mk-MK" sz="1800" dirty="0" smtClean="0"/>
          </a:p>
          <a:p>
            <a:endParaRPr lang="mk-MK" sz="1800" dirty="0" smtClean="0"/>
          </a:p>
          <a:p>
            <a:r>
              <a:rPr lang="en-US" sz="1800" dirty="0" smtClean="0"/>
              <a:t>Use of payment instruments by non-banking entities in 2012</a:t>
            </a:r>
            <a:br>
              <a:rPr lang="en-US" sz="1800" dirty="0" smtClean="0"/>
            </a:br>
            <a:r>
              <a:rPr lang="en-US" sz="1800" dirty="0" smtClean="0"/>
              <a:t>(in%)</a:t>
            </a:r>
            <a:endParaRPr lang="mk-MK" sz="1400" dirty="0" smtClean="0"/>
          </a:p>
        </p:txBody>
      </p:sp>
      <p:sp>
        <p:nvSpPr>
          <p:cNvPr id="10" name="Text Placeholder 9"/>
          <p:cNvSpPr>
            <a:spLocks noGrp="1"/>
          </p:cNvSpPr>
          <p:nvPr>
            <p:ph type="body" sz="quarter" idx="3"/>
          </p:nvPr>
        </p:nvSpPr>
        <p:spPr>
          <a:xfrm>
            <a:off x="4572001" y="2133600"/>
            <a:ext cx="4114800" cy="1143000"/>
          </a:xfrm>
        </p:spPr>
        <p:txBody>
          <a:bodyPr/>
          <a:lstStyle/>
          <a:p>
            <a:r>
              <a:rPr lang="en-US" sz="1800" dirty="0" smtClean="0"/>
              <a:t>Value of completed transactions with credit transfers</a:t>
            </a:r>
            <a:br>
              <a:rPr lang="en-US" sz="1800" dirty="0" smtClean="0"/>
            </a:br>
            <a:r>
              <a:rPr lang="en-US" sz="1800" dirty="0" smtClean="0"/>
              <a:t>(in billions of denars)</a:t>
            </a:r>
            <a:endParaRPr lang="en-US" sz="1800" dirty="0"/>
          </a:p>
        </p:txBody>
      </p:sp>
      <p:sp>
        <p:nvSpPr>
          <p:cNvPr id="7" name="Title 1"/>
          <p:cNvSpPr txBox="1">
            <a:spLocks/>
          </p:cNvSpPr>
          <p:nvPr/>
        </p:nvSpPr>
        <p:spPr>
          <a:xfrm>
            <a:off x="457200" y="1295400"/>
            <a:ext cx="8229600" cy="914400"/>
          </a:xfrm>
          <a:prstGeom prst="rect">
            <a:avLst/>
          </a:prstGeom>
        </p:spPr>
        <p:txBody>
          <a:bodyPr/>
          <a:lstStyle/>
          <a:p>
            <a:pPr lvl="0" algn="ctr" eaLnBrk="0" hangingPunct="0">
              <a:lnSpc>
                <a:spcPct val="85000"/>
              </a:lnSpc>
              <a:defRPr/>
            </a:pPr>
            <a:r>
              <a:rPr lang="en-US" sz="2000" u="sng" kern="0" dirty="0" smtClean="0">
                <a:solidFill>
                  <a:srgbClr val="003366"/>
                </a:solidFill>
                <a:latin typeface="Tahoma"/>
                <a:ea typeface="+mj-ea"/>
                <a:cs typeface="+mj-cs"/>
              </a:rPr>
              <a:t>Revision of existing and introduction of new ones based on the standards and rules of SEPA and setting the electronic payments schemes</a:t>
            </a:r>
            <a:endParaRPr kumimoji="0" lang="mk-MK" sz="2000" b="0" u="sng" strike="noStrike" kern="0" cap="none" spc="0" normalizeH="0" baseline="0" noProof="0" dirty="0">
              <a:ln>
                <a:noFill/>
              </a:ln>
              <a:solidFill>
                <a:schemeClr val="tx2"/>
              </a:solidFill>
              <a:effectLst/>
              <a:uLnTx/>
              <a:uFillTx/>
              <a:latin typeface="+mj-lt"/>
              <a:ea typeface="+mj-ea"/>
              <a:cs typeface="+mj-cs"/>
            </a:endParaRPr>
          </a:p>
        </p:txBody>
      </p:sp>
      <p:pic>
        <p:nvPicPr>
          <p:cNvPr id="2050" name="Picture 2"/>
          <p:cNvPicPr>
            <a:picLocks noChangeAspect="1" noChangeArrowheads="1"/>
          </p:cNvPicPr>
          <p:nvPr/>
        </p:nvPicPr>
        <p:blipFill>
          <a:blip r:embed="rId2" cstate="print"/>
          <a:srcRect/>
          <a:stretch>
            <a:fillRect/>
          </a:stretch>
        </p:blipFill>
        <p:spPr bwMode="auto">
          <a:xfrm>
            <a:off x="295275" y="3187700"/>
            <a:ext cx="8553450" cy="32893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bwMode="auto">
          <a:xfrm>
            <a:off x="685800" y="685800"/>
            <a:ext cx="7848600" cy="381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lgn="l"/>
            <a:r>
              <a:rPr lang="mk-MK" sz="2400" b="1" dirty="0" smtClean="0"/>
              <a:t>3.3.1. </a:t>
            </a:r>
            <a:r>
              <a:rPr lang="en-US" sz="2400" b="1" dirty="0" smtClean="0"/>
              <a:t>Payment instruments </a:t>
            </a:r>
            <a:br>
              <a:rPr lang="en-US" sz="2400" b="1" dirty="0" smtClean="0"/>
            </a:br>
            <a:r>
              <a:rPr lang="mk-MK" sz="3000" b="1" dirty="0" smtClean="0"/>
              <a:t/>
            </a:r>
            <a:br>
              <a:rPr lang="mk-MK" sz="3000" b="1" dirty="0" smtClean="0"/>
            </a:br>
            <a:r>
              <a:rPr lang="en-US" sz="3000" dirty="0" smtClean="0">
                <a:solidFill>
                  <a:schemeClr val="tx1"/>
                </a:solidFill>
              </a:rPr>
              <a:t/>
            </a:r>
            <a:br>
              <a:rPr lang="en-US" sz="3000" dirty="0" smtClean="0">
                <a:solidFill>
                  <a:schemeClr val="tx1"/>
                </a:solidFill>
              </a:rPr>
            </a:br>
            <a:endParaRPr lang="mk-MK" sz="3000" b="1" dirty="0" smtClean="0">
              <a:solidFill>
                <a:schemeClr val="tx1"/>
              </a:solidFill>
            </a:endParaRPr>
          </a:p>
        </p:txBody>
      </p:sp>
      <p:sp>
        <p:nvSpPr>
          <p:cNvPr id="16" name="Rectangle 3"/>
          <p:cNvSpPr txBox="1">
            <a:spLocks noChangeArrowheads="1"/>
          </p:cNvSpPr>
          <p:nvPr/>
        </p:nvSpPr>
        <p:spPr bwMode="auto">
          <a:xfrm>
            <a:off x="685800" y="2209800"/>
            <a:ext cx="7848600" cy="4191000"/>
          </a:xfrm>
          <a:prstGeom prst="rect">
            <a:avLst/>
          </a:prstGeom>
          <a:noFill/>
          <a:ln>
            <a:solidFill>
              <a:schemeClr val="bg2"/>
            </a:solidFill>
            <a:miter lim="800000"/>
            <a:headEnd/>
            <a:tailEnd/>
          </a:ln>
        </p:spPr>
        <p:txBody>
          <a:bodyPr/>
          <a:lstStyle/>
          <a:p>
            <a:pPr marL="457200" indent="-457200" algn="just">
              <a:buFont typeface="Arial" pitchFamily="34" charset="0"/>
              <a:buChar char="•"/>
              <a:defRPr/>
            </a:pPr>
            <a:endParaRPr lang="mk-MK" sz="1600" dirty="0" smtClean="0">
              <a:solidFill>
                <a:schemeClr val="tx2"/>
              </a:solidFill>
              <a:latin typeface="+mj-lt"/>
              <a:ea typeface="+mj-ea"/>
              <a:cs typeface="+mj-cs"/>
            </a:endParaRPr>
          </a:p>
          <a:p>
            <a:pPr marL="403225" indent="-403225">
              <a:buFont typeface="Arial" pitchFamily="34" charset="0"/>
              <a:buChar char="•"/>
            </a:pPr>
            <a:r>
              <a:rPr lang="en-US" sz="1600" b="1" dirty="0" smtClean="0">
                <a:latin typeface="Tahoma" pitchFamily="34" charset="0"/>
                <a:cs typeface="Tahoma" pitchFamily="34" charset="0"/>
              </a:rPr>
              <a:t>Planned activities</a:t>
            </a:r>
            <a:r>
              <a:rPr lang="en-US" sz="1600" dirty="0" smtClean="0">
                <a:latin typeface="Tahoma" pitchFamily="34" charset="0"/>
                <a:cs typeface="Tahoma" pitchFamily="34" charset="0"/>
              </a:rPr>
              <a:t/>
            </a:r>
            <a:br>
              <a:rPr lang="en-US" sz="1600" dirty="0" smtClean="0">
                <a:latin typeface="Tahoma" pitchFamily="34" charset="0"/>
                <a:cs typeface="Tahoma" pitchFamily="34" charset="0"/>
              </a:rPr>
            </a:br>
            <a:r>
              <a:rPr lang="en-US" sz="1600" dirty="0" smtClean="0">
                <a:latin typeface="Tahoma" pitchFamily="34" charset="0"/>
                <a:cs typeface="Tahoma" pitchFamily="34" charset="0"/>
              </a:rPr>
              <a:t>	- Revision of the prescribed payment instruments and considering the 	possibility	for </a:t>
            </a:r>
            <a:r>
              <a:rPr lang="en-US" sz="1600" b="1" dirty="0" smtClean="0">
                <a:latin typeface="Tahoma" pitchFamily="34" charset="0"/>
                <a:cs typeface="Tahoma" pitchFamily="34" charset="0"/>
              </a:rPr>
              <a:t>setting up a single payment instrument for 	payments with credit transfers </a:t>
            </a:r>
            <a:r>
              <a:rPr lang="en-US" sz="1600" dirty="0" smtClean="0">
                <a:latin typeface="Tahoma" pitchFamily="34" charset="0"/>
                <a:cs typeface="Tahoma" pitchFamily="34" charset="0"/>
              </a:rPr>
              <a:t>from the accounts of non-bank 	entities to the private and public sector, based on the European 	experience, the standards and rules of SEPA, and Regulation 	260/2012;</a:t>
            </a:r>
          </a:p>
          <a:p>
            <a:pPr marL="403225" indent="-403225"/>
            <a:r>
              <a:rPr lang="en-US" sz="1600" dirty="0" smtClean="0">
                <a:latin typeface="Tahoma" pitchFamily="34" charset="0"/>
                <a:cs typeface="Tahoma" pitchFamily="34" charset="0"/>
              </a:rPr>
              <a:t>		- Changes in by-laws on payment instruments in the country to allow the 	</a:t>
            </a:r>
            <a:r>
              <a:rPr lang="en-US" sz="1600" b="1" dirty="0" smtClean="0">
                <a:latin typeface="Tahoma" pitchFamily="34" charset="0"/>
                <a:cs typeface="Tahoma" pitchFamily="34" charset="0"/>
              </a:rPr>
              <a:t>introduction of a direct debit instrument</a:t>
            </a:r>
            <a:r>
              <a:rPr lang="en-US" sz="1600" dirty="0" smtClean="0">
                <a:latin typeface="Tahoma" pitchFamily="34" charset="0"/>
                <a:cs typeface="Tahoma" pitchFamily="34" charset="0"/>
              </a:rPr>
              <a:t>, and its setting based on 	the European experience, the standards and rules of SEPA and 	Regulation 260/2012;</a:t>
            </a:r>
            <a:br>
              <a:rPr lang="en-US" sz="1600" dirty="0" smtClean="0">
                <a:latin typeface="Tahoma" pitchFamily="34" charset="0"/>
                <a:cs typeface="Tahoma" pitchFamily="34" charset="0"/>
              </a:rPr>
            </a:br>
            <a:r>
              <a:rPr lang="en-US" sz="1600" dirty="0" smtClean="0">
                <a:latin typeface="Tahoma" pitchFamily="34" charset="0"/>
                <a:cs typeface="Tahoma" pitchFamily="34" charset="0"/>
              </a:rPr>
              <a:t>	- Development of a </a:t>
            </a:r>
            <a:r>
              <a:rPr lang="en-US" sz="1600" b="1" dirty="0" smtClean="0">
                <a:latin typeface="Tahoma" pitchFamily="34" charset="0"/>
                <a:cs typeface="Tahoma" pitchFamily="34" charset="0"/>
              </a:rPr>
              <a:t>national scheme for electronic credit transfers 	and direct debits </a:t>
            </a:r>
            <a:r>
              <a:rPr lang="en-US" sz="1600" dirty="0" smtClean="0">
                <a:latin typeface="Tahoma" pitchFamily="34" charset="0"/>
                <a:cs typeface="Tahoma" pitchFamily="34" charset="0"/>
              </a:rPr>
              <a:t>to carry out payments in the country, based on the 	European experience and the standards and rules of SEPA.</a:t>
            </a:r>
          </a:p>
          <a:p>
            <a:pPr marL="914400" lvl="1" indent="-457200" algn="just">
              <a:buFont typeface="Wingdings" pitchFamily="2" charset="2"/>
              <a:buChar char="ü"/>
              <a:defRPr/>
            </a:pPr>
            <a:endParaRPr lang="mk-MK" sz="1600" dirty="0" smtClean="0">
              <a:latin typeface="+mn-lt"/>
            </a:endParaRPr>
          </a:p>
          <a:p>
            <a:pPr marL="342900" indent="-342900" eaLnBrk="0" hangingPunct="0">
              <a:spcBef>
                <a:spcPct val="20000"/>
              </a:spcBef>
              <a:buClr>
                <a:schemeClr val="accent2"/>
              </a:buClr>
              <a:buFont typeface="Wingdings" pitchFamily="2" charset="2"/>
              <a:buNone/>
              <a:defRPr/>
            </a:pPr>
            <a:endParaRPr lang="mk-MK" sz="1800" b="1" kern="0" dirty="0">
              <a:latin typeface="+mn-lt"/>
            </a:endParaRPr>
          </a:p>
          <a:p>
            <a:pPr marL="342900" indent="-342900" eaLnBrk="0" hangingPunct="0">
              <a:spcBef>
                <a:spcPct val="20000"/>
              </a:spcBef>
              <a:buClr>
                <a:schemeClr val="accent2"/>
              </a:buClr>
              <a:buFont typeface="Wingdings" pitchFamily="2" charset="2"/>
              <a:buNone/>
              <a:defRPr/>
            </a:pPr>
            <a:endParaRPr lang="en-US" sz="1800" b="1" kern="0" dirty="0">
              <a:latin typeface="+mn-lt"/>
            </a:endParaRPr>
          </a:p>
          <a:p>
            <a:pPr marL="342900" indent="-342900" eaLnBrk="0" hangingPunct="0">
              <a:spcBef>
                <a:spcPct val="20000"/>
              </a:spcBef>
              <a:buClr>
                <a:schemeClr val="accent2"/>
              </a:buClr>
              <a:buFont typeface="Wingdings" pitchFamily="2" charset="2"/>
              <a:buNone/>
              <a:defRPr/>
            </a:pPr>
            <a:endParaRPr lang="mk-MK" sz="1800" b="1" kern="0" dirty="0">
              <a:latin typeface="+mn-lt"/>
            </a:endParaRPr>
          </a:p>
          <a:p>
            <a:pPr marL="342900" indent="-342900" eaLnBrk="0" hangingPunct="0">
              <a:spcBef>
                <a:spcPct val="20000"/>
              </a:spcBef>
              <a:buClr>
                <a:schemeClr val="accent2"/>
              </a:buClr>
              <a:buFont typeface="Wingdings" pitchFamily="2" charset="2"/>
              <a:buNone/>
              <a:defRPr/>
            </a:pPr>
            <a:r>
              <a:rPr lang="mk-MK" sz="1800" b="1" kern="0" dirty="0">
                <a:latin typeface="+mn-lt"/>
              </a:rPr>
              <a:t>	</a:t>
            </a:r>
            <a:endParaRPr lang="mk-MK" sz="1800" kern="0" dirty="0">
              <a:latin typeface="+mn-lt"/>
            </a:endParaRPr>
          </a:p>
          <a:p>
            <a:pPr marL="342900" indent="-342900">
              <a:spcBef>
                <a:spcPct val="20000"/>
              </a:spcBef>
              <a:buClr>
                <a:schemeClr val="accent2"/>
              </a:buClr>
              <a:buFont typeface="Wingdings" pitchFamily="2" charset="2"/>
              <a:buNone/>
              <a:defRPr/>
            </a:pPr>
            <a:endParaRPr lang="en-US" sz="1800" kern="0" dirty="0">
              <a:latin typeface="+mn-lt"/>
            </a:endParaRPr>
          </a:p>
          <a:p>
            <a:pPr marL="342900" indent="-342900">
              <a:spcBef>
                <a:spcPct val="20000"/>
              </a:spcBef>
              <a:buClr>
                <a:schemeClr val="accent2"/>
              </a:buClr>
              <a:buFont typeface="Wingdings" pitchFamily="2" charset="2"/>
              <a:buNone/>
              <a:defRPr/>
            </a:pPr>
            <a:endParaRPr lang="mk-MK" sz="1800" kern="0" dirty="0">
              <a:latin typeface="+mn-lt"/>
            </a:endParaRPr>
          </a:p>
          <a:p>
            <a:pPr marL="342900" indent="-342900">
              <a:spcBef>
                <a:spcPct val="20000"/>
              </a:spcBef>
              <a:buClr>
                <a:schemeClr val="accent2"/>
              </a:buClr>
              <a:buFont typeface="Wingdings" pitchFamily="2" charset="2"/>
              <a:buNone/>
              <a:defRPr/>
            </a:pPr>
            <a:endParaRPr lang="en-US" sz="1800" kern="0" dirty="0">
              <a:latin typeface="+mn-lt"/>
            </a:endParaRPr>
          </a:p>
        </p:txBody>
      </p:sp>
      <p:sp>
        <p:nvSpPr>
          <p:cNvPr id="8196" name="Slide Number Placeholder 1"/>
          <p:cNvSpPr txBox="1">
            <a:spLocks noGrp="1"/>
          </p:cNvSpPr>
          <p:nvPr/>
        </p:nvSpPr>
        <p:spPr bwMode="auto">
          <a:xfrm>
            <a:off x="8410575" y="6181725"/>
            <a:ext cx="609600" cy="457200"/>
          </a:xfrm>
          <a:prstGeom prst="rect">
            <a:avLst/>
          </a:prstGeom>
          <a:noFill/>
          <a:ln w="9525">
            <a:noFill/>
            <a:miter lim="800000"/>
            <a:headEnd/>
            <a:tailEnd/>
          </a:ln>
        </p:spPr>
        <p:txBody>
          <a:bodyPr lIns="0" tIns="0" rIns="0" bIns="0" anchor="ctr"/>
          <a:lstStyle/>
          <a:p>
            <a:fld id="{5F1D4A9C-B559-418E-A2F0-A0BD027E3D2B}" type="slidenum">
              <a:rPr lang="en-US" sz="1600" smtClean="0">
                <a:solidFill>
                  <a:schemeClr val="tx2"/>
                </a:solidFill>
                <a:latin typeface="+mj-lt"/>
              </a:rPr>
              <a:pPr/>
              <a:t>29</a:t>
            </a:fld>
            <a:endParaRPr lang="en-US" sz="1600" dirty="0">
              <a:solidFill>
                <a:schemeClr val="tx2"/>
              </a:solidFill>
              <a:latin typeface="+mj-lt"/>
            </a:endParaRPr>
          </a:p>
        </p:txBody>
      </p:sp>
      <p:sp>
        <p:nvSpPr>
          <p:cNvPr id="5" name="Rectangle 2"/>
          <p:cNvSpPr txBox="1">
            <a:spLocks noChangeArrowheads="1"/>
          </p:cNvSpPr>
          <p:nvPr/>
        </p:nvSpPr>
        <p:spPr bwMode="auto">
          <a:xfrm>
            <a:off x="685800" y="1295400"/>
            <a:ext cx="7848600" cy="838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lgn="ctr" eaLnBrk="0" hangingPunct="0">
              <a:lnSpc>
                <a:spcPct val="85000"/>
              </a:lnSpc>
              <a:defRPr/>
            </a:pPr>
            <a:r>
              <a:rPr lang="en-US" sz="2000" u="sng" kern="0" dirty="0" smtClean="0">
                <a:solidFill>
                  <a:srgbClr val="003366"/>
                </a:solidFill>
                <a:latin typeface="Tahoma"/>
                <a:ea typeface="+mj-ea"/>
                <a:cs typeface="+mj-cs"/>
              </a:rPr>
              <a:t>Revision of existing and introduction of new ones based on the standards and rules of SEPA and setting the electronic payments schemes </a:t>
            </a:r>
            <a:r>
              <a:rPr kumimoji="0" lang="en-US" sz="2400" b="1" i="0" u="none" strike="noStrike" kern="0" cap="none" spc="0" normalizeH="0" baseline="0" noProof="0" dirty="0" smtClean="0">
                <a:ln>
                  <a:noFill/>
                </a:ln>
                <a:solidFill>
                  <a:schemeClr val="tx2"/>
                </a:solidFill>
                <a:effectLst/>
                <a:uLnTx/>
                <a:uFillTx/>
                <a:latin typeface="+mj-lt"/>
                <a:ea typeface="+mj-ea"/>
                <a:cs typeface="+mj-cs"/>
              </a:rPr>
              <a:t/>
            </a:r>
            <a:br>
              <a:rPr kumimoji="0" lang="en-US" sz="2400" b="1" i="0" u="none" strike="noStrike" kern="0" cap="none" spc="0" normalizeH="0" baseline="0" noProof="0" dirty="0" smtClean="0">
                <a:ln>
                  <a:noFill/>
                </a:ln>
                <a:solidFill>
                  <a:schemeClr val="tx2"/>
                </a:solidFill>
                <a:effectLst/>
                <a:uLnTx/>
                <a:uFillTx/>
                <a:latin typeface="+mj-lt"/>
                <a:ea typeface="+mj-ea"/>
                <a:cs typeface="+mj-cs"/>
              </a:rPr>
            </a:br>
            <a:r>
              <a:rPr kumimoji="0" lang="mk-MK" sz="3000" b="1" i="0" u="none" strike="noStrike" kern="0" cap="none" spc="0" normalizeH="0" baseline="0" noProof="0" dirty="0" smtClean="0">
                <a:ln>
                  <a:noFill/>
                </a:ln>
                <a:solidFill>
                  <a:schemeClr val="tx2"/>
                </a:solidFill>
                <a:effectLst/>
                <a:uLnTx/>
                <a:uFillTx/>
                <a:latin typeface="+mj-lt"/>
                <a:ea typeface="+mj-ea"/>
                <a:cs typeface="+mj-cs"/>
              </a:rPr>
              <a:t/>
            </a:r>
            <a:br>
              <a:rPr kumimoji="0" lang="mk-MK" sz="3000" b="1" i="0" u="none" strike="noStrike" kern="0" cap="none" spc="0" normalizeH="0" baseline="0" noProof="0" dirty="0" smtClean="0">
                <a:ln>
                  <a:noFill/>
                </a:ln>
                <a:solidFill>
                  <a:schemeClr val="tx2"/>
                </a:solidFill>
                <a:effectLst/>
                <a:uLnTx/>
                <a:uFillTx/>
                <a:latin typeface="+mj-lt"/>
                <a:ea typeface="+mj-ea"/>
                <a:cs typeface="+mj-cs"/>
              </a:rPr>
            </a:br>
            <a:r>
              <a:rPr kumimoji="0" lang="en-US" sz="3000" b="0" i="0" u="none" strike="noStrike" kern="0" cap="none" spc="0" normalizeH="0" baseline="0" noProof="0" dirty="0" smtClean="0">
                <a:ln>
                  <a:noFill/>
                </a:ln>
                <a:solidFill>
                  <a:schemeClr val="tx1"/>
                </a:solidFill>
                <a:effectLst/>
                <a:uLnTx/>
                <a:uFillTx/>
                <a:latin typeface="+mj-lt"/>
                <a:ea typeface="+mj-ea"/>
                <a:cs typeface="+mj-cs"/>
              </a:rPr>
              <a:t/>
            </a:r>
            <a:br>
              <a:rPr kumimoji="0" lang="en-US" sz="3000" b="0" i="0" u="none" strike="noStrike" kern="0" cap="none" spc="0" normalizeH="0" baseline="0" noProof="0" dirty="0" smtClean="0">
                <a:ln>
                  <a:noFill/>
                </a:ln>
                <a:solidFill>
                  <a:schemeClr val="tx1"/>
                </a:solidFill>
                <a:effectLst/>
                <a:uLnTx/>
                <a:uFillTx/>
                <a:latin typeface="+mj-lt"/>
                <a:ea typeface="+mj-ea"/>
                <a:cs typeface="+mj-cs"/>
              </a:rPr>
            </a:br>
            <a:endParaRPr kumimoji="0" lang="mk-MK" sz="3000" b="1" i="0" u="none" strike="noStrike" kern="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2"/>
          <p:cNvSpPr txBox="1">
            <a:spLocks noGrp="1"/>
          </p:cNvSpPr>
          <p:nvPr/>
        </p:nvSpPr>
        <p:spPr bwMode="auto">
          <a:xfrm>
            <a:off x="8410575" y="6181725"/>
            <a:ext cx="609600" cy="457200"/>
          </a:xfrm>
          <a:prstGeom prst="rect">
            <a:avLst/>
          </a:prstGeom>
          <a:noFill/>
          <a:ln w="9525">
            <a:noFill/>
            <a:miter lim="800000"/>
            <a:headEnd/>
            <a:tailEnd/>
          </a:ln>
        </p:spPr>
        <p:txBody>
          <a:bodyPr lIns="0" tIns="0" rIns="0" bIns="0" anchor="ctr"/>
          <a:lstStyle/>
          <a:p>
            <a:fld id="{76690605-2486-43A9-8B0A-80B8AFCD0E6E}" type="slidenum">
              <a:rPr lang="en-US" sz="1600">
                <a:solidFill>
                  <a:schemeClr val="tx2"/>
                </a:solidFill>
              </a:rPr>
              <a:pPr/>
              <a:t>3</a:t>
            </a:fld>
            <a:endParaRPr lang="en-US" sz="1600">
              <a:solidFill>
                <a:schemeClr val="tx2"/>
              </a:solidFill>
            </a:endParaRPr>
          </a:p>
        </p:txBody>
      </p:sp>
      <p:sp>
        <p:nvSpPr>
          <p:cNvPr id="5123" name="Slide Number Placeholder 2"/>
          <p:cNvSpPr txBox="1">
            <a:spLocks/>
          </p:cNvSpPr>
          <p:nvPr/>
        </p:nvSpPr>
        <p:spPr bwMode="auto">
          <a:xfrm>
            <a:off x="8410575" y="6181725"/>
            <a:ext cx="609600" cy="457200"/>
          </a:xfrm>
          <a:prstGeom prst="rect">
            <a:avLst/>
          </a:prstGeom>
          <a:noFill/>
          <a:ln w="9525">
            <a:noFill/>
            <a:miter lim="800000"/>
            <a:headEnd/>
            <a:tailEnd/>
          </a:ln>
        </p:spPr>
        <p:txBody>
          <a:bodyPr lIns="0" tIns="0" rIns="0" bIns="0" anchor="ctr"/>
          <a:lstStyle/>
          <a:p>
            <a:fld id="{AD7F3A13-E9CC-4254-8436-2770F9A61E1B}" type="slidenum">
              <a:rPr lang="en-US" sz="1600">
                <a:solidFill>
                  <a:schemeClr val="tx2"/>
                </a:solidFill>
              </a:rPr>
              <a:pPr/>
              <a:t>3</a:t>
            </a:fld>
            <a:endParaRPr lang="en-US" sz="1600">
              <a:solidFill>
                <a:schemeClr val="tx2"/>
              </a:solidFill>
            </a:endParaRPr>
          </a:p>
        </p:txBody>
      </p:sp>
      <p:sp>
        <p:nvSpPr>
          <p:cNvPr id="5124" name="Slide Number Placeholder 2"/>
          <p:cNvSpPr txBox="1">
            <a:spLocks/>
          </p:cNvSpPr>
          <p:nvPr/>
        </p:nvSpPr>
        <p:spPr bwMode="auto">
          <a:xfrm>
            <a:off x="8410575" y="6181725"/>
            <a:ext cx="609600" cy="457200"/>
          </a:xfrm>
          <a:prstGeom prst="rect">
            <a:avLst/>
          </a:prstGeom>
          <a:noFill/>
          <a:ln w="9525">
            <a:noFill/>
            <a:miter lim="800000"/>
            <a:headEnd/>
            <a:tailEnd/>
          </a:ln>
        </p:spPr>
        <p:txBody>
          <a:bodyPr lIns="0" tIns="0" rIns="0" bIns="0" anchor="ctr"/>
          <a:lstStyle/>
          <a:p>
            <a:fld id="{C4475692-FD46-4D9C-BE5E-027296411A59}" type="slidenum">
              <a:rPr lang="en-US" sz="1600">
                <a:solidFill>
                  <a:schemeClr val="tx2"/>
                </a:solidFill>
              </a:rPr>
              <a:pPr/>
              <a:t>3</a:t>
            </a:fld>
            <a:endParaRPr lang="en-US" sz="1600">
              <a:solidFill>
                <a:schemeClr val="tx2"/>
              </a:solidFill>
            </a:endParaRPr>
          </a:p>
        </p:txBody>
      </p:sp>
      <p:sp>
        <p:nvSpPr>
          <p:cNvPr id="5125" name="Slide Number Placeholder 1"/>
          <p:cNvSpPr txBox="1">
            <a:spLocks noGrp="1"/>
          </p:cNvSpPr>
          <p:nvPr/>
        </p:nvSpPr>
        <p:spPr bwMode="auto">
          <a:xfrm>
            <a:off x="8410575" y="6181725"/>
            <a:ext cx="609600" cy="457200"/>
          </a:xfrm>
          <a:prstGeom prst="rect">
            <a:avLst/>
          </a:prstGeom>
          <a:noFill/>
          <a:ln w="9525">
            <a:noFill/>
            <a:miter lim="800000"/>
            <a:headEnd/>
            <a:tailEnd/>
          </a:ln>
        </p:spPr>
        <p:txBody>
          <a:bodyPr lIns="0" tIns="0" rIns="0" bIns="0" anchor="ctr"/>
          <a:lstStyle/>
          <a:p>
            <a:fld id="{6DC049B7-C4E2-4DF4-BEED-E366681376A1}" type="slidenum">
              <a:rPr lang="en-US" sz="1600">
                <a:solidFill>
                  <a:schemeClr val="tx2"/>
                </a:solidFill>
              </a:rPr>
              <a:pPr/>
              <a:t>3</a:t>
            </a:fld>
            <a:endParaRPr lang="en-US" sz="1600">
              <a:solidFill>
                <a:schemeClr val="tx2"/>
              </a:solidFill>
            </a:endParaRPr>
          </a:p>
        </p:txBody>
      </p:sp>
      <p:sp>
        <p:nvSpPr>
          <p:cNvPr id="5126" name="Slide Number Placeholder 1"/>
          <p:cNvSpPr txBox="1">
            <a:spLocks noGrp="1"/>
          </p:cNvSpPr>
          <p:nvPr/>
        </p:nvSpPr>
        <p:spPr bwMode="auto">
          <a:xfrm>
            <a:off x="8410575" y="6181725"/>
            <a:ext cx="609600" cy="457200"/>
          </a:xfrm>
          <a:prstGeom prst="rect">
            <a:avLst/>
          </a:prstGeom>
          <a:noFill/>
          <a:ln w="9525">
            <a:noFill/>
            <a:miter lim="800000"/>
            <a:headEnd/>
            <a:tailEnd/>
          </a:ln>
        </p:spPr>
        <p:txBody>
          <a:bodyPr lIns="0" tIns="0" rIns="0" bIns="0" anchor="ctr"/>
          <a:lstStyle/>
          <a:p>
            <a:fld id="{2555670A-C7DA-470D-879F-FE84B567885F}" type="slidenum">
              <a:rPr lang="en-US" sz="1600">
                <a:solidFill>
                  <a:schemeClr val="tx2"/>
                </a:solidFill>
              </a:rPr>
              <a:pPr/>
              <a:t>3</a:t>
            </a:fld>
            <a:endParaRPr lang="en-US" sz="1600">
              <a:solidFill>
                <a:schemeClr val="tx2"/>
              </a:solidFill>
            </a:endParaRPr>
          </a:p>
        </p:txBody>
      </p:sp>
      <p:sp>
        <p:nvSpPr>
          <p:cNvPr id="5127" name="Slide Number Placeholder 1"/>
          <p:cNvSpPr txBox="1">
            <a:spLocks noGrp="1"/>
          </p:cNvSpPr>
          <p:nvPr/>
        </p:nvSpPr>
        <p:spPr bwMode="auto">
          <a:xfrm>
            <a:off x="8410575" y="6181725"/>
            <a:ext cx="609600" cy="457200"/>
          </a:xfrm>
          <a:prstGeom prst="rect">
            <a:avLst/>
          </a:prstGeom>
          <a:noFill/>
          <a:ln w="9525">
            <a:noFill/>
            <a:miter lim="800000"/>
            <a:headEnd/>
            <a:tailEnd/>
          </a:ln>
        </p:spPr>
        <p:txBody>
          <a:bodyPr lIns="0" tIns="0" rIns="0" bIns="0" anchor="ctr"/>
          <a:lstStyle/>
          <a:p>
            <a:fld id="{B3304AB8-7E97-44AB-9F48-7DAA5DBC101F}" type="slidenum">
              <a:rPr lang="en-US" sz="1600">
                <a:solidFill>
                  <a:schemeClr val="tx2"/>
                </a:solidFill>
              </a:rPr>
              <a:pPr/>
              <a:t>3</a:t>
            </a:fld>
            <a:endParaRPr lang="en-US" sz="1600">
              <a:solidFill>
                <a:schemeClr val="tx2"/>
              </a:solidFill>
            </a:endParaRPr>
          </a:p>
        </p:txBody>
      </p:sp>
      <p:sp>
        <p:nvSpPr>
          <p:cNvPr id="5128" name="Rectangle 530"/>
          <p:cNvSpPr>
            <a:spLocks noChangeArrowheads="1"/>
          </p:cNvSpPr>
          <p:nvPr/>
        </p:nvSpPr>
        <p:spPr bwMode="auto">
          <a:xfrm>
            <a:off x="660400" y="7375525"/>
            <a:ext cx="184150" cy="488950"/>
          </a:xfrm>
          <a:prstGeom prst="rect">
            <a:avLst/>
          </a:prstGeom>
          <a:noFill/>
          <a:ln w="9525">
            <a:noFill/>
            <a:miter lim="800000"/>
            <a:headEnd/>
            <a:tailEnd/>
          </a:ln>
        </p:spPr>
        <p:txBody>
          <a:bodyPr wrap="none" anchor="ctr">
            <a:spAutoFit/>
          </a:bodyPr>
          <a:lstStyle/>
          <a:p>
            <a:pPr eaLnBrk="0" hangingPunct="0"/>
            <a:r>
              <a:rPr lang="en-US" sz="800"/>
              <a:t/>
            </a:r>
            <a:br>
              <a:rPr lang="en-US" sz="800"/>
            </a:br>
            <a:endParaRPr lang="en-US"/>
          </a:p>
        </p:txBody>
      </p:sp>
      <p:sp>
        <p:nvSpPr>
          <p:cNvPr id="5129" name="Slide Number Placeholder 1"/>
          <p:cNvSpPr txBox="1">
            <a:spLocks noGrp="1"/>
          </p:cNvSpPr>
          <p:nvPr/>
        </p:nvSpPr>
        <p:spPr bwMode="auto">
          <a:xfrm>
            <a:off x="8410575" y="6181725"/>
            <a:ext cx="609600" cy="457200"/>
          </a:xfrm>
          <a:prstGeom prst="rect">
            <a:avLst/>
          </a:prstGeom>
          <a:noFill/>
          <a:ln w="9525">
            <a:noFill/>
            <a:miter lim="800000"/>
            <a:headEnd/>
            <a:tailEnd/>
          </a:ln>
        </p:spPr>
        <p:txBody>
          <a:bodyPr lIns="0" tIns="0" rIns="0" bIns="0" anchor="ctr"/>
          <a:lstStyle/>
          <a:p>
            <a:fld id="{F8A0BCF5-7486-4F6D-82C2-3174FBB3CA17}" type="slidenum">
              <a:rPr lang="en-US" sz="1600">
                <a:solidFill>
                  <a:schemeClr val="tx2"/>
                </a:solidFill>
              </a:rPr>
              <a:pPr/>
              <a:t>3</a:t>
            </a:fld>
            <a:endParaRPr lang="en-US" sz="1600">
              <a:solidFill>
                <a:schemeClr val="tx2"/>
              </a:solidFill>
            </a:endParaRPr>
          </a:p>
        </p:txBody>
      </p:sp>
      <p:sp>
        <p:nvSpPr>
          <p:cNvPr id="5130" name="Slide Number Placeholder 1"/>
          <p:cNvSpPr txBox="1">
            <a:spLocks noGrp="1"/>
          </p:cNvSpPr>
          <p:nvPr/>
        </p:nvSpPr>
        <p:spPr bwMode="auto">
          <a:xfrm>
            <a:off x="8410575" y="6181725"/>
            <a:ext cx="609600" cy="457200"/>
          </a:xfrm>
          <a:prstGeom prst="rect">
            <a:avLst/>
          </a:prstGeom>
          <a:noFill/>
          <a:ln w="9525">
            <a:noFill/>
            <a:miter lim="800000"/>
            <a:headEnd/>
            <a:tailEnd/>
          </a:ln>
        </p:spPr>
        <p:txBody>
          <a:bodyPr lIns="0" tIns="0" rIns="0" bIns="0" anchor="ctr"/>
          <a:lstStyle/>
          <a:p>
            <a:fld id="{637F9ADC-B427-41A0-B0DD-D4B40C9E6AF2}" type="slidenum">
              <a:rPr lang="en-US" sz="1600">
                <a:solidFill>
                  <a:schemeClr val="tx2"/>
                </a:solidFill>
              </a:rPr>
              <a:pPr/>
              <a:t>3</a:t>
            </a:fld>
            <a:endParaRPr lang="en-US" sz="1600">
              <a:solidFill>
                <a:schemeClr val="tx2"/>
              </a:solidFill>
            </a:endParaRPr>
          </a:p>
        </p:txBody>
      </p:sp>
      <p:sp>
        <p:nvSpPr>
          <p:cNvPr id="13" name="Rectangle 12"/>
          <p:cNvSpPr>
            <a:spLocks noChangeArrowheads="1"/>
          </p:cNvSpPr>
          <p:nvPr/>
        </p:nvSpPr>
        <p:spPr bwMode="auto">
          <a:xfrm>
            <a:off x="152400" y="300038"/>
            <a:ext cx="8775700" cy="1076325"/>
          </a:xfrm>
          <a:prstGeom prst="rect">
            <a:avLst/>
          </a:prstGeom>
          <a:noFill/>
          <a:ln w="9525">
            <a:noFill/>
            <a:miter lim="800000"/>
            <a:headEnd/>
            <a:tailEnd/>
          </a:ln>
          <a:effectLst>
            <a:outerShdw dist="35921" dir="2700000" algn="ctr" rotWithShape="0">
              <a:schemeClr val="bg2"/>
            </a:outerShdw>
          </a:effectLst>
        </p:spPr>
        <p:txBody>
          <a:bodyPr anchor="ctr">
            <a:spAutoFit/>
          </a:bodyPr>
          <a:lstStyle/>
          <a:p>
            <a:pPr eaLnBrk="0" hangingPunct="0">
              <a:defRPr/>
            </a:pPr>
            <a:endParaRPr lang="en-US" sz="2000" b="1" dirty="0">
              <a:latin typeface="Tahoma" pitchFamily="34" charset="0"/>
            </a:endParaRPr>
          </a:p>
          <a:p>
            <a:pPr>
              <a:spcBef>
                <a:spcPct val="20000"/>
              </a:spcBef>
              <a:buClr>
                <a:schemeClr val="accent2"/>
              </a:buClr>
              <a:buFont typeface="Wingdings" pitchFamily="2" charset="2"/>
              <a:buNone/>
              <a:defRPr/>
            </a:pPr>
            <a:r>
              <a:rPr lang="en-US" sz="2000" b="1" dirty="0">
                <a:latin typeface="Tahoma" pitchFamily="34" charset="0"/>
              </a:rPr>
              <a:t>I. APPROACHES TO THE DEVELOPMENT OF THE NATIONAL PAYMENT SYSTEM – international experience</a:t>
            </a:r>
            <a:r>
              <a:rPr lang="en-US" sz="2000" b="1" dirty="0">
                <a:solidFill>
                  <a:srgbClr val="FF0000"/>
                </a:solidFill>
                <a:latin typeface="Tahoma" pitchFamily="34" charset="0"/>
                <a:cs typeface="Tahoma" pitchFamily="34" charset="0"/>
              </a:rPr>
              <a:t> </a:t>
            </a:r>
            <a:r>
              <a:rPr lang="en-US" sz="1400" b="1" dirty="0">
                <a:solidFill>
                  <a:srgbClr val="FF0000"/>
                </a:solidFill>
                <a:latin typeface="Tahoma" pitchFamily="34" charset="0"/>
                <a:cs typeface="Tahoma" pitchFamily="34" charset="0"/>
              </a:rPr>
              <a:t>1)</a:t>
            </a:r>
            <a:endParaRPr lang="mk-MK" sz="1400" b="1" dirty="0">
              <a:latin typeface="Tahoma" pitchFamily="34" charset="0"/>
            </a:endParaRPr>
          </a:p>
        </p:txBody>
      </p:sp>
      <p:sp>
        <p:nvSpPr>
          <p:cNvPr id="5132" name="Rectangle 11"/>
          <p:cNvSpPr>
            <a:spLocks noChangeArrowheads="1"/>
          </p:cNvSpPr>
          <p:nvPr/>
        </p:nvSpPr>
        <p:spPr bwMode="auto">
          <a:xfrm>
            <a:off x="1006475" y="1331913"/>
            <a:ext cx="6751638" cy="707886"/>
          </a:xfrm>
          <a:prstGeom prst="rect">
            <a:avLst/>
          </a:prstGeom>
          <a:noFill/>
          <a:ln w="9525">
            <a:noFill/>
            <a:miter lim="800000"/>
            <a:headEnd/>
            <a:tailEnd/>
          </a:ln>
        </p:spPr>
        <p:txBody>
          <a:bodyPr>
            <a:spAutoFit/>
          </a:bodyPr>
          <a:lstStyle/>
          <a:p>
            <a:endParaRPr lang="it-IT" sz="2000" b="1" dirty="0" smtClean="0">
              <a:latin typeface="Tahoma" pitchFamily="34" charset="0"/>
              <a:cs typeface="Tahoma" pitchFamily="34" charset="0"/>
            </a:endParaRPr>
          </a:p>
          <a:p>
            <a:r>
              <a:rPr lang="it-IT" sz="2000" b="1" dirty="0" smtClean="0">
                <a:latin typeface="Tahoma" pitchFamily="34" charset="0"/>
                <a:cs typeface="Tahoma" pitchFamily="34" charset="0"/>
              </a:rPr>
              <a:t>National </a:t>
            </a:r>
            <a:r>
              <a:rPr lang="it-IT" sz="2000" b="1" dirty="0">
                <a:latin typeface="Tahoma" pitchFamily="34" charset="0"/>
                <a:cs typeface="Tahoma" pitchFamily="34" charset="0"/>
              </a:rPr>
              <a:t>payment system development process</a:t>
            </a:r>
            <a:endParaRPr lang="en-US" sz="2000" b="1" dirty="0">
              <a:latin typeface="Tahoma" pitchFamily="34" charset="0"/>
              <a:cs typeface="Tahoma" pitchFamily="34" charset="0"/>
            </a:endParaRPr>
          </a:p>
        </p:txBody>
      </p:sp>
      <p:sp>
        <p:nvSpPr>
          <p:cNvPr id="5133" name="Rectangle 15"/>
          <p:cNvSpPr>
            <a:spLocks noChangeArrowheads="1"/>
          </p:cNvSpPr>
          <p:nvPr/>
        </p:nvSpPr>
        <p:spPr bwMode="auto">
          <a:xfrm>
            <a:off x="598488" y="2209800"/>
            <a:ext cx="7361237" cy="366713"/>
          </a:xfrm>
          <a:prstGeom prst="rect">
            <a:avLst/>
          </a:prstGeom>
          <a:noFill/>
          <a:ln w="9525">
            <a:noFill/>
            <a:miter lim="800000"/>
            <a:headEnd/>
            <a:tailEnd/>
          </a:ln>
        </p:spPr>
        <p:txBody>
          <a:bodyPr>
            <a:spAutoFit/>
          </a:bodyPr>
          <a:lstStyle/>
          <a:p>
            <a:pPr algn="just"/>
            <a:endParaRPr lang="mk-MK" b="1"/>
          </a:p>
        </p:txBody>
      </p:sp>
      <p:sp>
        <p:nvSpPr>
          <p:cNvPr id="5134" name="Rectangle 15"/>
          <p:cNvSpPr>
            <a:spLocks noChangeArrowheads="1"/>
          </p:cNvSpPr>
          <p:nvPr/>
        </p:nvSpPr>
        <p:spPr bwMode="auto">
          <a:xfrm>
            <a:off x="609600" y="2438400"/>
            <a:ext cx="7415213" cy="4708981"/>
          </a:xfrm>
          <a:prstGeom prst="rect">
            <a:avLst/>
          </a:prstGeom>
          <a:noFill/>
          <a:ln w="9525">
            <a:noFill/>
            <a:miter lim="800000"/>
            <a:headEnd/>
            <a:tailEnd/>
          </a:ln>
        </p:spPr>
        <p:txBody>
          <a:bodyPr>
            <a:spAutoFit/>
          </a:bodyPr>
          <a:lstStyle/>
          <a:p>
            <a:r>
              <a:rPr lang="en-US" sz="1600" dirty="0">
                <a:latin typeface="Tahoma" pitchFamily="34" charset="0"/>
                <a:cs typeface="Tahoma" pitchFamily="34" charset="0"/>
              </a:rPr>
              <a:t>The worldwide experiences show that there is no single formula for payment system development, but most of the issues that appear in the process of reform are similar. </a:t>
            </a:r>
            <a:endParaRPr lang="en-US" sz="1600" dirty="0" smtClean="0">
              <a:latin typeface="Tahoma" pitchFamily="34" charset="0"/>
              <a:cs typeface="Tahoma" pitchFamily="34" charset="0"/>
            </a:endParaRPr>
          </a:p>
          <a:p>
            <a:endParaRPr lang="mk-MK" sz="1600" dirty="0">
              <a:latin typeface="Tahoma" pitchFamily="34" charset="0"/>
              <a:cs typeface="Tahoma" pitchFamily="34" charset="0"/>
            </a:endParaRPr>
          </a:p>
          <a:p>
            <a:r>
              <a:rPr lang="en-US" sz="1600" dirty="0">
                <a:latin typeface="Tahoma" pitchFamily="34" charset="0"/>
                <a:cs typeface="Tahoma" pitchFamily="34" charset="0"/>
              </a:rPr>
              <a:t>Example</a:t>
            </a:r>
            <a:r>
              <a:rPr lang="mk-MK" sz="1600" dirty="0">
                <a:latin typeface="Tahoma" pitchFamily="34" charset="0"/>
                <a:cs typeface="Tahoma" pitchFamily="34" charset="0"/>
              </a:rPr>
              <a:t>: </a:t>
            </a:r>
            <a:r>
              <a:rPr lang="en-US" sz="1600" dirty="0">
                <a:latin typeface="Tahoma" pitchFamily="34" charset="0"/>
                <a:cs typeface="Tahoma" pitchFamily="34" charset="0"/>
              </a:rPr>
              <a:t>Who should be involved and who should initiate this process</a:t>
            </a:r>
            <a:r>
              <a:rPr lang="mk-MK" sz="1600" dirty="0">
                <a:latin typeface="Tahoma" pitchFamily="34" charset="0"/>
                <a:cs typeface="Tahoma" pitchFamily="34" charset="0"/>
              </a:rPr>
              <a:t>? </a:t>
            </a:r>
          </a:p>
          <a:p>
            <a:r>
              <a:rPr lang="en-US" sz="1600" dirty="0">
                <a:latin typeface="Tahoma" pitchFamily="34" charset="0"/>
                <a:cs typeface="Tahoma" pitchFamily="34" charset="0"/>
              </a:rPr>
              <a:t>What are the investment priorities and are they based on solid knowledge of the payment system</a:t>
            </a:r>
            <a:r>
              <a:rPr lang="mk-MK" sz="1600" dirty="0">
                <a:latin typeface="Tahoma" pitchFamily="34" charset="0"/>
                <a:cs typeface="Tahoma" pitchFamily="34" charset="0"/>
              </a:rPr>
              <a:t>? </a:t>
            </a:r>
            <a:endParaRPr lang="en-US" sz="1600" dirty="0" smtClean="0">
              <a:latin typeface="Tahoma" pitchFamily="34" charset="0"/>
              <a:cs typeface="Tahoma" pitchFamily="34" charset="0"/>
            </a:endParaRPr>
          </a:p>
          <a:p>
            <a:endParaRPr lang="mk-MK" sz="1600" dirty="0">
              <a:latin typeface="Tahoma" pitchFamily="34" charset="0"/>
              <a:cs typeface="Tahoma" pitchFamily="34" charset="0"/>
            </a:endParaRPr>
          </a:p>
          <a:p>
            <a:r>
              <a:rPr lang="en-US" sz="1600" dirty="0">
                <a:latin typeface="Tahoma" pitchFamily="34" charset="0"/>
                <a:cs typeface="Tahoma" pitchFamily="34" charset="0"/>
              </a:rPr>
              <a:t>What are the various infrastructure needs and what are their institutional support arrangements</a:t>
            </a:r>
            <a:r>
              <a:rPr lang="mk-MK" sz="1600" dirty="0">
                <a:latin typeface="Tahoma" pitchFamily="34" charset="0"/>
                <a:cs typeface="Tahoma" pitchFamily="34" charset="0"/>
              </a:rPr>
              <a:t>?</a:t>
            </a:r>
          </a:p>
          <a:p>
            <a:endParaRPr lang="en-US" sz="1400" dirty="0" smtClean="0">
              <a:solidFill>
                <a:srgbClr val="FF0000"/>
              </a:solidFill>
              <a:latin typeface="Tahoma" pitchFamily="34" charset="0"/>
              <a:cs typeface="Tahoma" pitchFamily="34" charset="0"/>
            </a:endParaRPr>
          </a:p>
          <a:p>
            <a:endParaRPr lang="en-US" sz="1400" dirty="0" smtClean="0">
              <a:solidFill>
                <a:srgbClr val="FF0000"/>
              </a:solidFill>
              <a:latin typeface="Tahoma" pitchFamily="34" charset="0"/>
              <a:cs typeface="Tahoma" pitchFamily="34" charset="0"/>
            </a:endParaRPr>
          </a:p>
          <a:p>
            <a:endParaRPr lang="en-US" sz="1400" dirty="0" smtClean="0">
              <a:solidFill>
                <a:srgbClr val="FF0000"/>
              </a:solidFill>
              <a:latin typeface="Tahoma" pitchFamily="34" charset="0"/>
              <a:cs typeface="Tahoma" pitchFamily="34" charset="0"/>
            </a:endParaRPr>
          </a:p>
          <a:p>
            <a:endParaRPr lang="mk-MK" sz="1400" dirty="0">
              <a:solidFill>
                <a:srgbClr val="FF0000"/>
              </a:solidFill>
              <a:latin typeface="Tahoma" pitchFamily="34" charset="0"/>
              <a:cs typeface="Tahoma" pitchFamily="34" charset="0"/>
            </a:endParaRPr>
          </a:p>
          <a:p>
            <a:r>
              <a:rPr lang="en-US" sz="1200" dirty="0">
                <a:solidFill>
                  <a:srgbClr val="FF0000"/>
                </a:solidFill>
                <a:latin typeface="Tahoma" pitchFamily="34" charset="0"/>
                <a:cs typeface="Tahoma" pitchFamily="34" charset="0"/>
              </a:rPr>
              <a:t>1) CPSS (Committee on Payment and Settlement Systems). 2006. General Guidance for National Payment System Development. Bank for International Settlements. Basel, Switzerland</a:t>
            </a:r>
            <a:endParaRPr lang="mk-MK" sz="1200" b="1" dirty="0">
              <a:latin typeface="Tahoma" pitchFamily="34" charset="0"/>
              <a:cs typeface="Tahoma" pitchFamily="34" charset="0"/>
            </a:endParaRPr>
          </a:p>
          <a:p>
            <a:endParaRPr lang="mk-MK" sz="2000" b="1" dirty="0">
              <a:latin typeface="Tahoma" pitchFamily="34" charset="0"/>
              <a:cs typeface="Tahoma" pitchFamily="34" charset="0"/>
            </a:endParaRPr>
          </a:p>
          <a:p>
            <a:endParaRPr lang="mk-MK" sz="2000" b="1" dirty="0">
              <a:latin typeface="Tahoma" pitchFamily="34" charset="0"/>
              <a:cs typeface="Tahoma" pitchFamily="34" charset="0"/>
            </a:endParaRPr>
          </a:p>
          <a:p>
            <a:endParaRPr lang="mk-MK" sz="2000" b="1" dirty="0">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457200"/>
          </a:xfrm>
        </p:spPr>
        <p:txBody>
          <a:bodyPr/>
          <a:lstStyle/>
          <a:p>
            <a:pPr algn="l"/>
            <a:r>
              <a:rPr lang="mk-MK" sz="2400" b="1" dirty="0" smtClean="0">
                <a:latin typeface="Tahoma" pitchFamily="34" charset="0"/>
                <a:cs typeface="Tahoma" pitchFamily="34" charset="0"/>
              </a:rPr>
              <a:t>3.3.2. </a:t>
            </a:r>
            <a:r>
              <a:rPr lang="en-US" sz="2400" b="1" dirty="0" smtClean="0">
                <a:latin typeface="Tahoma" pitchFamily="34" charset="0"/>
                <a:cs typeface="Tahoma" pitchFamily="34" charset="0"/>
              </a:rPr>
              <a:t>Clearing and settlement systems</a:t>
            </a:r>
            <a:endParaRPr lang="mk-MK" sz="2400" dirty="0"/>
          </a:p>
        </p:txBody>
      </p:sp>
      <p:sp>
        <p:nvSpPr>
          <p:cNvPr id="11" name="Title 1"/>
          <p:cNvSpPr txBox="1">
            <a:spLocks/>
          </p:cNvSpPr>
          <p:nvPr/>
        </p:nvSpPr>
        <p:spPr>
          <a:xfrm>
            <a:off x="457200" y="1371600"/>
            <a:ext cx="8229600" cy="609600"/>
          </a:xfrm>
          <a:prstGeom prst="rect">
            <a:avLst/>
          </a:prstGeom>
        </p:spPr>
        <p:txBody>
          <a:bodyPr/>
          <a:lstStyle/>
          <a:p>
            <a:pPr lvl="0" algn="ctr" eaLnBrk="0" hangingPunct="0">
              <a:lnSpc>
                <a:spcPct val="85000"/>
              </a:lnSpc>
              <a:defRPr/>
            </a:pPr>
            <a:r>
              <a:rPr lang="en-US" sz="2000" u="sng" kern="0" dirty="0" smtClean="0">
                <a:solidFill>
                  <a:schemeClr val="tx2"/>
                </a:solidFill>
                <a:latin typeface="Tahoma" pitchFamily="34" charset="0"/>
                <a:ea typeface="+mj-ea"/>
                <a:cs typeface="Tahoma" pitchFamily="34" charset="0"/>
              </a:rPr>
              <a:t>Gradual implementation of international and European standards and codes of practice</a:t>
            </a:r>
            <a:endParaRPr kumimoji="0" lang="mk-MK" sz="2000" i="0" u="sng" strike="noStrike" kern="0" cap="none" spc="0" normalizeH="0" baseline="0" noProof="0" dirty="0">
              <a:ln>
                <a:noFill/>
              </a:ln>
              <a:solidFill>
                <a:schemeClr val="tx2"/>
              </a:solidFill>
              <a:effectLst/>
              <a:uLnTx/>
              <a:uFillTx/>
              <a:latin typeface="+mj-lt"/>
              <a:ea typeface="+mj-ea"/>
              <a:cs typeface="+mj-cs"/>
            </a:endParaRPr>
          </a:p>
        </p:txBody>
      </p:sp>
      <p:sp>
        <p:nvSpPr>
          <p:cNvPr id="12" name="Content Placeholder 11"/>
          <p:cNvSpPr>
            <a:spLocks noGrp="1"/>
          </p:cNvSpPr>
          <p:nvPr>
            <p:ph sz="half" idx="2"/>
          </p:nvPr>
        </p:nvSpPr>
        <p:spPr>
          <a:xfrm>
            <a:off x="381000" y="2174875"/>
            <a:ext cx="4116388" cy="3951288"/>
          </a:xfrm>
        </p:spPr>
        <p:txBody>
          <a:bodyPr/>
          <a:lstStyle/>
          <a:p>
            <a:pPr>
              <a:buNone/>
            </a:pPr>
            <a:endParaRPr lang="en-US" sz="1600" b="1" dirty="0" smtClean="0"/>
          </a:p>
          <a:p>
            <a:pPr>
              <a:buNone/>
            </a:pPr>
            <a:r>
              <a:rPr lang="en-US" sz="1600" b="1" dirty="0" smtClean="0"/>
              <a:t>Payment operations in Denars in MK</a:t>
            </a:r>
            <a:endParaRPr lang="en-US" sz="1600" b="1" dirty="0"/>
          </a:p>
        </p:txBody>
      </p:sp>
      <p:sp>
        <p:nvSpPr>
          <p:cNvPr id="13" name="Content Placeholder 12"/>
          <p:cNvSpPr>
            <a:spLocks noGrp="1"/>
          </p:cNvSpPr>
          <p:nvPr>
            <p:ph sz="quarter" idx="4"/>
          </p:nvPr>
        </p:nvSpPr>
        <p:spPr>
          <a:xfrm>
            <a:off x="4572001" y="2209799"/>
            <a:ext cx="4114800" cy="3916363"/>
          </a:xfrm>
        </p:spPr>
        <p:txBody>
          <a:bodyPr/>
          <a:lstStyle/>
          <a:p>
            <a:pPr>
              <a:buNone/>
            </a:pPr>
            <a:endParaRPr lang="en-US" sz="1400" dirty="0" smtClean="0"/>
          </a:p>
          <a:p>
            <a:pPr>
              <a:buNone/>
            </a:pPr>
            <a:r>
              <a:rPr lang="en-US" sz="1600" b="1" dirty="0" smtClean="0"/>
              <a:t>Number of transactions (%)</a:t>
            </a:r>
            <a:endParaRPr lang="en-US" sz="1600" b="1" dirty="0"/>
          </a:p>
        </p:txBody>
      </p:sp>
      <p:pic>
        <p:nvPicPr>
          <p:cNvPr id="14" name="Picture 2"/>
          <p:cNvPicPr>
            <a:picLocks noChangeAspect="1" noChangeArrowheads="1"/>
          </p:cNvPicPr>
          <p:nvPr/>
        </p:nvPicPr>
        <p:blipFill>
          <a:blip r:embed="rId2" cstate="print"/>
          <a:srcRect/>
          <a:stretch>
            <a:fillRect/>
          </a:stretch>
        </p:blipFill>
        <p:spPr bwMode="auto">
          <a:xfrm>
            <a:off x="414338" y="2743200"/>
            <a:ext cx="8315325" cy="29337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bwMode="auto">
          <a:xfrm>
            <a:off x="685800" y="685800"/>
            <a:ext cx="78486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lgn="l"/>
            <a:r>
              <a:rPr lang="mk-MK" sz="2400" b="1" dirty="0" smtClean="0"/>
              <a:t>3.3.2. </a:t>
            </a:r>
            <a:r>
              <a:rPr lang="en-US" sz="2400" b="1" dirty="0" smtClean="0">
                <a:latin typeface="Tahoma" pitchFamily="34" charset="0"/>
                <a:cs typeface="Tahoma" pitchFamily="34" charset="0"/>
              </a:rPr>
              <a:t>Clearing and settlement systems </a:t>
            </a:r>
            <a:r>
              <a:rPr lang="mk-MK" sz="2400" dirty="0" smtClean="0"/>
              <a:t/>
            </a:r>
            <a:br>
              <a:rPr lang="mk-MK" sz="2400" dirty="0" smtClean="0"/>
            </a:br>
            <a:r>
              <a:rPr lang="mk-MK" sz="2400" dirty="0" smtClean="0"/>
              <a:t/>
            </a:r>
            <a:br>
              <a:rPr lang="mk-MK" sz="2400" dirty="0" smtClean="0"/>
            </a:br>
            <a:r>
              <a:rPr lang="mk-MK" sz="3000" b="1" dirty="0" smtClean="0"/>
              <a:t/>
            </a:r>
            <a:br>
              <a:rPr lang="mk-MK" sz="3000" b="1" dirty="0" smtClean="0"/>
            </a:br>
            <a:r>
              <a:rPr lang="en-US" sz="3000" dirty="0" smtClean="0">
                <a:solidFill>
                  <a:schemeClr val="tx1"/>
                </a:solidFill>
              </a:rPr>
              <a:t/>
            </a:r>
            <a:br>
              <a:rPr lang="en-US" sz="3000" dirty="0" smtClean="0">
                <a:solidFill>
                  <a:schemeClr val="tx1"/>
                </a:solidFill>
              </a:rPr>
            </a:br>
            <a:endParaRPr lang="mk-MK" sz="3000" b="1" dirty="0" smtClean="0">
              <a:solidFill>
                <a:schemeClr val="tx1"/>
              </a:solidFill>
            </a:endParaRPr>
          </a:p>
        </p:txBody>
      </p:sp>
      <p:sp>
        <p:nvSpPr>
          <p:cNvPr id="16" name="Rectangle 3"/>
          <p:cNvSpPr txBox="1">
            <a:spLocks noChangeArrowheads="1"/>
          </p:cNvSpPr>
          <p:nvPr/>
        </p:nvSpPr>
        <p:spPr bwMode="auto">
          <a:xfrm>
            <a:off x="685800" y="1828800"/>
            <a:ext cx="7848600" cy="4648200"/>
          </a:xfrm>
          <a:prstGeom prst="rect">
            <a:avLst/>
          </a:prstGeom>
          <a:noFill/>
          <a:ln>
            <a:solidFill>
              <a:schemeClr val="bg2"/>
            </a:solidFill>
            <a:miter lim="800000"/>
            <a:headEnd/>
            <a:tailEnd/>
          </a:ln>
        </p:spPr>
        <p:txBody>
          <a:bodyPr/>
          <a:lstStyle/>
          <a:p>
            <a:pPr marL="403225" indent="-403225">
              <a:buFont typeface="Arial" pitchFamily="34" charset="0"/>
              <a:buChar char="•"/>
            </a:pPr>
            <a:r>
              <a:rPr lang="en-US" sz="1600" b="1" dirty="0" smtClean="0">
                <a:latin typeface="Tahoma" pitchFamily="34" charset="0"/>
                <a:cs typeface="Tahoma" pitchFamily="34" charset="0"/>
              </a:rPr>
              <a:t>Current situation</a:t>
            </a:r>
            <a:r>
              <a:rPr lang="en-US" sz="1600" dirty="0" smtClean="0">
                <a:latin typeface="Tahoma" pitchFamily="34" charset="0"/>
                <a:cs typeface="Tahoma" pitchFamily="34" charset="0"/>
              </a:rPr>
              <a:t/>
            </a:r>
            <a:br>
              <a:rPr lang="en-US" sz="1600" dirty="0" smtClean="0">
                <a:latin typeface="Tahoma" pitchFamily="34" charset="0"/>
                <a:cs typeface="Tahoma" pitchFamily="34" charset="0"/>
              </a:rPr>
            </a:br>
            <a:r>
              <a:rPr lang="en-US" sz="1600" dirty="0" smtClean="0">
                <a:latin typeface="Tahoma" pitchFamily="34" charset="0"/>
                <a:cs typeface="Tahoma" pitchFamily="34" charset="0"/>
              </a:rPr>
              <a:t>- </a:t>
            </a:r>
            <a:r>
              <a:rPr lang="en-US" sz="1600" u="sng" dirty="0" smtClean="0">
                <a:latin typeface="Tahoma" pitchFamily="34" charset="0"/>
                <a:cs typeface="Tahoma" pitchFamily="34" charset="0"/>
              </a:rPr>
              <a:t>Electronic </a:t>
            </a:r>
            <a:r>
              <a:rPr lang="en-US" sz="1600" dirty="0" smtClean="0">
                <a:latin typeface="Tahoma" pitchFamily="34" charset="0"/>
                <a:cs typeface="Tahoma" pitchFamily="34" charset="0"/>
              </a:rPr>
              <a:t>clearing and settlement – since 2001</a:t>
            </a:r>
            <a:br>
              <a:rPr lang="en-US" sz="1600" dirty="0" smtClean="0">
                <a:latin typeface="Tahoma" pitchFamily="34" charset="0"/>
                <a:cs typeface="Tahoma" pitchFamily="34" charset="0"/>
              </a:rPr>
            </a:br>
            <a:r>
              <a:rPr lang="en-US" sz="1600" dirty="0" smtClean="0">
                <a:latin typeface="Tahoma" pitchFamily="34" charset="0"/>
                <a:cs typeface="Tahoma" pitchFamily="34" charset="0"/>
              </a:rPr>
              <a:t>- </a:t>
            </a:r>
            <a:r>
              <a:rPr lang="en-US" sz="1600" u="sng" dirty="0" smtClean="0">
                <a:latin typeface="Tahoma" pitchFamily="34" charset="0"/>
                <a:cs typeface="Tahoma" pitchFamily="34" charset="0"/>
              </a:rPr>
              <a:t>Different rules and standards </a:t>
            </a:r>
            <a:r>
              <a:rPr lang="en-US" sz="1600" dirty="0" smtClean="0">
                <a:latin typeface="Tahoma" pitchFamily="34" charset="0"/>
                <a:cs typeface="Tahoma" pitchFamily="34" charset="0"/>
              </a:rPr>
              <a:t>in different systems (MIPS, KIBS and internal systems of banks)</a:t>
            </a:r>
          </a:p>
          <a:p>
            <a:pPr marL="403225" indent="-403225">
              <a:buFont typeface="Arial" pitchFamily="34" charset="0"/>
              <a:buChar char="•"/>
            </a:pPr>
            <a:endParaRPr lang="en-US" sz="1600" dirty="0" smtClean="0">
              <a:latin typeface="Tahoma" pitchFamily="34" charset="0"/>
              <a:cs typeface="Tahoma" pitchFamily="34" charset="0"/>
            </a:endParaRPr>
          </a:p>
          <a:p>
            <a:pPr marL="403225" indent="-403225">
              <a:buFont typeface="Arial" pitchFamily="34" charset="0"/>
              <a:buChar char="•"/>
            </a:pPr>
            <a:r>
              <a:rPr lang="en-US" sz="1600" b="1" dirty="0" smtClean="0">
                <a:latin typeface="Tahoma" pitchFamily="34" charset="0"/>
                <a:cs typeface="Tahoma" pitchFamily="34" charset="0"/>
              </a:rPr>
              <a:t>EU/260/2012 </a:t>
            </a:r>
            <a:r>
              <a:rPr lang="en-US" sz="1600" dirty="0" smtClean="0">
                <a:latin typeface="Tahoma" pitchFamily="34" charset="0"/>
                <a:cs typeface="Tahoma" pitchFamily="34" charset="0"/>
              </a:rPr>
              <a:t>- application of international standards ISO</a:t>
            </a:r>
          </a:p>
          <a:p>
            <a:pPr marL="403225" indent="-403225">
              <a:buFont typeface="Arial" pitchFamily="34" charset="0"/>
              <a:buChar char="•"/>
            </a:pPr>
            <a:endParaRPr lang="en-US" sz="1600" dirty="0" smtClean="0">
              <a:latin typeface="Tahoma" pitchFamily="34" charset="0"/>
              <a:cs typeface="Tahoma" pitchFamily="34" charset="0"/>
            </a:endParaRPr>
          </a:p>
          <a:p>
            <a:pPr marL="403225" indent="-403225">
              <a:buFont typeface="Arial" pitchFamily="34" charset="0"/>
              <a:buChar char="•"/>
            </a:pPr>
            <a:r>
              <a:rPr lang="en-US" sz="1600" b="1" dirty="0" smtClean="0">
                <a:latin typeface="Tahoma" pitchFamily="34" charset="0"/>
                <a:cs typeface="Tahoma" pitchFamily="34" charset="0"/>
              </a:rPr>
              <a:t>Planned activities</a:t>
            </a:r>
            <a:r>
              <a:rPr lang="en-US" sz="1600" dirty="0" smtClean="0">
                <a:latin typeface="Tahoma" pitchFamily="34" charset="0"/>
                <a:cs typeface="Tahoma" pitchFamily="34" charset="0"/>
              </a:rPr>
              <a:t/>
            </a:r>
            <a:br>
              <a:rPr lang="en-US" sz="1600" dirty="0" smtClean="0">
                <a:latin typeface="Tahoma" pitchFamily="34" charset="0"/>
                <a:cs typeface="Tahoma" pitchFamily="34" charset="0"/>
              </a:rPr>
            </a:br>
            <a:r>
              <a:rPr lang="en-US" sz="1600" dirty="0" smtClean="0">
                <a:latin typeface="Tahoma" pitchFamily="34" charset="0"/>
                <a:cs typeface="Tahoma" pitchFamily="34" charset="0"/>
              </a:rPr>
              <a:t>- Analysis of the situation, possibilities and costs for banks and operators of individual clearing and settlement </a:t>
            </a:r>
            <a:r>
              <a:rPr lang="en-US" sz="1600" dirty="0">
                <a:latin typeface="Tahoma" pitchFamily="34" charset="0"/>
                <a:cs typeface="Tahoma" pitchFamily="34" charset="0"/>
              </a:rPr>
              <a:t>systems for </a:t>
            </a:r>
            <a:r>
              <a:rPr lang="en-US" sz="1600" b="1" dirty="0" smtClean="0">
                <a:latin typeface="Tahoma" pitchFamily="34" charset="0"/>
                <a:cs typeface="Tahoma" pitchFamily="34" charset="0"/>
              </a:rPr>
              <a:t>uniform application of technical standards for work of the international standardization bodies</a:t>
            </a:r>
            <a:r>
              <a:rPr lang="en-US" sz="1600" dirty="0" smtClean="0">
                <a:latin typeface="Tahoma" pitchFamily="34" charset="0"/>
                <a:cs typeface="Tahoma" pitchFamily="34" charset="0"/>
              </a:rPr>
              <a:t>, which in accordance with Regulation 260/2012 are binding for the EU Member States (ISO 13616 </a:t>
            </a:r>
            <a:r>
              <a:rPr lang="en-US" sz="1600" dirty="0">
                <a:latin typeface="Tahoma" pitchFamily="34" charset="0"/>
                <a:cs typeface="Tahoma" pitchFamily="34" charset="0"/>
              </a:rPr>
              <a:t>for </a:t>
            </a:r>
            <a:r>
              <a:rPr lang="en-US" sz="1600" u="sng" dirty="0">
                <a:latin typeface="Tahoma" pitchFamily="34" charset="0"/>
                <a:cs typeface="Tahoma" pitchFamily="34" charset="0"/>
              </a:rPr>
              <a:t>international identification number </a:t>
            </a:r>
            <a:r>
              <a:rPr lang="en-US" sz="1600" u="sng" dirty="0" smtClean="0">
                <a:latin typeface="Tahoma" pitchFamily="34" charset="0"/>
                <a:cs typeface="Tahoma" pitchFamily="34" charset="0"/>
              </a:rPr>
              <a:t>of a bank account </a:t>
            </a:r>
            <a:r>
              <a:rPr lang="en-US" sz="1600" dirty="0" smtClean="0">
                <a:latin typeface="Tahoma" pitchFamily="34" charset="0"/>
                <a:cs typeface="Tahoma" pitchFamily="34" charset="0"/>
              </a:rPr>
              <a:t>- IBAN, ISO 9362 </a:t>
            </a:r>
            <a:r>
              <a:rPr lang="en-US" sz="1600" u="sng" dirty="0" smtClean="0">
                <a:latin typeface="Tahoma" pitchFamily="34" charset="0"/>
                <a:cs typeface="Tahoma" pitchFamily="34" charset="0"/>
              </a:rPr>
              <a:t>for bank identification number </a:t>
            </a:r>
            <a:r>
              <a:rPr lang="en-US" sz="1600" dirty="0" smtClean="0">
                <a:latin typeface="Tahoma" pitchFamily="34" charset="0"/>
                <a:cs typeface="Tahoma" pitchFamily="34" charset="0"/>
              </a:rPr>
              <a:t>- BIC and ISO 20022 for </a:t>
            </a:r>
            <a:r>
              <a:rPr lang="en-US" sz="1600" u="sng" dirty="0" smtClean="0">
                <a:latin typeface="Tahoma" pitchFamily="34" charset="0"/>
                <a:cs typeface="Tahoma" pitchFamily="34" charset="0"/>
              </a:rPr>
              <a:t>universal payment messages of the financial </a:t>
            </a:r>
            <a:r>
              <a:rPr lang="en-US" sz="1600" u="sng" dirty="0">
                <a:latin typeface="Tahoma" pitchFamily="34" charset="0"/>
                <a:cs typeface="Tahoma" pitchFamily="34" charset="0"/>
              </a:rPr>
              <a:t>industry </a:t>
            </a:r>
            <a:r>
              <a:rPr lang="en-US" sz="1600" dirty="0" smtClean="0">
                <a:latin typeface="Tahoma" pitchFamily="34" charset="0"/>
                <a:cs typeface="Tahoma" pitchFamily="34" charset="0"/>
              </a:rPr>
              <a:t>- UNIFI);</a:t>
            </a:r>
            <a:br>
              <a:rPr lang="en-US" sz="1600" dirty="0" smtClean="0">
                <a:latin typeface="Tahoma" pitchFamily="34" charset="0"/>
                <a:cs typeface="Tahoma" pitchFamily="34" charset="0"/>
              </a:rPr>
            </a:br>
            <a:r>
              <a:rPr lang="en-US" sz="1600" dirty="0" smtClean="0">
                <a:latin typeface="Tahoma" pitchFamily="34" charset="0"/>
                <a:cs typeface="Tahoma" pitchFamily="34" charset="0"/>
              </a:rPr>
              <a:t>- Development of an </a:t>
            </a:r>
            <a:r>
              <a:rPr lang="en-US" sz="1600" b="1" dirty="0" smtClean="0">
                <a:latin typeface="Tahoma" pitchFamily="34" charset="0"/>
                <a:cs typeface="Tahoma" pitchFamily="34" charset="0"/>
              </a:rPr>
              <a:t>agreed timetable for gradual implementation </a:t>
            </a:r>
            <a:r>
              <a:rPr lang="en-US" sz="1600" dirty="0" smtClean="0">
                <a:latin typeface="Tahoma" pitchFamily="34" charset="0"/>
                <a:cs typeface="Tahoma" pitchFamily="34" charset="0"/>
              </a:rPr>
              <a:t>of the international standards on the basis of the analysis.</a:t>
            </a:r>
          </a:p>
          <a:p>
            <a:pPr marL="914400" lvl="1" indent="-457200" algn="just">
              <a:buFont typeface="Wingdings" pitchFamily="2" charset="2"/>
              <a:buChar char="ü"/>
              <a:defRPr/>
            </a:pPr>
            <a:endParaRPr lang="mk-MK" sz="1600" dirty="0" smtClean="0">
              <a:latin typeface="+mn-lt"/>
            </a:endParaRPr>
          </a:p>
          <a:p>
            <a:pPr marL="914400" lvl="1" indent="-457200" algn="just">
              <a:buFont typeface="Wingdings" pitchFamily="2" charset="2"/>
              <a:buChar char="ü"/>
              <a:defRPr/>
            </a:pPr>
            <a:endParaRPr lang="mk-MK" sz="1600" dirty="0" smtClean="0">
              <a:latin typeface="+mn-lt"/>
            </a:endParaRPr>
          </a:p>
          <a:p>
            <a:pPr indent="-457200">
              <a:defRPr/>
            </a:pPr>
            <a:endParaRPr lang="mk-MK" sz="1600" b="1" dirty="0" smtClean="0">
              <a:latin typeface="+mj-lt"/>
            </a:endParaRPr>
          </a:p>
          <a:p>
            <a:pPr indent="-457200">
              <a:defRPr/>
            </a:pPr>
            <a:endParaRPr lang="mk-MK" sz="1600" b="1" dirty="0">
              <a:latin typeface="+mj-lt"/>
            </a:endParaRPr>
          </a:p>
          <a:p>
            <a:pPr indent="-457200">
              <a:defRPr/>
            </a:pPr>
            <a:endParaRPr lang="mk-MK" sz="1600" dirty="0" smtClean="0"/>
          </a:p>
          <a:p>
            <a:pPr indent="-457200">
              <a:buFont typeface="Wingdings" pitchFamily="2" charset="2"/>
              <a:buChar char="ü"/>
              <a:defRPr/>
            </a:pPr>
            <a:endParaRPr lang="mk-MK" sz="1600" dirty="0">
              <a:solidFill>
                <a:schemeClr val="tx2"/>
              </a:solidFill>
              <a:latin typeface="+mn-lt"/>
              <a:ea typeface="+mj-ea"/>
              <a:cs typeface="+mj-cs"/>
            </a:endParaRPr>
          </a:p>
          <a:p>
            <a:pPr marL="342900" indent="-342900" eaLnBrk="0" hangingPunct="0">
              <a:spcBef>
                <a:spcPct val="20000"/>
              </a:spcBef>
              <a:buClr>
                <a:schemeClr val="accent2"/>
              </a:buClr>
              <a:buFont typeface="Wingdings" pitchFamily="2" charset="2"/>
              <a:buNone/>
              <a:defRPr/>
            </a:pPr>
            <a:endParaRPr lang="mk-MK" sz="1800" b="1" kern="0" dirty="0">
              <a:latin typeface="+mn-lt"/>
            </a:endParaRPr>
          </a:p>
          <a:p>
            <a:pPr marL="342900" indent="-342900" eaLnBrk="0" hangingPunct="0">
              <a:spcBef>
                <a:spcPct val="20000"/>
              </a:spcBef>
              <a:buClr>
                <a:schemeClr val="accent2"/>
              </a:buClr>
              <a:buFont typeface="Wingdings" pitchFamily="2" charset="2"/>
              <a:buNone/>
              <a:defRPr/>
            </a:pPr>
            <a:endParaRPr lang="en-US" sz="1800" b="1" kern="0" dirty="0">
              <a:latin typeface="+mn-lt"/>
            </a:endParaRPr>
          </a:p>
          <a:p>
            <a:pPr marL="342900" indent="-342900" eaLnBrk="0" hangingPunct="0">
              <a:spcBef>
                <a:spcPct val="20000"/>
              </a:spcBef>
              <a:buClr>
                <a:schemeClr val="accent2"/>
              </a:buClr>
              <a:buFont typeface="Wingdings" pitchFamily="2" charset="2"/>
              <a:buNone/>
              <a:defRPr/>
            </a:pPr>
            <a:endParaRPr lang="mk-MK" sz="1800" b="1" kern="0" dirty="0">
              <a:latin typeface="+mn-lt"/>
            </a:endParaRPr>
          </a:p>
          <a:p>
            <a:pPr marL="342900" indent="-342900" eaLnBrk="0" hangingPunct="0">
              <a:spcBef>
                <a:spcPct val="20000"/>
              </a:spcBef>
              <a:buClr>
                <a:schemeClr val="accent2"/>
              </a:buClr>
              <a:buFont typeface="Wingdings" pitchFamily="2" charset="2"/>
              <a:buNone/>
              <a:defRPr/>
            </a:pPr>
            <a:r>
              <a:rPr lang="mk-MK" sz="1800" b="1" kern="0" dirty="0">
                <a:latin typeface="+mn-lt"/>
              </a:rPr>
              <a:t>	</a:t>
            </a:r>
            <a:endParaRPr lang="mk-MK" sz="1800" kern="0" dirty="0">
              <a:latin typeface="+mn-lt"/>
            </a:endParaRPr>
          </a:p>
          <a:p>
            <a:pPr marL="342900" indent="-342900">
              <a:spcBef>
                <a:spcPct val="20000"/>
              </a:spcBef>
              <a:buClr>
                <a:schemeClr val="accent2"/>
              </a:buClr>
              <a:buFont typeface="Wingdings" pitchFamily="2" charset="2"/>
              <a:buNone/>
              <a:defRPr/>
            </a:pPr>
            <a:endParaRPr lang="en-US" sz="1800" kern="0" dirty="0">
              <a:latin typeface="+mn-lt"/>
            </a:endParaRPr>
          </a:p>
          <a:p>
            <a:pPr marL="342900" indent="-342900">
              <a:spcBef>
                <a:spcPct val="20000"/>
              </a:spcBef>
              <a:buClr>
                <a:schemeClr val="accent2"/>
              </a:buClr>
              <a:buFont typeface="Wingdings" pitchFamily="2" charset="2"/>
              <a:buNone/>
              <a:defRPr/>
            </a:pPr>
            <a:endParaRPr lang="mk-MK" sz="1800" kern="0" dirty="0">
              <a:latin typeface="+mn-lt"/>
            </a:endParaRPr>
          </a:p>
          <a:p>
            <a:pPr marL="342900" indent="-342900">
              <a:spcBef>
                <a:spcPct val="20000"/>
              </a:spcBef>
              <a:buClr>
                <a:schemeClr val="accent2"/>
              </a:buClr>
              <a:buFont typeface="Wingdings" pitchFamily="2" charset="2"/>
              <a:buNone/>
              <a:defRPr/>
            </a:pPr>
            <a:endParaRPr lang="en-US" sz="1800" kern="0" dirty="0">
              <a:latin typeface="+mn-lt"/>
            </a:endParaRPr>
          </a:p>
        </p:txBody>
      </p:sp>
      <p:sp>
        <p:nvSpPr>
          <p:cNvPr id="8196" name="Slide Number Placeholder 1"/>
          <p:cNvSpPr txBox="1">
            <a:spLocks noGrp="1"/>
          </p:cNvSpPr>
          <p:nvPr/>
        </p:nvSpPr>
        <p:spPr bwMode="auto">
          <a:xfrm>
            <a:off x="8410575" y="6181725"/>
            <a:ext cx="609600" cy="457200"/>
          </a:xfrm>
          <a:prstGeom prst="rect">
            <a:avLst/>
          </a:prstGeom>
          <a:noFill/>
          <a:ln w="9525">
            <a:noFill/>
            <a:miter lim="800000"/>
            <a:headEnd/>
            <a:tailEnd/>
          </a:ln>
        </p:spPr>
        <p:txBody>
          <a:bodyPr lIns="0" tIns="0" rIns="0" bIns="0" anchor="ctr"/>
          <a:lstStyle/>
          <a:p>
            <a:fld id="{5F1D4A9C-B559-418E-A2F0-A0BD027E3D2B}" type="slidenum">
              <a:rPr lang="en-US" sz="1600" smtClean="0">
                <a:solidFill>
                  <a:schemeClr val="tx2"/>
                </a:solidFill>
                <a:latin typeface="+mj-lt"/>
              </a:rPr>
              <a:pPr/>
              <a:t>31</a:t>
            </a:fld>
            <a:endParaRPr lang="en-US" sz="1600" dirty="0">
              <a:solidFill>
                <a:schemeClr val="tx2"/>
              </a:solidFill>
              <a:latin typeface="+mj-lt"/>
            </a:endParaRPr>
          </a:p>
        </p:txBody>
      </p:sp>
      <p:sp>
        <p:nvSpPr>
          <p:cNvPr id="5" name="Rectangle 2"/>
          <p:cNvSpPr txBox="1">
            <a:spLocks noChangeArrowheads="1"/>
          </p:cNvSpPr>
          <p:nvPr/>
        </p:nvSpPr>
        <p:spPr bwMode="auto">
          <a:xfrm>
            <a:off x="685800" y="1143000"/>
            <a:ext cx="7848600" cy="609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lgn="ctr" eaLnBrk="0" hangingPunct="0">
              <a:lnSpc>
                <a:spcPct val="85000"/>
              </a:lnSpc>
              <a:defRPr/>
            </a:pPr>
            <a:r>
              <a:rPr lang="en-US" sz="2000" u="sng" kern="0" dirty="0" smtClean="0">
                <a:solidFill>
                  <a:schemeClr val="tx2"/>
                </a:solidFill>
                <a:latin typeface="Tahoma" pitchFamily="34" charset="0"/>
                <a:cs typeface="Tahoma" pitchFamily="34" charset="0"/>
              </a:rPr>
              <a:t>Gradual implementation of international and European standards and codes of practice</a:t>
            </a:r>
            <a:endParaRPr lang="mk-MK" sz="2000" u="sng" kern="0" dirty="0" smtClean="0">
              <a:solidFill>
                <a:schemeClr val="tx2"/>
              </a:solidFill>
            </a:endParaRPr>
          </a:p>
          <a:p>
            <a:pPr marL="0" marR="0" lvl="0" indent="0" algn="ctr" defTabSz="914400" rtl="0" eaLnBrk="0" fontAlgn="base" latinLnBrk="0" hangingPunct="0">
              <a:lnSpc>
                <a:spcPct val="85000"/>
              </a:lnSpc>
              <a:spcBef>
                <a:spcPct val="0"/>
              </a:spcBef>
              <a:spcAft>
                <a:spcPct val="0"/>
              </a:spcAft>
              <a:buClrTx/>
              <a:buSzTx/>
              <a:buFontTx/>
              <a:buNone/>
              <a:tabLst/>
              <a:defRPr/>
            </a:pPr>
            <a:r>
              <a:rPr kumimoji="0" lang="mk-MK" sz="2400" i="0" u="sng" strike="noStrike" kern="0" cap="none" spc="0" normalizeH="0" baseline="0" noProof="0" dirty="0" smtClean="0">
                <a:ln>
                  <a:noFill/>
                </a:ln>
                <a:solidFill>
                  <a:schemeClr val="tx2"/>
                </a:solidFill>
                <a:effectLst/>
                <a:uLnTx/>
                <a:uFillTx/>
                <a:latin typeface="+mj-lt"/>
                <a:ea typeface="+mj-ea"/>
                <a:cs typeface="+mj-cs"/>
              </a:rPr>
              <a:t/>
            </a:r>
            <a:br>
              <a:rPr kumimoji="0" lang="mk-MK" sz="2400" i="0" u="sng" strike="noStrike" kern="0" cap="none" spc="0" normalizeH="0" baseline="0" noProof="0" dirty="0" smtClean="0">
                <a:ln>
                  <a:noFill/>
                </a:ln>
                <a:solidFill>
                  <a:schemeClr val="tx2"/>
                </a:solidFill>
                <a:effectLst/>
                <a:uLnTx/>
                <a:uFillTx/>
                <a:latin typeface="+mj-lt"/>
                <a:ea typeface="+mj-ea"/>
                <a:cs typeface="+mj-cs"/>
              </a:rPr>
            </a:br>
            <a:r>
              <a:rPr kumimoji="0" lang="mk-MK" sz="2400" b="0" i="0" u="none" strike="noStrike" kern="0" cap="none" spc="0" normalizeH="0" baseline="0" noProof="0" dirty="0" smtClean="0">
                <a:ln>
                  <a:noFill/>
                </a:ln>
                <a:solidFill>
                  <a:schemeClr val="tx2"/>
                </a:solidFill>
                <a:effectLst/>
                <a:uLnTx/>
                <a:uFillTx/>
                <a:latin typeface="+mj-lt"/>
                <a:ea typeface="+mj-ea"/>
                <a:cs typeface="+mj-cs"/>
              </a:rPr>
              <a:t/>
            </a:r>
            <a:br>
              <a:rPr kumimoji="0" lang="mk-MK" sz="2400" b="0" i="0" u="none" strike="noStrike" kern="0" cap="none" spc="0" normalizeH="0" baseline="0" noProof="0" dirty="0" smtClean="0">
                <a:ln>
                  <a:noFill/>
                </a:ln>
                <a:solidFill>
                  <a:schemeClr val="tx2"/>
                </a:solidFill>
                <a:effectLst/>
                <a:uLnTx/>
                <a:uFillTx/>
                <a:latin typeface="+mj-lt"/>
                <a:ea typeface="+mj-ea"/>
                <a:cs typeface="+mj-cs"/>
              </a:rPr>
            </a:br>
            <a:r>
              <a:rPr kumimoji="0" lang="mk-MK" sz="3000" b="1" i="0" u="none" strike="noStrike" kern="0" cap="none" spc="0" normalizeH="0" baseline="0" noProof="0" dirty="0" smtClean="0">
                <a:ln>
                  <a:noFill/>
                </a:ln>
                <a:solidFill>
                  <a:schemeClr val="tx2"/>
                </a:solidFill>
                <a:effectLst/>
                <a:uLnTx/>
                <a:uFillTx/>
                <a:latin typeface="+mj-lt"/>
                <a:ea typeface="+mj-ea"/>
                <a:cs typeface="+mj-cs"/>
              </a:rPr>
              <a:t/>
            </a:r>
            <a:br>
              <a:rPr kumimoji="0" lang="mk-MK" sz="3000" b="1" i="0" u="none" strike="noStrike" kern="0" cap="none" spc="0" normalizeH="0" baseline="0" noProof="0" dirty="0" smtClean="0">
                <a:ln>
                  <a:noFill/>
                </a:ln>
                <a:solidFill>
                  <a:schemeClr val="tx2"/>
                </a:solidFill>
                <a:effectLst/>
                <a:uLnTx/>
                <a:uFillTx/>
                <a:latin typeface="+mj-lt"/>
                <a:ea typeface="+mj-ea"/>
                <a:cs typeface="+mj-cs"/>
              </a:rPr>
            </a:br>
            <a:r>
              <a:rPr kumimoji="0" lang="en-US" sz="3000" b="0" i="0" u="none" strike="noStrike" kern="0" cap="none" spc="0" normalizeH="0" baseline="0" noProof="0" dirty="0" smtClean="0">
                <a:ln>
                  <a:noFill/>
                </a:ln>
                <a:solidFill>
                  <a:schemeClr val="tx1"/>
                </a:solidFill>
                <a:effectLst/>
                <a:uLnTx/>
                <a:uFillTx/>
                <a:latin typeface="+mj-lt"/>
                <a:ea typeface="+mj-ea"/>
                <a:cs typeface="+mj-cs"/>
              </a:rPr>
              <a:t/>
            </a:r>
            <a:br>
              <a:rPr kumimoji="0" lang="en-US" sz="3000" b="0" i="0" u="none" strike="noStrike" kern="0" cap="none" spc="0" normalizeH="0" baseline="0" noProof="0" dirty="0" smtClean="0">
                <a:ln>
                  <a:noFill/>
                </a:ln>
                <a:solidFill>
                  <a:schemeClr val="tx1"/>
                </a:solidFill>
                <a:effectLst/>
                <a:uLnTx/>
                <a:uFillTx/>
                <a:latin typeface="+mj-lt"/>
                <a:ea typeface="+mj-ea"/>
                <a:cs typeface="+mj-cs"/>
              </a:rPr>
            </a:br>
            <a:endParaRPr kumimoji="0" lang="mk-MK" sz="3000" b="1" i="0" u="none" strike="noStrike" kern="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bwMode="auto">
          <a:xfrm>
            <a:off x="685800" y="685800"/>
            <a:ext cx="7848600" cy="5334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lgn="l"/>
            <a:r>
              <a:rPr lang="mk-MK" sz="2000" b="1" dirty="0" smtClean="0"/>
              <a:t>3.3.3. </a:t>
            </a:r>
            <a:r>
              <a:rPr lang="en-US" sz="2000" b="1" dirty="0" smtClean="0"/>
              <a:t>Payment cards and systems for clearing and settlement of transactions</a:t>
            </a:r>
            <a:br>
              <a:rPr lang="en-US" sz="2000" b="1" dirty="0" smtClean="0"/>
            </a:br>
            <a:r>
              <a:rPr lang="mk-MK" sz="2000" dirty="0" smtClean="0"/>
              <a:t/>
            </a:r>
            <a:br>
              <a:rPr lang="mk-MK" sz="2000" dirty="0" smtClean="0"/>
            </a:br>
            <a:r>
              <a:rPr lang="mk-MK" sz="2000" dirty="0" smtClean="0"/>
              <a:t/>
            </a:r>
            <a:br>
              <a:rPr lang="mk-MK" sz="2000" dirty="0" smtClean="0"/>
            </a:br>
            <a:r>
              <a:rPr lang="mk-MK" sz="2000" b="1" dirty="0" smtClean="0"/>
              <a:t/>
            </a:r>
            <a:br>
              <a:rPr lang="mk-MK" sz="2000" b="1" dirty="0" smtClean="0"/>
            </a:br>
            <a:r>
              <a:rPr lang="en-US" sz="2000" dirty="0" smtClean="0">
                <a:solidFill>
                  <a:schemeClr val="tx1"/>
                </a:solidFill>
              </a:rPr>
              <a:t/>
            </a:r>
            <a:br>
              <a:rPr lang="en-US" sz="2000" dirty="0" smtClean="0">
                <a:solidFill>
                  <a:schemeClr val="tx1"/>
                </a:solidFill>
              </a:rPr>
            </a:br>
            <a:endParaRPr lang="mk-MK" sz="2000" b="1" dirty="0" smtClean="0">
              <a:solidFill>
                <a:schemeClr val="tx1"/>
              </a:solidFill>
            </a:endParaRPr>
          </a:p>
        </p:txBody>
      </p:sp>
      <p:sp>
        <p:nvSpPr>
          <p:cNvPr id="16" name="Rectangle 3"/>
          <p:cNvSpPr txBox="1">
            <a:spLocks noChangeArrowheads="1"/>
          </p:cNvSpPr>
          <p:nvPr/>
        </p:nvSpPr>
        <p:spPr bwMode="auto">
          <a:xfrm>
            <a:off x="685800" y="2133600"/>
            <a:ext cx="7848600" cy="4038600"/>
          </a:xfrm>
          <a:prstGeom prst="rect">
            <a:avLst/>
          </a:prstGeom>
          <a:noFill/>
          <a:ln>
            <a:solidFill>
              <a:schemeClr val="bg2"/>
            </a:solidFill>
            <a:miter lim="800000"/>
            <a:headEnd/>
            <a:tailEnd/>
          </a:ln>
        </p:spPr>
        <p:txBody>
          <a:bodyPr/>
          <a:lstStyle/>
          <a:p>
            <a:pPr marL="463550" indent="-463550">
              <a:buFont typeface="Arial" pitchFamily="34" charset="0"/>
              <a:buChar char="•"/>
            </a:pPr>
            <a:r>
              <a:rPr lang="en-US" sz="1600" b="1" dirty="0" smtClean="0">
                <a:latin typeface="Tahoma" pitchFamily="34" charset="0"/>
                <a:cs typeface="Tahoma" pitchFamily="34" charset="0"/>
              </a:rPr>
              <a:t>Current situation</a:t>
            </a:r>
            <a:r>
              <a:rPr lang="en-US" sz="1600" dirty="0" smtClean="0">
                <a:latin typeface="Tahoma" pitchFamily="34" charset="0"/>
                <a:cs typeface="Tahoma" pitchFamily="34" charset="0"/>
              </a:rPr>
              <a:t/>
            </a:r>
            <a:br>
              <a:rPr lang="en-US" sz="1600" dirty="0" smtClean="0">
                <a:latin typeface="Tahoma" pitchFamily="34" charset="0"/>
                <a:cs typeface="Tahoma" pitchFamily="34" charset="0"/>
              </a:rPr>
            </a:br>
            <a:r>
              <a:rPr lang="en-US" sz="1600" dirty="0" smtClean="0">
                <a:latin typeface="Tahoma" pitchFamily="34" charset="0"/>
                <a:cs typeface="Tahoma" pitchFamily="34" charset="0"/>
              </a:rPr>
              <a:t>- Card operations are present in all private commercial banks (14 banks issue international credit cards, and 5 banks issue also domestic credit cards);</a:t>
            </a:r>
            <a:br>
              <a:rPr lang="en-US" sz="1600" dirty="0" smtClean="0">
                <a:latin typeface="Tahoma" pitchFamily="34" charset="0"/>
                <a:cs typeface="Tahoma" pitchFamily="34" charset="0"/>
              </a:rPr>
            </a:br>
            <a:r>
              <a:rPr lang="en-US" sz="1600" dirty="0" smtClean="0">
                <a:latin typeface="Tahoma" pitchFamily="34" charset="0"/>
                <a:cs typeface="Tahoma" pitchFamily="34" charset="0"/>
              </a:rPr>
              <a:t>- For transactions with domestic cards, the clearing (making the net settlement positions) </a:t>
            </a:r>
            <a:r>
              <a:rPr lang="en-US" sz="1600" dirty="0">
                <a:latin typeface="Tahoma" pitchFamily="34" charset="0"/>
                <a:cs typeface="Tahoma" pitchFamily="34" charset="0"/>
              </a:rPr>
              <a:t>i</a:t>
            </a:r>
            <a:r>
              <a:rPr lang="en-US" sz="1600" dirty="0" smtClean="0">
                <a:latin typeface="Tahoma" pitchFamily="34" charset="0"/>
                <a:cs typeface="Tahoma" pitchFamily="34" charset="0"/>
              </a:rPr>
              <a:t>s made by the card operator "CaSys" and the settlement is made by MIPS;</a:t>
            </a:r>
            <a:br>
              <a:rPr lang="en-US" sz="1600" dirty="0" smtClean="0">
                <a:latin typeface="Tahoma" pitchFamily="34" charset="0"/>
                <a:cs typeface="Tahoma" pitchFamily="34" charset="0"/>
              </a:rPr>
            </a:br>
            <a:r>
              <a:rPr lang="en-US" sz="1600" dirty="0" smtClean="0">
                <a:latin typeface="Tahoma" pitchFamily="34" charset="0"/>
                <a:cs typeface="Tahoma" pitchFamily="34" charset="0"/>
              </a:rPr>
              <a:t>- For all transactions in the country with international payment cards issued by domestic banks, </a:t>
            </a:r>
            <a:r>
              <a:rPr lang="en-US" sz="1600" u="sng" dirty="0" smtClean="0">
                <a:latin typeface="Tahoma" pitchFamily="34" charset="0"/>
                <a:cs typeface="Tahoma" pitchFamily="34" charset="0"/>
              </a:rPr>
              <a:t>the authorization and clearing are made abroad </a:t>
            </a:r>
            <a:r>
              <a:rPr lang="en-US" sz="1600" dirty="0" smtClean="0">
                <a:latin typeface="Tahoma" pitchFamily="34" charset="0"/>
                <a:cs typeface="Tahoma" pitchFamily="34" charset="0"/>
              </a:rPr>
              <a:t>​​through the </a:t>
            </a:r>
            <a:r>
              <a:rPr lang="en-US" sz="1600" dirty="0">
                <a:latin typeface="Tahoma" pitchFamily="34" charset="0"/>
                <a:cs typeface="Tahoma" pitchFamily="34" charset="0"/>
              </a:rPr>
              <a:t>systems </a:t>
            </a:r>
            <a:r>
              <a:rPr lang="en-US" sz="1600" dirty="0" smtClean="0">
                <a:latin typeface="Tahoma" pitchFamily="34" charset="0"/>
                <a:cs typeface="Tahoma" pitchFamily="34" charset="0"/>
              </a:rPr>
              <a:t>of "MasterCard Worldwide" and "Visa International";</a:t>
            </a:r>
            <a:br>
              <a:rPr lang="en-US" sz="1600" dirty="0" smtClean="0">
                <a:latin typeface="Tahoma" pitchFamily="34" charset="0"/>
                <a:cs typeface="Tahoma" pitchFamily="34" charset="0"/>
              </a:rPr>
            </a:br>
            <a:r>
              <a:rPr lang="en-US" sz="1600" dirty="0" smtClean="0">
                <a:latin typeface="Tahoma" pitchFamily="34" charset="0"/>
                <a:cs typeface="Tahoma" pitchFamily="34" charset="0"/>
              </a:rPr>
              <a:t>- All transactions with branded cards of "Visa International" and "MasterCard Worldwide," issued by domestic banks in the country are being </a:t>
            </a:r>
            <a:r>
              <a:rPr lang="en-US" sz="1600" u="sng" dirty="0" smtClean="0">
                <a:latin typeface="Tahoma" pitchFamily="34" charset="0"/>
                <a:cs typeface="Tahoma" pitchFamily="34" charset="0"/>
              </a:rPr>
              <a:t>settled in Denars</a:t>
            </a:r>
            <a:r>
              <a:rPr lang="en-US" sz="1600" dirty="0" smtClean="0">
                <a:latin typeface="Tahoma" pitchFamily="34" charset="0"/>
                <a:cs typeface="Tahoma" pitchFamily="34" charset="0"/>
              </a:rPr>
              <a:t>;</a:t>
            </a:r>
            <a:br>
              <a:rPr lang="en-US" sz="1600" dirty="0" smtClean="0">
                <a:latin typeface="Tahoma" pitchFamily="34" charset="0"/>
                <a:cs typeface="Tahoma" pitchFamily="34" charset="0"/>
              </a:rPr>
            </a:br>
            <a:r>
              <a:rPr lang="en-US" sz="1600" dirty="0" smtClean="0">
                <a:latin typeface="Tahoma" pitchFamily="34" charset="0"/>
                <a:cs typeface="Tahoma" pitchFamily="34" charset="0"/>
              </a:rPr>
              <a:t>- Using services from foreign processors to perform payment transactions in the country with international credit cards </a:t>
            </a:r>
            <a:r>
              <a:rPr lang="en-US" sz="1600" u="sng" dirty="0" smtClean="0">
                <a:latin typeface="Tahoma" pitchFamily="34" charset="0"/>
                <a:cs typeface="Tahoma" pitchFamily="34" charset="0"/>
              </a:rPr>
              <a:t>makes the operations with payment cards more expensive</a:t>
            </a:r>
            <a:r>
              <a:rPr lang="en-US" sz="1600" dirty="0" smtClean="0">
                <a:latin typeface="Tahoma" pitchFamily="34" charset="0"/>
                <a:cs typeface="Tahoma" pitchFamily="34" charset="0"/>
              </a:rPr>
              <a:t>;</a:t>
            </a:r>
            <a:endParaRPr lang="mk-MK" sz="1600" dirty="0" smtClean="0">
              <a:solidFill>
                <a:schemeClr val="tx2"/>
              </a:solidFill>
              <a:latin typeface="+mn-lt"/>
              <a:ea typeface="+mj-ea"/>
              <a:cs typeface="+mj-cs"/>
            </a:endParaRPr>
          </a:p>
          <a:p>
            <a:pPr marL="914400" lvl="1" indent="-457200" algn="just">
              <a:defRPr/>
            </a:pPr>
            <a:endParaRPr lang="mk-MK" sz="1600" dirty="0" smtClean="0">
              <a:latin typeface="+mn-lt"/>
            </a:endParaRPr>
          </a:p>
          <a:p>
            <a:pPr indent="-457200">
              <a:defRPr/>
            </a:pPr>
            <a:endParaRPr lang="mk-MK" sz="1600" b="1" dirty="0" smtClean="0">
              <a:latin typeface="+mj-lt"/>
            </a:endParaRPr>
          </a:p>
          <a:p>
            <a:pPr indent="-457200">
              <a:defRPr/>
            </a:pPr>
            <a:endParaRPr lang="mk-MK" sz="1600" b="1" dirty="0">
              <a:latin typeface="+mj-lt"/>
            </a:endParaRPr>
          </a:p>
          <a:p>
            <a:pPr indent="-457200">
              <a:defRPr/>
            </a:pPr>
            <a:endParaRPr lang="mk-MK" sz="1600" dirty="0" smtClean="0"/>
          </a:p>
          <a:p>
            <a:pPr indent="-457200">
              <a:buFont typeface="Wingdings" pitchFamily="2" charset="2"/>
              <a:buChar char="ü"/>
              <a:defRPr/>
            </a:pPr>
            <a:endParaRPr lang="mk-MK" sz="1600" dirty="0">
              <a:solidFill>
                <a:schemeClr val="tx2"/>
              </a:solidFill>
              <a:latin typeface="+mn-lt"/>
              <a:ea typeface="+mj-ea"/>
              <a:cs typeface="+mj-cs"/>
            </a:endParaRPr>
          </a:p>
          <a:p>
            <a:pPr marL="342900" indent="-342900" eaLnBrk="0" hangingPunct="0">
              <a:spcBef>
                <a:spcPct val="20000"/>
              </a:spcBef>
              <a:buClr>
                <a:schemeClr val="accent2"/>
              </a:buClr>
              <a:buFont typeface="Wingdings" pitchFamily="2" charset="2"/>
              <a:buNone/>
              <a:defRPr/>
            </a:pPr>
            <a:endParaRPr lang="mk-MK" sz="1800" b="1" kern="0" dirty="0">
              <a:latin typeface="+mn-lt"/>
            </a:endParaRPr>
          </a:p>
          <a:p>
            <a:pPr marL="342900" indent="-342900" eaLnBrk="0" hangingPunct="0">
              <a:spcBef>
                <a:spcPct val="20000"/>
              </a:spcBef>
              <a:buClr>
                <a:schemeClr val="accent2"/>
              </a:buClr>
              <a:buFont typeface="Wingdings" pitchFamily="2" charset="2"/>
              <a:buNone/>
              <a:defRPr/>
            </a:pPr>
            <a:endParaRPr lang="en-US" sz="1800" b="1" kern="0" dirty="0">
              <a:latin typeface="+mn-lt"/>
            </a:endParaRPr>
          </a:p>
          <a:p>
            <a:pPr marL="342900" indent="-342900" eaLnBrk="0" hangingPunct="0">
              <a:spcBef>
                <a:spcPct val="20000"/>
              </a:spcBef>
              <a:buClr>
                <a:schemeClr val="accent2"/>
              </a:buClr>
              <a:buFont typeface="Wingdings" pitchFamily="2" charset="2"/>
              <a:buNone/>
              <a:defRPr/>
            </a:pPr>
            <a:endParaRPr lang="mk-MK" sz="1800" b="1" kern="0" dirty="0">
              <a:latin typeface="+mn-lt"/>
            </a:endParaRPr>
          </a:p>
          <a:p>
            <a:pPr marL="342900" indent="-342900" eaLnBrk="0" hangingPunct="0">
              <a:spcBef>
                <a:spcPct val="20000"/>
              </a:spcBef>
              <a:buClr>
                <a:schemeClr val="accent2"/>
              </a:buClr>
              <a:buFont typeface="Wingdings" pitchFamily="2" charset="2"/>
              <a:buNone/>
              <a:defRPr/>
            </a:pPr>
            <a:r>
              <a:rPr lang="mk-MK" sz="1800" b="1" kern="0" dirty="0">
                <a:latin typeface="+mn-lt"/>
              </a:rPr>
              <a:t>	</a:t>
            </a:r>
            <a:endParaRPr lang="mk-MK" sz="1800" kern="0" dirty="0">
              <a:latin typeface="+mn-lt"/>
            </a:endParaRPr>
          </a:p>
          <a:p>
            <a:pPr marL="342900" indent="-342900">
              <a:spcBef>
                <a:spcPct val="20000"/>
              </a:spcBef>
              <a:buClr>
                <a:schemeClr val="accent2"/>
              </a:buClr>
              <a:buFont typeface="Wingdings" pitchFamily="2" charset="2"/>
              <a:buNone/>
              <a:defRPr/>
            </a:pPr>
            <a:endParaRPr lang="en-US" sz="1800" kern="0" dirty="0">
              <a:latin typeface="+mn-lt"/>
            </a:endParaRPr>
          </a:p>
          <a:p>
            <a:pPr marL="342900" indent="-342900">
              <a:spcBef>
                <a:spcPct val="20000"/>
              </a:spcBef>
              <a:buClr>
                <a:schemeClr val="accent2"/>
              </a:buClr>
              <a:buFont typeface="Wingdings" pitchFamily="2" charset="2"/>
              <a:buNone/>
              <a:defRPr/>
            </a:pPr>
            <a:endParaRPr lang="mk-MK" sz="1800" kern="0" dirty="0">
              <a:latin typeface="+mn-lt"/>
            </a:endParaRPr>
          </a:p>
          <a:p>
            <a:pPr marL="342900" indent="-342900">
              <a:spcBef>
                <a:spcPct val="20000"/>
              </a:spcBef>
              <a:buClr>
                <a:schemeClr val="accent2"/>
              </a:buClr>
              <a:buFont typeface="Wingdings" pitchFamily="2" charset="2"/>
              <a:buNone/>
              <a:defRPr/>
            </a:pPr>
            <a:endParaRPr lang="en-US" sz="1800" kern="0" dirty="0">
              <a:latin typeface="+mn-lt"/>
            </a:endParaRPr>
          </a:p>
        </p:txBody>
      </p:sp>
      <p:sp>
        <p:nvSpPr>
          <p:cNvPr id="8196" name="Slide Number Placeholder 1"/>
          <p:cNvSpPr txBox="1">
            <a:spLocks noGrp="1"/>
          </p:cNvSpPr>
          <p:nvPr/>
        </p:nvSpPr>
        <p:spPr bwMode="auto">
          <a:xfrm>
            <a:off x="8410575" y="6181725"/>
            <a:ext cx="609600" cy="457200"/>
          </a:xfrm>
          <a:prstGeom prst="rect">
            <a:avLst/>
          </a:prstGeom>
          <a:noFill/>
          <a:ln w="9525">
            <a:noFill/>
            <a:miter lim="800000"/>
            <a:headEnd/>
            <a:tailEnd/>
          </a:ln>
        </p:spPr>
        <p:txBody>
          <a:bodyPr lIns="0" tIns="0" rIns="0" bIns="0" anchor="ctr"/>
          <a:lstStyle/>
          <a:p>
            <a:fld id="{5F1D4A9C-B559-418E-A2F0-A0BD027E3D2B}" type="slidenum">
              <a:rPr lang="en-US" sz="1600" smtClean="0">
                <a:solidFill>
                  <a:schemeClr val="tx2"/>
                </a:solidFill>
                <a:latin typeface="+mj-lt"/>
              </a:rPr>
              <a:pPr/>
              <a:t>32</a:t>
            </a:fld>
            <a:endParaRPr lang="en-US" sz="1600" dirty="0">
              <a:solidFill>
                <a:schemeClr val="tx2"/>
              </a:solidFill>
              <a:latin typeface="+mj-lt"/>
            </a:endParaRPr>
          </a:p>
        </p:txBody>
      </p:sp>
      <p:sp>
        <p:nvSpPr>
          <p:cNvPr id="5" name="Rectangle 2"/>
          <p:cNvSpPr txBox="1">
            <a:spLocks noChangeArrowheads="1"/>
          </p:cNvSpPr>
          <p:nvPr/>
        </p:nvSpPr>
        <p:spPr bwMode="auto">
          <a:xfrm>
            <a:off x="685800" y="1371600"/>
            <a:ext cx="7848600" cy="609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lgn="ctr" eaLnBrk="0" hangingPunct="0">
              <a:lnSpc>
                <a:spcPct val="85000"/>
              </a:lnSpc>
              <a:defRPr/>
            </a:pPr>
            <a:r>
              <a:rPr lang="en-US" sz="2000" u="sng" kern="0" dirty="0" smtClean="0">
                <a:solidFill>
                  <a:schemeClr val="tx2"/>
                </a:solidFill>
                <a:latin typeface="+mj-lt"/>
                <a:ea typeface="+mj-ea"/>
                <a:cs typeface="+mj-cs"/>
              </a:rPr>
              <a:t>Consolidation of operations and gradual harmonization with the standards and rules of SEPA</a:t>
            </a:r>
          </a:p>
          <a:p>
            <a:pPr algn="ctr" eaLnBrk="0" hangingPunct="0">
              <a:lnSpc>
                <a:spcPct val="85000"/>
              </a:lnSpc>
              <a:defRPr/>
            </a:pPr>
            <a:r>
              <a:rPr kumimoji="0" lang="mk-MK" sz="2000" b="0" i="0" u="none" strike="noStrike" kern="0" cap="none" spc="0" normalizeH="0" baseline="0" noProof="0" dirty="0" smtClean="0">
                <a:ln>
                  <a:noFill/>
                </a:ln>
                <a:solidFill>
                  <a:schemeClr val="tx2"/>
                </a:solidFill>
                <a:effectLst/>
                <a:uLnTx/>
                <a:uFillTx/>
                <a:latin typeface="+mj-lt"/>
                <a:ea typeface="+mj-ea"/>
                <a:cs typeface="+mj-cs"/>
              </a:rPr>
              <a:t/>
            </a:r>
            <a:br>
              <a:rPr kumimoji="0" lang="mk-MK" sz="2000" b="0" i="0" u="none" strike="noStrike" kern="0" cap="none" spc="0" normalizeH="0" baseline="0" noProof="0" dirty="0" smtClean="0">
                <a:ln>
                  <a:noFill/>
                </a:ln>
                <a:solidFill>
                  <a:schemeClr val="tx2"/>
                </a:solidFill>
                <a:effectLst/>
                <a:uLnTx/>
                <a:uFillTx/>
                <a:latin typeface="+mj-lt"/>
                <a:ea typeface="+mj-ea"/>
                <a:cs typeface="+mj-cs"/>
              </a:rPr>
            </a:br>
            <a:r>
              <a:rPr kumimoji="0" lang="mk-MK" sz="2000" b="0" i="0" u="none" strike="noStrike" kern="0" cap="none" spc="0" normalizeH="0" baseline="0" noProof="0" dirty="0" smtClean="0">
                <a:ln>
                  <a:noFill/>
                </a:ln>
                <a:solidFill>
                  <a:schemeClr val="tx2"/>
                </a:solidFill>
                <a:effectLst/>
                <a:uLnTx/>
                <a:uFillTx/>
                <a:latin typeface="+mj-lt"/>
                <a:ea typeface="+mj-ea"/>
                <a:cs typeface="+mj-cs"/>
              </a:rPr>
              <a:t/>
            </a:r>
            <a:br>
              <a:rPr kumimoji="0" lang="mk-MK" sz="2000" b="0" i="0" u="none" strike="noStrike" kern="0" cap="none" spc="0" normalizeH="0" baseline="0" noProof="0" dirty="0" smtClean="0">
                <a:ln>
                  <a:noFill/>
                </a:ln>
                <a:solidFill>
                  <a:schemeClr val="tx2"/>
                </a:solidFill>
                <a:effectLst/>
                <a:uLnTx/>
                <a:uFillTx/>
                <a:latin typeface="+mj-lt"/>
                <a:ea typeface="+mj-ea"/>
                <a:cs typeface="+mj-cs"/>
              </a:rPr>
            </a:br>
            <a:r>
              <a:rPr kumimoji="0" lang="mk-MK" sz="2000" b="0" i="0" u="none" strike="noStrike" kern="0" cap="none" spc="0" normalizeH="0" baseline="0" noProof="0" dirty="0" smtClean="0">
                <a:ln>
                  <a:noFill/>
                </a:ln>
                <a:solidFill>
                  <a:schemeClr val="tx2"/>
                </a:solidFill>
                <a:effectLst/>
                <a:uLnTx/>
                <a:uFillTx/>
                <a:latin typeface="+mj-lt"/>
                <a:ea typeface="+mj-ea"/>
                <a:cs typeface="+mj-cs"/>
              </a:rPr>
              <a:t/>
            </a:r>
            <a:br>
              <a:rPr kumimoji="0" lang="mk-MK" sz="2000" b="0" i="0" u="none" strike="noStrike" kern="0" cap="none" spc="0" normalizeH="0" baseline="0" noProof="0" dirty="0" smtClean="0">
                <a:ln>
                  <a:noFill/>
                </a:ln>
                <a:solidFill>
                  <a:schemeClr val="tx2"/>
                </a:solidFill>
                <a:effectLst/>
                <a:uLnTx/>
                <a:uFillTx/>
                <a:latin typeface="+mj-lt"/>
                <a:ea typeface="+mj-ea"/>
                <a:cs typeface="+mj-cs"/>
              </a:rPr>
            </a:br>
            <a:r>
              <a:rPr kumimoji="0" lang="mk-MK" sz="2000" b="1" i="0" u="none" strike="noStrike" kern="0" cap="none" spc="0" normalizeH="0" baseline="0" noProof="0" dirty="0" smtClean="0">
                <a:ln>
                  <a:noFill/>
                </a:ln>
                <a:solidFill>
                  <a:schemeClr val="tx2"/>
                </a:solidFill>
                <a:effectLst/>
                <a:uLnTx/>
                <a:uFillTx/>
                <a:latin typeface="+mj-lt"/>
                <a:ea typeface="+mj-ea"/>
                <a:cs typeface="+mj-cs"/>
              </a:rPr>
              <a:t/>
            </a:r>
            <a:br>
              <a:rPr kumimoji="0" lang="mk-MK" sz="2000" b="1" i="0" u="none" strike="noStrike" kern="0" cap="none" spc="0" normalizeH="0" baseline="0" noProof="0" dirty="0" smtClean="0">
                <a:ln>
                  <a:noFill/>
                </a:ln>
                <a:solidFill>
                  <a:schemeClr val="tx2"/>
                </a:solidFill>
                <a:effectLst/>
                <a:uLnTx/>
                <a:uFillTx/>
                <a:latin typeface="+mj-lt"/>
                <a:ea typeface="+mj-ea"/>
                <a:cs typeface="+mj-cs"/>
              </a:rPr>
            </a:br>
            <a:r>
              <a:rPr kumimoji="0" lang="en-US" sz="2000" b="0" i="0" u="none" strike="noStrike" kern="0" cap="none" spc="0" normalizeH="0" baseline="0" noProof="0" dirty="0" smtClean="0">
                <a:ln>
                  <a:noFill/>
                </a:ln>
                <a:solidFill>
                  <a:schemeClr val="tx1"/>
                </a:solidFill>
                <a:effectLst/>
                <a:uLnTx/>
                <a:uFillTx/>
                <a:latin typeface="+mj-lt"/>
                <a:ea typeface="+mj-ea"/>
                <a:cs typeface="+mj-cs"/>
              </a:rPr>
              <a:t/>
            </a:r>
            <a:br>
              <a:rPr kumimoji="0" lang="en-US" sz="2000" b="0" i="0" u="none" strike="noStrike" kern="0" cap="none" spc="0" normalizeH="0" baseline="0" noProof="0" dirty="0" smtClean="0">
                <a:ln>
                  <a:noFill/>
                </a:ln>
                <a:solidFill>
                  <a:schemeClr val="tx1"/>
                </a:solidFill>
                <a:effectLst/>
                <a:uLnTx/>
                <a:uFillTx/>
                <a:latin typeface="+mj-lt"/>
                <a:ea typeface="+mj-ea"/>
                <a:cs typeface="+mj-cs"/>
              </a:rPr>
            </a:br>
            <a:endParaRPr kumimoji="0" lang="mk-MK" sz="2000" b="1" i="0" u="none" strike="noStrike" kern="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533400" y="2514600"/>
            <a:ext cx="3963988" cy="3657600"/>
          </a:xfrm>
        </p:spPr>
        <p:txBody>
          <a:bodyPr/>
          <a:lstStyle/>
          <a:p>
            <a:pPr>
              <a:buFont typeface="Wingdings" pitchFamily="2" charset="2"/>
              <a:buChar char="ü"/>
            </a:pPr>
            <a:r>
              <a:rPr lang="en-US" sz="1600" b="0" dirty="0" smtClean="0"/>
              <a:t>Upward trend</a:t>
            </a:r>
            <a:br>
              <a:rPr lang="en-US" sz="1600" b="0" dirty="0" smtClean="0"/>
            </a:br>
            <a:r>
              <a:rPr lang="en-US" sz="1600" b="0" dirty="0" smtClean="0"/>
              <a:t>(the number of cards at the end of 2012 was 1,507,142 and is 3.6 times higher compared to the end of 2006)</a:t>
            </a:r>
          </a:p>
          <a:p>
            <a:pPr>
              <a:buFont typeface="Wingdings" pitchFamily="2" charset="2"/>
              <a:buChar char="ü"/>
            </a:pPr>
            <a:r>
              <a:rPr lang="en-US" sz="1600" b="0" dirty="0" smtClean="0"/>
              <a:t>Growth in the value of card payments through POS terminals (in 2012 by 6.9 times higher compared to 2006), but still low</a:t>
            </a:r>
          </a:p>
          <a:p>
            <a:pPr>
              <a:buFont typeface="Wingdings" pitchFamily="2" charset="2"/>
              <a:buChar char="ü"/>
            </a:pPr>
            <a:r>
              <a:rPr lang="en-US" sz="1600" b="0" dirty="0" smtClean="0"/>
              <a:t>Cards still mostly used for cash withdrawal from ATMs (79% of the value of transactions with cards in 2012)</a:t>
            </a:r>
          </a:p>
          <a:p>
            <a:pPr>
              <a:buFont typeface="Wingdings" pitchFamily="2" charset="2"/>
              <a:buChar char="ü"/>
            </a:pPr>
            <a:r>
              <a:rPr lang="en-US" sz="1600" b="0" dirty="0" smtClean="0"/>
              <a:t>ATMs with function to raise cash, but not to deposit, and lately also transfer of funds within the same bank</a:t>
            </a:r>
          </a:p>
        </p:txBody>
      </p:sp>
      <p:sp>
        <p:nvSpPr>
          <p:cNvPr id="10" name="Text Placeholder 9"/>
          <p:cNvSpPr>
            <a:spLocks noGrp="1"/>
          </p:cNvSpPr>
          <p:nvPr>
            <p:ph type="body" sz="quarter" idx="3"/>
          </p:nvPr>
        </p:nvSpPr>
        <p:spPr>
          <a:xfrm>
            <a:off x="4572001" y="2438400"/>
            <a:ext cx="4114800" cy="381000"/>
          </a:xfrm>
        </p:spPr>
        <p:txBody>
          <a:bodyPr/>
          <a:lstStyle/>
          <a:p>
            <a:r>
              <a:rPr lang="en-US" sz="1800" dirty="0" smtClean="0"/>
              <a:t>Value of transactions with payment cards</a:t>
            </a:r>
          </a:p>
          <a:p>
            <a:r>
              <a:rPr lang="mk-MK" sz="1400" dirty="0" smtClean="0"/>
              <a:t>(</a:t>
            </a:r>
            <a:r>
              <a:rPr lang="en-US" sz="1400" dirty="0" smtClean="0"/>
              <a:t>in billions of denars</a:t>
            </a:r>
            <a:r>
              <a:rPr lang="mk-MK" sz="1400" dirty="0" smtClean="0"/>
              <a:t>)</a:t>
            </a:r>
          </a:p>
        </p:txBody>
      </p:sp>
      <p:sp>
        <p:nvSpPr>
          <p:cNvPr id="6" name="Rectangle 2"/>
          <p:cNvSpPr>
            <a:spLocks noGrp="1" noChangeArrowheads="1"/>
          </p:cNvSpPr>
          <p:nvPr>
            <p:ph type="title"/>
          </p:nvPr>
        </p:nvSpPr>
        <p:spPr bwMode="auto">
          <a:xfrm>
            <a:off x="457200" y="762000"/>
            <a:ext cx="8229600" cy="457200"/>
          </a:xfrm>
          <a:noFill/>
          <a:ln>
            <a:miter lim="800000"/>
            <a:headEnd/>
            <a:tailEnd/>
          </a:ln>
        </p:spPr>
        <p:txBody>
          <a:bodyPr vert="horz" wrap="square" lIns="91440" tIns="45720" rIns="91440" bIns="45720" numCol="1" anchor="t" anchorCtr="0" compatLnSpc="1">
            <a:prstTxWarp prst="textNoShape">
              <a:avLst/>
            </a:prstTxWarp>
          </a:bodyPr>
          <a:lstStyle/>
          <a:p>
            <a:pPr algn="l"/>
            <a:r>
              <a:rPr lang="mk-MK" sz="2000" b="1" dirty="0" smtClean="0"/>
              <a:t>3.3.3. </a:t>
            </a:r>
            <a:r>
              <a:rPr lang="en-US" sz="2000" b="1" dirty="0" smtClean="0"/>
              <a:t>Payment cards and systems for clearing and settlement of transactions </a:t>
            </a:r>
            <a:r>
              <a:rPr lang="mk-MK" sz="2400" dirty="0" smtClean="0"/>
              <a:t/>
            </a:r>
            <a:br>
              <a:rPr lang="mk-MK" sz="2400" dirty="0" smtClean="0"/>
            </a:br>
            <a:r>
              <a:rPr lang="mk-MK" sz="2400" dirty="0" smtClean="0"/>
              <a:t/>
            </a:r>
            <a:br>
              <a:rPr lang="mk-MK" sz="2400" dirty="0" smtClean="0"/>
            </a:br>
            <a:r>
              <a:rPr lang="mk-MK" sz="3000" b="1" dirty="0" smtClean="0"/>
              <a:t/>
            </a:r>
            <a:br>
              <a:rPr lang="mk-MK" sz="3000" b="1" dirty="0" smtClean="0"/>
            </a:br>
            <a:r>
              <a:rPr lang="en-US" sz="3000" dirty="0" smtClean="0">
                <a:solidFill>
                  <a:schemeClr val="tx1"/>
                </a:solidFill>
              </a:rPr>
              <a:t/>
            </a:r>
            <a:br>
              <a:rPr lang="en-US" sz="3000" dirty="0" smtClean="0">
                <a:solidFill>
                  <a:schemeClr val="tx1"/>
                </a:solidFill>
              </a:rPr>
            </a:br>
            <a:endParaRPr lang="mk-MK" sz="3000" b="1" dirty="0" smtClean="0">
              <a:solidFill>
                <a:schemeClr val="tx1"/>
              </a:solidFill>
            </a:endParaRPr>
          </a:p>
        </p:txBody>
      </p:sp>
      <p:sp>
        <p:nvSpPr>
          <p:cNvPr id="7" name="Rectangle 2"/>
          <p:cNvSpPr txBox="1">
            <a:spLocks noChangeArrowheads="1"/>
          </p:cNvSpPr>
          <p:nvPr/>
        </p:nvSpPr>
        <p:spPr bwMode="auto">
          <a:xfrm>
            <a:off x="685800" y="1371600"/>
            <a:ext cx="7848600" cy="609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lgn="ctr" eaLnBrk="0" hangingPunct="0">
              <a:lnSpc>
                <a:spcPct val="85000"/>
              </a:lnSpc>
              <a:defRPr/>
            </a:pPr>
            <a:r>
              <a:rPr lang="en-US" sz="2000" u="sng" kern="0" dirty="0" smtClean="0">
                <a:solidFill>
                  <a:schemeClr val="tx2"/>
                </a:solidFill>
                <a:latin typeface="+mj-lt"/>
                <a:ea typeface="+mj-ea"/>
                <a:cs typeface="+mj-cs"/>
              </a:rPr>
              <a:t>Consolidation of operations and gradual harmonization with the standards and rules of SEPA</a:t>
            </a:r>
          </a:p>
          <a:p>
            <a:pPr algn="ctr" eaLnBrk="0" hangingPunct="0">
              <a:lnSpc>
                <a:spcPct val="85000"/>
              </a:lnSpc>
              <a:defRPr/>
            </a:pPr>
            <a:r>
              <a:rPr kumimoji="0" lang="mk-MK" sz="2400" b="0" i="0" u="none" strike="noStrike" kern="0" cap="none" spc="0" normalizeH="0" baseline="0" noProof="0" dirty="0" smtClean="0">
                <a:ln>
                  <a:noFill/>
                </a:ln>
                <a:solidFill>
                  <a:schemeClr val="tx2"/>
                </a:solidFill>
                <a:effectLst/>
                <a:uLnTx/>
                <a:uFillTx/>
                <a:latin typeface="+mj-lt"/>
                <a:ea typeface="+mj-ea"/>
                <a:cs typeface="+mj-cs"/>
              </a:rPr>
              <a:t/>
            </a:r>
            <a:br>
              <a:rPr kumimoji="0" lang="mk-MK" sz="2400" b="0" i="0" u="none" strike="noStrike" kern="0" cap="none" spc="0" normalizeH="0" baseline="0" noProof="0" dirty="0" smtClean="0">
                <a:ln>
                  <a:noFill/>
                </a:ln>
                <a:solidFill>
                  <a:schemeClr val="tx2"/>
                </a:solidFill>
                <a:effectLst/>
                <a:uLnTx/>
                <a:uFillTx/>
                <a:latin typeface="+mj-lt"/>
                <a:ea typeface="+mj-ea"/>
                <a:cs typeface="+mj-cs"/>
              </a:rPr>
            </a:br>
            <a:r>
              <a:rPr kumimoji="0" lang="mk-MK" sz="2400" b="0" i="0" u="none" strike="noStrike" kern="0" cap="none" spc="0" normalizeH="0" baseline="0" noProof="0" dirty="0" smtClean="0">
                <a:ln>
                  <a:noFill/>
                </a:ln>
                <a:solidFill>
                  <a:schemeClr val="tx2"/>
                </a:solidFill>
                <a:effectLst/>
                <a:uLnTx/>
                <a:uFillTx/>
                <a:latin typeface="+mj-lt"/>
                <a:ea typeface="+mj-ea"/>
                <a:cs typeface="+mj-cs"/>
              </a:rPr>
              <a:t/>
            </a:r>
            <a:br>
              <a:rPr kumimoji="0" lang="mk-MK" sz="2400" b="0" i="0" u="none" strike="noStrike" kern="0" cap="none" spc="0" normalizeH="0" baseline="0" noProof="0" dirty="0" smtClean="0">
                <a:ln>
                  <a:noFill/>
                </a:ln>
                <a:solidFill>
                  <a:schemeClr val="tx2"/>
                </a:solidFill>
                <a:effectLst/>
                <a:uLnTx/>
                <a:uFillTx/>
                <a:latin typeface="+mj-lt"/>
                <a:ea typeface="+mj-ea"/>
                <a:cs typeface="+mj-cs"/>
              </a:rPr>
            </a:br>
            <a:r>
              <a:rPr kumimoji="0" lang="mk-MK" sz="2400" b="0" i="0" u="none" strike="noStrike" kern="0" cap="none" spc="0" normalizeH="0" baseline="0" noProof="0" dirty="0" smtClean="0">
                <a:ln>
                  <a:noFill/>
                </a:ln>
                <a:solidFill>
                  <a:schemeClr val="tx2"/>
                </a:solidFill>
                <a:effectLst/>
                <a:uLnTx/>
                <a:uFillTx/>
                <a:latin typeface="+mj-lt"/>
                <a:ea typeface="+mj-ea"/>
                <a:cs typeface="+mj-cs"/>
              </a:rPr>
              <a:t/>
            </a:r>
            <a:br>
              <a:rPr kumimoji="0" lang="mk-MK" sz="2400" b="0" i="0" u="none" strike="noStrike" kern="0" cap="none" spc="0" normalizeH="0" baseline="0" noProof="0" dirty="0" smtClean="0">
                <a:ln>
                  <a:noFill/>
                </a:ln>
                <a:solidFill>
                  <a:schemeClr val="tx2"/>
                </a:solidFill>
                <a:effectLst/>
                <a:uLnTx/>
                <a:uFillTx/>
                <a:latin typeface="+mj-lt"/>
                <a:ea typeface="+mj-ea"/>
                <a:cs typeface="+mj-cs"/>
              </a:rPr>
            </a:br>
            <a:r>
              <a:rPr kumimoji="0" lang="mk-MK" sz="3000" b="1" i="0" u="none" strike="noStrike" kern="0" cap="none" spc="0" normalizeH="0" baseline="0" noProof="0" dirty="0" smtClean="0">
                <a:ln>
                  <a:noFill/>
                </a:ln>
                <a:solidFill>
                  <a:schemeClr val="tx2"/>
                </a:solidFill>
                <a:effectLst/>
                <a:uLnTx/>
                <a:uFillTx/>
                <a:latin typeface="+mj-lt"/>
                <a:ea typeface="+mj-ea"/>
                <a:cs typeface="+mj-cs"/>
              </a:rPr>
              <a:t/>
            </a:r>
            <a:br>
              <a:rPr kumimoji="0" lang="mk-MK" sz="3000" b="1" i="0" u="none" strike="noStrike" kern="0" cap="none" spc="0" normalizeH="0" baseline="0" noProof="0" dirty="0" smtClean="0">
                <a:ln>
                  <a:noFill/>
                </a:ln>
                <a:solidFill>
                  <a:schemeClr val="tx2"/>
                </a:solidFill>
                <a:effectLst/>
                <a:uLnTx/>
                <a:uFillTx/>
                <a:latin typeface="+mj-lt"/>
                <a:ea typeface="+mj-ea"/>
                <a:cs typeface="+mj-cs"/>
              </a:rPr>
            </a:br>
            <a:r>
              <a:rPr kumimoji="0" lang="en-US" sz="3000" b="0" i="0" u="none" strike="noStrike" kern="0" cap="none" spc="0" normalizeH="0" baseline="0" noProof="0" dirty="0" smtClean="0">
                <a:ln>
                  <a:noFill/>
                </a:ln>
                <a:solidFill>
                  <a:schemeClr val="tx1"/>
                </a:solidFill>
                <a:effectLst/>
                <a:uLnTx/>
                <a:uFillTx/>
                <a:latin typeface="+mj-lt"/>
                <a:ea typeface="+mj-ea"/>
                <a:cs typeface="+mj-cs"/>
              </a:rPr>
              <a:t/>
            </a:r>
            <a:br>
              <a:rPr kumimoji="0" lang="en-US" sz="3000" b="0" i="0" u="none" strike="noStrike" kern="0" cap="none" spc="0" normalizeH="0" baseline="0" noProof="0" dirty="0" smtClean="0">
                <a:ln>
                  <a:noFill/>
                </a:ln>
                <a:solidFill>
                  <a:schemeClr val="tx1"/>
                </a:solidFill>
                <a:effectLst/>
                <a:uLnTx/>
                <a:uFillTx/>
                <a:latin typeface="+mj-lt"/>
                <a:ea typeface="+mj-ea"/>
                <a:cs typeface="+mj-cs"/>
              </a:rPr>
            </a:br>
            <a:endParaRPr kumimoji="0" lang="mk-MK" sz="3000" b="1" i="0" u="none" strike="noStrike" kern="0" cap="none" spc="0" normalizeH="0" baseline="0" noProof="0" dirty="0" smtClean="0">
              <a:ln>
                <a:noFill/>
              </a:ln>
              <a:solidFill>
                <a:schemeClr val="tx1"/>
              </a:solidFill>
              <a:effectLst/>
              <a:uLnTx/>
              <a:uFillTx/>
              <a:latin typeface="+mj-lt"/>
              <a:ea typeface="+mj-ea"/>
              <a:cs typeface="+mj-cs"/>
            </a:endParaRPr>
          </a:p>
        </p:txBody>
      </p:sp>
      <p:pic>
        <p:nvPicPr>
          <p:cNvPr id="1027" name="Picture 3"/>
          <p:cNvPicPr>
            <a:picLocks noChangeAspect="1" noChangeArrowheads="1"/>
          </p:cNvPicPr>
          <p:nvPr/>
        </p:nvPicPr>
        <p:blipFill>
          <a:blip r:embed="rId2" cstate="print"/>
          <a:srcRect/>
          <a:stretch>
            <a:fillRect/>
          </a:stretch>
        </p:blipFill>
        <p:spPr bwMode="auto">
          <a:xfrm>
            <a:off x="4648200" y="2743200"/>
            <a:ext cx="4114800" cy="347253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3"/>
          <p:cNvSpPr txBox="1">
            <a:spLocks noChangeArrowheads="1"/>
          </p:cNvSpPr>
          <p:nvPr/>
        </p:nvSpPr>
        <p:spPr bwMode="auto">
          <a:xfrm>
            <a:off x="685800" y="2286000"/>
            <a:ext cx="7848600" cy="3886200"/>
          </a:xfrm>
          <a:prstGeom prst="rect">
            <a:avLst/>
          </a:prstGeom>
          <a:noFill/>
          <a:ln>
            <a:solidFill>
              <a:schemeClr val="bg2"/>
            </a:solidFill>
            <a:miter lim="800000"/>
            <a:headEnd/>
            <a:tailEnd/>
          </a:ln>
        </p:spPr>
        <p:txBody>
          <a:bodyPr/>
          <a:lstStyle/>
          <a:p>
            <a:pPr marL="463550" indent="-463550">
              <a:buFont typeface="Arial" pitchFamily="34" charset="0"/>
              <a:buChar char="•"/>
            </a:pPr>
            <a:r>
              <a:rPr lang="en-US" sz="1600" b="1" dirty="0" smtClean="0">
                <a:latin typeface="Tahoma" pitchFamily="34" charset="0"/>
                <a:cs typeface="Tahoma" pitchFamily="34" charset="0"/>
              </a:rPr>
              <a:t>Planned activities</a:t>
            </a:r>
            <a:r>
              <a:rPr lang="en-US" sz="1600" dirty="0" smtClean="0">
                <a:latin typeface="Tahoma" pitchFamily="34" charset="0"/>
                <a:cs typeface="Tahoma" pitchFamily="34" charset="0"/>
              </a:rPr>
              <a:t/>
            </a:r>
            <a:br>
              <a:rPr lang="en-US" sz="1600" dirty="0" smtClean="0">
                <a:latin typeface="Tahoma" pitchFamily="34" charset="0"/>
                <a:cs typeface="Tahoma" pitchFamily="34" charset="0"/>
              </a:rPr>
            </a:br>
            <a:r>
              <a:rPr lang="en-US" sz="1600" dirty="0" smtClean="0">
                <a:latin typeface="Tahoma" pitchFamily="34" charset="0"/>
                <a:cs typeface="Tahoma" pitchFamily="34" charset="0"/>
              </a:rPr>
              <a:t/>
            </a:r>
            <a:br>
              <a:rPr lang="en-US" sz="1600" dirty="0" smtClean="0">
                <a:latin typeface="Tahoma" pitchFamily="34" charset="0"/>
                <a:cs typeface="Tahoma" pitchFamily="34" charset="0"/>
              </a:rPr>
            </a:br>
            <a:r>
              <a:rPr lang="en-US" sz="1600" dirty="0" smtClean="0">
                <a:latin typeface="Tahoma" pitchFamily="34" charset="0"/>
                <a:cs typeface="Tahoma" pitchFamily="34" charset="0"/>
              </a:rPr>
              <a:t>- </a:t>
            </a:r>
            <a:r>
              <a:rPr lang="en-US" sz="1600" b="1" dirty="0" smtClean="0">
                <a:latin typeface="Tahoma" pitchFamily="34" charset="0"/>
                <a:cs typeface="Tahoma" pitchFamily="34" charset="0"/>
              </a:rPr>
              <a:t>Comprehensive analysis of the cost of card operations in the country </a:t>
            </a:r>
            <a:r>
              <a:rPr lang="en-US" sz="1600" dirty="0" smtClean="0">
                <a:latin typeface="Tahoma" pitchFamily="34" charset="0"/>
                <a:cs typeface="Tahoma" pitchFamily="34" charset="0"/>
              </a:rPr>
              <a:t>with certain types of foreign brands of credit cards and considering the need and feasibility of </a:t>
            </a:r>
            <a:r>
              <a:rPr lang="en-US" sz="1600" b="1" dirty="0" smtClean="0">
                <a:latin typeface="Tahoma" pitchFamily="34" charset="0"/>
                <a:cs typeface="Tahoma" pitchFamily="34" charset="0"/>
              </a:rPr>
              <a:t>setting up a national system for processing </a:t>
            </a:r>
            <a:r>
              <a:rPr lang="en-US" sz="1600" dirty="0" smtClean="0">
                <a:latin typeface="Tahoma" pitchFamily="34" charset="0"/>
                <a:cs typeface="Tahoma" pitchFamily="34" charset="0"/>
              </a:rPr>
              <a:t>(authorization and clearing) of transactions with payment cards in </a:t>
            </a:r>
            <a:r>
              <a:rPr lang="en-US" sz="1600" dirty="0">
                <a:latin typeface="Tahoma" pitchFamily="34" charset="0"/>
                <a:cs typeface="Tahoma" pitchFamily="34" charset="0"/>
              </a:rPr>
              <a:t>D</a:t>
            </a:r>
            <a:r>
              <a:rPr lang="en-US" sz="1600" dirty="0" smtClean="0">
                <a:latin typeface="Tahoma" pitchFamily="34" charset="0"/>
                <a:cs typeface="Tahoma" pitchFamily="34" charset="0"/>
              </a:rPr>
              <a:t>enars;</a:t>
            </a:r>
            <a:br>
              <a:rPr lang="en-US" sz="1600" dirty="0" smtClean="0">
                <a:latin typeface="Tahoma" pitchFamily="34" charset="0"/>
                <a:cs typeface="Tahoma" pitchFamily="34" charset="0"/>
              </a:rPr>
            </a:br>
            <a:r>
              <a:rPr lang="en-US" sz="1600" dirty="0" smtClean="0">
                <a:latin typeface="Tahoma" pitchFamily="34" charset="0"/>
                <a:cs typeface="Tahoma" pitchFamily="34" charset="0"/>
              </a:rPr>
              <a:t>- Development of a </a:t>
            </a:r>
            <a:r>
              <a:rPr lang="en-US" sz="1600" b="1" dirty="0" smtClean="0">
                <a:latin typeface="Tahoma" pitchFamily="34" charset="0"/>
                <a:cs typeface="Tahoma" pitchFamily="34" charset="0"/>
              </a:rPr>
              <a:t>national scheme for payments with credit cards in the country</a:t>
            </a:r>
            <a:r>
              <a:rPr lang="en-US" sz="1600" dirty="0" smtClean="0">
                <a:latin typeface="Tahoma" pitchFamily="34" charset="0"/>
                <a:cs typeface="Tahoma" pitchFamily="34" charset="0"/>
              </a:rPr>
              <a:t>, based on the European experience, standards and rules of SEPA.</a:t>
            </a:r>
          </a:p>
          <a:p>
            <a:pPr marL="914400" lvl="1" indent="-457200" algn="just">
              <a:buFont typeface="Wingdings" pitchFamily="2" charset="2"/>
              <a:buChar char="ü"/>
              <a:defRPr/>
            </a:pPr>
            <a:endParaRPr lang="mk-MK" sz="1600" dirty="0" smtClean="0">
              <a:latin typeface="Tahoma" pitchFamily="34" charset="0"/>
              <a:cs typeface="Tahoma" pitchFamily="34" charset="0"/>
            </a:endParaRPr>
          </a:p>
          <a:p>
            <a:pPr marL="914400" lvl="1" indent="-457200" algn="just">
              <a:buFont typeface="Wingdings" pitchFamily="2" charset="2"/>
              <a:buChar char="ü"/>
              <a:defRPr/>
            </a:pPr>
            <a:endParaRPr lang="mk-MK" sz="1600" dirty="0" smtClean="0">
              <a:latin typeface="+mn-lt"/>
            </a:endParaRPr>
          </a:p>
          <a:p>
            <a:pPr marL="914400" lvl="1" indent="-457200" algn="just">
              <a:defRPr/>
            </a:pPr>
            <a:endParaRPr lang="mk-MK" sz="1600" dirty="0" smtClean="0">
              <a:latin typeface="+mn-lt"/>
            </a:endParaRPr>
          </a:p>
          <a:p>
            <a:pPr indent="-457200">
              <a:defRPr/>
            </a:pPr>
            <a:endParaRPr lang="mk-MK" sz="1600" b="1" dirty="0" smtClean="0">
              <a:latin typeface="+mj-lt"/>
            </a:endParaRPr>
          </a:p>
          <a:p>
            <a:pPr indent="-457200">
              <a:defRPr/>
            </a:pPr>
            <a:endParaRPr lang="mk-MK" sz="1600" b="1" dirty="0">
              <a:latin typeface="+mj-lt"/>
            </a:endParaRPr>
          </a:p>
          <a:p>
            <a:pPr indent="-457200">
              <a:defRPr/>
            </a:pPr>
            <a:endParaRPr lang="mk-MK" sz="1600" dirty="0" smtClean="0"/>
          </a:p>
          <a:p>
            <a:pPr indent="-457200">
              <a:buFont typeface="Wingdings" pitchFamily="2" charset="2"/>
              <a:buChar char="ü"/>
              <a:defRPr/>
            </a:pPr>
            <a:endParaRPr lang="mk-MK" sz="1600" dirty="0">
              <a:solidFill>
                <a:schemeClr val="tx2"/>
              </a:solidFill>
              <a:latin typeface="+mn-lt"/>
              <a:ea typeface="+mj-ea"/>
              <a:cs typeface="+mj-cs"/>
            </a:endParaRPr>
          </a:p>
          <a:p>
            <a:pPr marL="342900" indent="-342900" eaLnBrk="0" hangingPunct="0">
              <a:spcBef>
                <a:spcPct val="20000"/>
              </a:spcBef>
              <a:buClr>
                <a:schemeClr val="accent2"/>
              </a:buClr>
              <a:buFont typeface="Wingdings" pitchFamily="2" charset="2"/>
              <a:buNone/>
              <a:defRPr/>
            </a:pPr>
            <a:endParaRPr lang="mk-MK" sz="1800" b="1" kern="0" dirty="0">
              <a:latin typeface="+mn-lt"/>
            </a:endParaRPr>
          </a:p>
          <a:p>
            <a:pPr marL="342900" indent="-342900" eaLnBrk="0" hangingPunct="0">
              <a:spcBef>
                <a:spcPct val="20000"/>
              </a:spcBef>
              <a:buClr>
                <a:schemeClr val="accent2"/>
              </a:buClr>
              <a:buFont typeface="Wingdings" pitchFamily="2" charset="2"/>
              <a:buNone/>
              <a:defRPr/>
            </a:pPr>
            <a:endParaRPr lang="en-US" sz="1800" b="1" kern="0" dirty="0">
              <a:latin typeface="+mn-lt"/>
            </a:endParaRPr>
          </a:p>
          <a:p>
            <a:pPr marL="342900" indent="-342900" eaLnBrk="0" hangingPunct="0">
              <a:spcBef>
                <a:spcPct val="20000"/>
              </a:spcBef>
              <a:buClr>
                <a:schemeClr val="accent2"/>
              </a:buClr>
              <a:buFont typeface="Wingdings" pitchFamily="2" charset="2"/>
              <a:buNone/>
              <a:defRPr/>
            </a:pPr>
            <a:endParaRPr lang="mk-MK" sz="1800" b="1" kern="0" dirty="0">
              <a:latin typeface="+mn-lt"/>
            </a:endParaRPr>
          </a:p>
          <a:p>
            <a:pPr marL="342900" indent="-342900" eaLnBrk="0" hangingPunct="0">
              <a:spcBef>
                <a:spcPct val="20000"/>
              </a:spcBef>
              <a:buClr>
                <a:schemeClr val="accent2"/>
              </a:buClr>
              <a:buFont typeface="Wingdings" pitchFamily="2" charset="2"/>
              <a:buNone/>
              <a:defRPr/>
            </a:pPr>
            <a:r>
              <a:rPr lang="mk-MK" sz="1800" b="1" kern="0" dirty="0">
                <a:latin typeface="+mn-lt"/>
              </a:rPr>
              <a:t>	</a:t>
            </a:r>
            <a:endParaRPr lang="mk-MK" sz="1800" kern="0" dirty="0">
              <a:latin typeface="+mn-lt"/>
            </a:endParaRPr>
          </a:p>
          <a:p>
            <a:pPr marL="342900" indent="-342900">
              <a:spcBef>
                <a:spcPct val="20000"/>
              </a:spcBef>
              <a:buClr>
                <a:schemeClr val="accent2"/>
              </a:buClr>
              <a:buFont typeface="Wingdings" pitchFamily="2" charset="2"/>
              <a:buNone/>
              <a:defRPr/>
            </a:pPr>
            <a:endParaRPr lang="en-US" sz="1800" kern="0" dirty="0">
              <a:latin typeface="+mn-lt"/>
            </a:endParaRPr>
          </a:p>
          <a:p>
            <a:pPr marL="342900" indent="-342900">
              <a:spcBef>
                <a:spcPct val="20000"/>
              </a:spcBef>
              <a:buClr>
                <a:schemeClr val="accent2"/>
              </a:buClr>
              <a:buFont typeface="Wingdings" pitchFamily="2" charset="2"/>
              <a:buNone/>
              <a:defRPr/>
            </a:pPr>
            <a:endParaRPr lang="mk-MK" sz="1800" kern="0" dirty="0">
              <a:latin typeface="+mn-lt"/>
            </a:endParaRPr>
          </a:p>
          <a:p>
            <a:pPr marL="342900" indent="-342900">
              <a:spcBef>
                <a:spcPct val="20000"/>
              </a:spcBef>
              <a:buClr>
                <a:schemeClr val="accent2"/>
              </a:buClr>
              <a:buFont typeface="Wingdings" pitchFamily="2" charset="2"/>
              <a:buNone/>
              <a:defRPr/>
            </a:pPr>
            <a:endParaRPr lang="en-US" sz="1800" kern="0" dirty="0">
              <a:latin typeface="+mn-lt"/>
            </a:endParaRPr>
          </a:p>
        </p:txBody>
      </p:sp>
      <p:sp>
        <p:nvSpPr>
          <p:cNvPr id="8196" name="Slide Number Placeholder 1"/>
          <p:cNvSpPr txBox="1">
            <a:spLocks noGrp="1"/>
          </p:cNvSpPr>
          <p:nvPr/>
        </p:nvSpPr>
        <p:spPr bwMode="auto">
          <a:xfrm>
            <a:off x="8410575" y="6181725"/>
            <a:ext cx="609600" cy="457200"/>
          </a:xfrm>
          <a:prstGeom prst="rect">
            <a:avLst/>
          </a:prstGeom>
          <a:noFill/>
          <a:ln w="9525">
            <a:noFill/>
            <a:miter lim="800000"/>
            <a:headEnd/>
            <a:tailEnd/>
          </a:ln>
        </p:spPr>
        <p:txBody>
          <a:bodyPr lIns="0" tIns="0" rIns="0" bIns="0" anchor="ctr"/>
          <a:lstStyle/>
          <a:p>
            <a:fld id="{5F1D4A9C-B559-418E-A2F0-A0BD027E3D2B}" type="slidenum">
              <a:rPr lang="en-US" sz="1600" smtClean="0">
                <a:solidFill>
                  <a:schemeClr val="tx2"/>
                </a:solidFill>
                <a:latin typeface="+mj-lt"/>
              </a:rPr>
              <a:pPr/>
              <a:t>34</a:t>
            </a:fld>
            <a:endParaRPr lang="en-US" sz="1600" dirty="0">
              <a:solidFill>
                <a:schemeClr val="tx2"/>
              </a:solidFill>
              <a:latin typeface="+mj-lt"/>
            </a:endParaRPr>
          </a:p>
        </p:txBody>
      </p:sp>
      <p:sp>
        <p:nvSpPr>
          <p:cNvPr id="6" name="Rectangle 2"/>
          <p:cNvSpPr>
            <a:spLocks noGrp="1" noChangeArrowheads="1"/>
          </p:cNvSpPr>
          <p:nvPr>
            <p:ph type="title" idx="4294967295"/>
          </p:nvPr>
        </p:nvSpPr>
        <p:spPr bwMode="auto">
          <a:xfrm>
            <a:off x="457200" y="685800"/>
            <a:ext cx="8229600" cy="609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lgn="l"/>
            <a:r>
              <a:rPr lang="mk-MK" sz="2000" b="1" dirty="0" smtClean="0"/>
              <a:t>3.3.3. </a:t>
            </a:r>
            <a:r>
              <a:rPr lang="en-US" sz="2000" b="1" dirty="0" smtClean="0"/>
              <a:t>Payment cards and systems for clearing and settlement of transactions </a:t>
            </a:r>
            <a:r>
              <a:rPr lang="mk-MK" sz="2000" dirty="0" smtClean="0"/>
              <a:t/>
            </a:r>
            <a:br>
              <a:rPr lang="mk-MK" sz="2000" dirty="0" smtClean="0"/>
            </a:br>
            <a:r>
              <a:rPr lang="mk-MK" sz="2000" dirty="0" smtClean="0"/>
              <a:t/>
            </a:r>
            <a:br>
              <a:rPr lang="mk-MK" sz="2000" dirty="0" smtClean="0"/>
            </a:br>
            <a:r>
              <a:rPr lang="mk-MK" sz="2000" b="1" dirty="0" smtClean="0"/>
              <a:t/>
            </a:r>
            <a:br>
              <a:rPr lang="mk-MK" sz="2000" b="1" dirty="0" smtClean="0"/>
            </a:br>
            <a:r>
              <a:rPr lang="en-US" sz="2000" dirty="0" smtClean="0">
                <a:solidFill>
                  <a:schemeClr val="tx1"/>
                </a:solidFill>
              </a:rPr>
              <a:t/>
            </a:r>
            <a:br>
              <a:rPr lang="en-US" sz="2000" dirty="0" smtClean="0">
                <a:solidFill>
                  <a:schemeClr val="tx1"/>
                </a:solidFill>
              </a:rPr>
            </a:br>
            <a:endParaRPr lang="mk-MK" sz="2000" b="1" dirty="0" smtClean="0">
              <a:solidFill>
                <a:schemeClr val="tx1"/>
              </a:solidFill>
            </a:endParaRPr>
          </a:p>
        </p:txBody>
      </p:sp>
      <p:sp>
        <p:nvSpPr>
          <p:cNvPr id="7" name="Rectangle 2"/>
          <p:cNvSpPr txBox="1">
            <a:spLocks noChangeArrowheads="1"/>
          </p:cNvSpPr>
          <p:nvPr/>
        </p:nvSpPr>
        <p:spPr bwMode="auto">
          <a:xfrm>
            <a:off x="685800" y="1295400"/>
            <a:ext cx="7848600" cy="6858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lgn="ctr" eaLnBrk="0" hangingPunct="0">
              <a:lnSpc>
                <a:spcPct val="85000"/>
              </a:lnSpc>
              <a:defRPr/>
            </a:pPr>
            <a:r>
              <a:rPr lang="en-US" sz="2000" u="sng" kern="0" dirty="0" smtClean="0">
                <a:solidFill>
                  <a:schemeClr val="tx2"/>
                </a:solidFill>
                <a:latin typeface="+mj-lt"/>
                <a:ea typeface="+mj-ea"/>
                <a:cs typeface="+mj-cs"/>
              </a:rPr>
              <a:t>Consolidation of operations and gradual harmonization with the standards and rules of SEPA</a:t>
            </a:r>
          </a:p>
          <a:p>
            <a:pPr algn="ctr" eaLnBrk="0" hangingPunct="0">
              <a:lnSpc>
                <a:spcPct val="85000"/>
              </a:lnSpc>
              <a:defRPr/>
            </a:pPr>
            <a:r>
              <a:rPr kumimoji="0" lang="mk-MK" sz="2000" b="0" i="0" u="none" strike="noStrike" kern="0" cap="none" spc="0" normalizeH="0" baseline="0" noProof="0" dirty="0" smtClean="0">
                <a:ln>
                  <a:noFill/>
                </a:ln>
                <a:solidFill>
                  <a:schemeClr val="tx2"/>
                </a:solidFill>
                <a:effectLst/>
                <a:uLnTx/>
                <a:uFillTx/>
                <a:latin typeface="+mj-lt"/>
                <a:ea typeface="+mj-ea"/>
                <a:cs typeface="+mj-cs"/>
              </a:rPr>
              <a:t/>
            </a:r>
            <a:br>
              <a:rPr kumimoji="0" lang="mk-MK" sz="2000" b="0" i="0" u="none" strike="noStrike" kern="0" cap="none" spc="0" normalizeH="0" baseline="0" noProof="0" dirty="0" smtClean="0">
                <a:ln>
                  <a:noFill/>
                </a:ln>
                <a:solidFill>
                  <a:schemeClr val="tx2"/>
                </a:solidFill>
                <a:effectLst/>
                <a:uLnTx/>
                <a:uFillTx/>
                <a:latin typeface="+mj-lt"/>
                <a:ea typeface="+mj-ea"/>
                <a:cs typeface="+mj-cs"/>
              </a:rPr>
            </a:br>
            <a:r>
              <a:rPr kumimoji="0" lang="mk-MK" sz="2000" b="0" i="0" u="none" strike="noStrike" kern="0" cap="none" spc="0" normalizeH="0" baseline="0" noProof="0" dirty="0" smtClean="0">
                <a:ln>
                  <a:noFill/>
                </a:ln>
                <a:solidFill>
                  <a:schemeClr val="tx2"/>
                </a:solidFill>
                <a:effectLst/>
                <a:uLnTx/>
                <a:uFillTx/>
                <a:latin typeface="+mj-lt"/>
                <a:ea typeface="+mj-ea"/>
                <a:cs typeface="+mj-cs"/>
              </a:rPr>
              <a:t/>
            </a:r>
            <a:br>
              <a:rPr kumimoji="0" lang="mk-MK" sz="2000" b="0" i="0" u="none" strike="noStrike" kern="0" cap="none" spc="0" normalizeH="0" baseline="0" noProof="0" dirty="0" smtClean="0">
                <a:ln>
                  <a:noFill/>
                </a:ln>
                <a:solidFill>
                  <a:schemeClr val="tx2"/>
                </a:solidFill>
                <a:effectLst/>
                <a:uLnTx/>
                <a:uFillTx/>
                <a:latin typeface="+mj-lt"/>
                <a:ea typeface="+mj-ea"/>
                <a:cs typeface="+mj-cs"/>
              </a:rPr>
            </a:br>
            <a:r>
              <a:rPr kumimoji="0" lang="mk-MK" sz="2000" b="0" i="0" u="none" strike="noStrike" kern="0" cap="none" spc="0" normalizeH="0" baseline="0" noProof="0" dirty="0" smtClean="0">
                <a:ln>
                  <a:noFill/>
                </a:ln>
                <a:solidFill>
                  <a:schemeClr val="tx2"/>
                </a:solidFill>
                <a:effectLst/>
                <a:uLnTx/>
                <a:uFillTx/>
                <a:latin typeface="+mj-lt"/>
                <a:ea typeface="+mj-ea"/>
                <a:cs typeface="+mj-cs"/>
              </a:rPr>
              <a:t/>
            </a:r>
            <a:br>
              <a:rPr kumimoji="0" lang="mk-MK" sz="2000" b="0" i="0" u="none" strike="noStrike" kern="0" cap="none" spc="0" normalizeH="0" baseline="0" noProof="0" dirty="0" smtClean="0">
                <a:ln>
                  <a:noFill/>
                </a:ln>
                <a:solidFill>
                  <a:schemeClr val="tx2"/>
                </a:solidFill>
                <a:effectLst/>
                <a:uLnTx/>
                <a:uFillTx/>
                <a:latin typeface="+mj-lt"/>
                <a:ea typeface="+mj-ea"/>
                <a:cs typeface="+mj-cs"/>
              </a:rPr>
            </a:br>
            <a:r>
              <a:rPr kumimoji="0" lang="mk-MK" sz="2000" b="1" i="0" u="none" strike="noStrike" kern="0" cap="none" spc="0" normalizeH="0" baseline="0" noProof="0" dirty="0" smtClean="0">
                <a:ln>
                  <a:noFill/>
                </a:ln>
                <a:solidFill>
                  <a:schemeClr val="tx2"/>
                </a:solidFill>
                <a:effectLst/>
                <a:uLnTx/>
                <a:uFillTx/>
                <a:latin typeface="+mj-lt"/>
                <a:ea typeface="+mj-ea"/>
                <a:cs typeface="+mj-cs"/>
              </a:rPr>
              <a:t/>
            </a:r>
            <a:br>
              <a:rPr kumimoji="0" lang="mk-MK" sz="2000" b="1" i="0" u="none" strike="noStrike" kern="0" cap="none" spc="0" normalizeH="0" baseline="0" noProof="0" dirty="0" smtClean="0">
                <a:ln>
                  <a:noFill/>
                </a:ln>
                <a:solidFill>
                  <a:schemeClr val="tx2"/>
                </a:solidFill>
                <a:effectLst/>
                <a:uLnTx/>
                <a:uFillTx/>
                <a:latin typeface="+mj-lt"/>
                <a:ea typeface="+mj-ea"/>
                <a:cs typeface="+mj-cs"/>
              </a:rPr>
            </a:br>
            <a:r>
              <a:rPr kumimoji="0" lang="en-US" sz="2000" b="0" i="0" u="none" strike="noStrike" kern="0" cap="none" spc="0" normalizeH="0" baseline="0" noProof="0" dirty="0" smtClean="0">
                <a:ln>
                  <a:noFill/>
                </a:ln>
                <a:solidFill>
                  <a:schemeClr val="tx1"/>
                </a:solidFill>
                <a:effectLst/>
                <a:uLnTx/>
                <a:uFillTx/>
                <a:latin typeface="+mj-lt"/>
                <a:ea typeface="+mj-ea"/>
                <a:cs typeface="+mj-cs"/>
              </a:rPr>
              <a:t/>
            </a:r>
            <a:br>
              <a:rPr kumimoji="0" lang="en-US" sz="2000" b="0" i="0" u="none" strike="noStrike" kern="0" cap="none" spc="0" normalizeH="0" baseline="0" noProof="0" dirty="0" smtClean="0">
                <a:ln>
                  <a:noFill/>
                </a:ln>
                <a:solidFill>
                  <a:schemeClr val="tx1"/>
                </a:solidFill>
                <a:effectLst/>
                <a:uLnTx/>
                <a:uFillTx/>
                <a:latin typeface="+mj-lt"/>
                <a:ea typeface="+mj-ea"/>
                <a:cs typeface="+mj-cs"/>
              </a:rPr>
            </a:br>
            <a:endParaRPr kumimoji="0" lang="mk-MK" sz="2000" b="1" i="0" u="none" strike="noStrike" kern="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bwMode="auto">
          <a:xfrm>
            <a:off x="685800" y="685800"/>
            <a:ext cx="7848600" cy="6858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lgn="l"/>
            <a:r>
              <a:rPr lang="mk-MK" sz="2400" b="1" dirty="0" smtClean="0"/>
              <a:t>3.4 </a:t>
            </a:r>
            <a:r>
              <a:rPr lang="en-US" sz="2400" b="1" dirty="0" smtClean="0"/>
              <a:t>Internal payment system for public authorities and institutions (TA and HTA)</a:t>
            </a:r>
            <a:br>
              <a:rPr lang="en-US" sz="2400" b="1" dirty="0" smtClean="0"/>
            </a:br>
            <a:r>
              <a:rPr lang="mk-MK" sz="2400" b="1" dirty="0" smtClean="0"/>
              <a:t>   </a:t>
            </a:r>
            <a:r>
              <a:rPr lang="mk-MK" sz="2400" dirty="0" smtClean="0"/>
              <a:t/>
            </a:r>
            <a:br>
              <a:rPr lang="mk-MK" sz="2400" dirty="0" smtClean="0"/>
            </a:br>
            <a:r>
              <a:rPr lang="mk-MK" sz="3000" b="1" dirty="0" smtClean="0"/>
              <a:t/>
            </a:r>
            <a:br>
              <a:rPr lang="mk-MK" sz="3000" b="1" dirty="0" smtClean="0"/>
            </a:br>
            <a:r>
              <a:rPr lang="en-US" sz="3000" dirty="0" smtClean="0">
                <a:solidFill>
                  <a:schemeClr val="tx1"/>
                </a:solidFill>
              </a:rPr>
              <a:t/>
            </a:r>
            <a:br>
              <a:rPr lang="en-US" sz="3000" dirty="0" smtClean="0">
                <a:solidFill>
                  <a:schemeClr val="tx1"/>
                </a:solidFill>
              </a:rPr>
            </a:br>
            <a:endParaRPr lang="mk-MK" sz="3000" b="1" dirty="0" smtClean="0">
              <a:solidFill>
                <a:schemeClr val="tx1"/>
              </a:solidFill>
            </a:endParaRPr>
          </a:p>
        </p:txBody>
      </p:sp>
      <p:sp>
        <p:nvSpPr>
          <p:cNvPr id="16" name="Rectangle 3"/>
          <p:cNvSpPr txBox="1">
            <a:spLocks noChangeArrowheads="1"/>
          </p:cNvSpPr>
          <p:nvPr/>
        </p:nvSpPr>
        <p:spPr bwMode="auto">
          <a:xfrm>
            <a:off x="685800" y="2743200"/>
            <a:ext cx="7848600" cy="3429000"/>
          </a:xfrm>
          <a:prstGeom prst="rect">
            <a:avLst/>
          </a:prstGeom>
          <a:noFill/>
          <a:ln>
            <a:solidFill>
              <a:schemeClr val="bg2"/>
            </a:solidFill>
            <a:miter lim="800000"/>
            <a:headEnd/>
            <a:tailEnd/>
          </a:ln>
        </p:spPr>
        <p:txBody>
          <a:bodyPr/>
          <a:lstStyle/>
          <a:p>
            <a:pPr marL="511175" indent="-511175">
              <a:buFont typeface="Arial" pitchFamily="34" charset="0"/>
              <a:buChar char="•"/>
            </a:pPr>
            <a:r>
              <a:rPr lang="en-US" sz="1600" b="1" dirty="0" smtClean="0">
                <a:latin typeface="Tahoma" pitchFamily="34" charset="0"/>
                <a:cs typeface="Tahoma" pitchFamily="34" charset="0"/>
              </a:rPr>
              <a:t>Current situation</a:t>
            </a:r>
            <a:r>
              <a:rPr lang="en-US" sz="1600" dirty="0" smtClean="0">
                <a:latin typeface="Tahoma" pitchFamily="34" charset="0"/>
                <a:cs typeface="Tahoma" pitchFamily="34" charset="0"/>
              </a:rPr>
              <a:t/>
            </a:r>
            <a:br>
              <a:rPr lang="en-US" sz="1600" dirty="0" smtClean="0">
                <a:latin typeface="Tahoma" pitchFamily="34" charset="0"/>
                <a:cs typeface="Tahoma" pitchFamily="34" charset="0"/>
              </a:rPr>
            </a:br>
            <a:r>
              <a:rPr lang="en-US" sz="1600" dirty="0" smtClean="0">
                <a:latin typeface="Tahoma" pitchFamily="34" charset="0"/>
                <a:cs typeface="Tahoma" pitchFamily="34" charset="0"/>
              </a:rPr>
              <a:t>- The entire payment for the needs of budget users and public health institutions is made by TA (since 2001) and HTA (since 2010);</a:t>
            </a:r>
            <a:br>
              <a:rPr lang="en-US" sz="1600" dirty="0" smtClean="0">
                <a:latin typeface="Tahoma" pitchFamily="34" charset="0"/>
                <a:cs typeface="Tahoma" pitchFamily="34" charset="0"/>
              </a:rPr>
            </a:br>
            <a:r>
              <a:rPr lang="en-US" sz="1600" dirty="0" smtClean="0">
                <a:latin typeface="Tahoma" pitchFamily="34" charset="0"/>
                <a:cs typeface="Tahoma" pitchFamily="34" charset="0"/>
              </a:rPr>
              <a:t>- </a:t>
            </a:r>
            <a:r>
              <a:rPr lang="en-US" sz="1600" dirty="0">
                <a:latin typeface="Tahoma" pitchFamily="34" charset="0"/>
                <a:cs typeface="Tahoma" pitchFamily="34" charset="0"/>
              </a:rPr>
              <a:t>U</a:t>
            </a:r>
            <a:r>
              <a:rPr lang="en-US" sz="1600" dirty="0" smtClean="0">
                <a:latin typeface="Tahoma" pitchFamily="34" charset="0"/>
                <a:cs typeface="Tahoma" pitchFamily="34" charset="0"/>
              </a:rPr>
              <a:t>se of different payment instruments to carry out payments in the internal systems of TA and HTA from the payment instruments used by other economic operators in the country (reason: the need for more detailed data and information on tracking budgets);</a:t>
            </a:r>
            <a:br>
              <a:rPr lang="en-US" sz="1600" dirty="0" smtClean="0">
                <a:latin typeface="Tahoma" pitchFamily="34" charset="0"/>
                <a:cs typeface="Tahoma" pitchFamily="34" charset="0"/>
              </a:rPr>
            </a:br>
            <a:r>
              <a:rPr lang="en-US" sz="1600" dirty="0" smtClean="0">
                <a:latin typeface="Tahoma" pitchFamily="34" charset="0"/>
                <a:cs typeface="Tahoma" pitchFamily="34" charset="0"/>
              </a:rPr>
              <a:t>- Own standards and rules for execution of payment transactions in TA and HTA;</a:t>
            </a:r>
            <a:br>
              <a:rPr lang="en-US" sz="1600" dirty="0" smtClean="0">
                <a:latin typeface="Tahoma" pitchFamily="34" charset="0"/>
                <a:cs typeface="Tahoma" pitchFamily="34" charset="0"/>
              </a:rPr>
            </a:br>
            <a:r>
              <a:rPr lang="en-US" sz="1600" dirty="0" smtClean="0">
                <a:latin typeface="Tahoma" pitchFamily="34" charset="0"/>
                <a:cs typeface="Tahoma" pitchFamily="34" charset="0"/>
              </a:rPr>
              <a:t>- The statistical information system of the country is lacking data and information on payment transactions in TA and HTA.</a:t>
            </a:r>
          </a:p>
          <a:p>
            <a:pPr indent="-457200">
              <a:defRPr/>
            </a:pPr>
            <a:endParaRPr lang="mk-MK" sz="1600" b="1" dirty="0" smtClean="0">
              <a:latin typeface="Tahoma" pitchFamily="34" charset="0"/>
              <a:cs typeface="Tahoma" pitchFamily="34" charset="0"/>
            </a:endParaRPr>
          </a:p>
          <a:p>
            <a:pPr indent="-457200">
              <a:defRPr/>
            </a:pPr>
            <a:endParaRPr lang="mk-MK" sz="1600" b="1" dirty="0">
              <a:latin typeface="+mj-lt"/>
            </a:endParaRPr>
          </a:p>
          <a:p>
            <a:pPr indent="-457200">
              <a:defRPr/>
            </a:pPr>
            <a:endParaRPr lang="mk-MK" sz="1600" dirty="0" smtClean="0"/>
          </a:p>
          <a:p>
            <a:pPr indent="-457200">
              <a:buFont typeface="Wingdings" pitchFamily="2" charset="2"/>
              <a:buChar char="ü"/>
              <a:defRPr/>
            </a:pPr>
            <a:endParaRPr lang="mk-MK" sz="1600" dirty="0">
              <a:solidFill>
                <a:schemeClr val="tx2"/>
              </a:solidFill>
              <a:latin typeface="+mn-lt"/>
              <a:ea typeface="+mj-ea"/>
              <a:cs typeface="+mj-cs"/>
            </a:endParaRPr>
          </a:p>
          <a:p>
            <a:pPr marL="342900" indent="-342900" eaLnBrk="0" hangingPunct="0">
              <a:spcBef>
                <a:spcPct val="20000"/>
              </a:spcBef>
              <a:buClr>
                <a:schemeClr val="accent2"/>
              </a:buClr>
              <a:buFont typeface="Wingdings" pitchFamily="2" charset="2"/>
              <a:buNone/>
              <a:defRPr/>
            </a:pPr>
            <a:endParaRPr lang="mk-MK" sz="1800" b="1" kern="0" dirty="0">
              <a:latin typeface="+mn-lt"/>
            </a:endParaRPr>
          </a:p>
          <a:p>
            <a:pPr marL="342900" indent="-342900" eaLnBrk="0" hangingPunct="0">
              <a:spcBef>
                <a:spcPct val="20000"/>
              </a:spcBef>
              <a:buClr>
                <a:schemeClr val="accent2"/>
              </a:buClr>
              <a:buFont typeface="Wingdings" pitchFamily="2" charset="2"/>
              <a:buNone/>
              <a:defRPr/>
            </a:pPr>
            <a:endParaRPr lang="en-US" sz="1800" b="1" kern="0" dirty="0">
              <a:latin typeface="+mn-lt"/>
            </a:endParaRPr>
          </a:p>
          <a:p>
            <a:pPr marL="342900" indent="-342900" eaLnBrk="0" hangingPunct="0">
              <a:spcBef>
                <a:spcPct val="20000"/>
              </a:spcBef>
              <a:buClr>
                <a:schemeClr val="accent2"/>
              </a:buClr>
              <a:buFont typeface="Wingdings" pitchFamily="2" charset="2"/>
              <a:buNone/>
              <a:defRPr/>
            </a:pPr>
            <a:endParaRPr lang="mk-MK" sz="1800" b="1" kern="0" dirty="0">
              <a:latin typeface="+mn-lt"/>
            </a:endParaRPr>
          </a:p>
          <a:p>
            <a:pPr marL="342900" indent="-342900" eaLnBrk="0" hangingPunct="0">
              <a:spcBef>
                <a:spcPct val="20000"/>
              </a:spcBef>
              <a:buClr>
                <a:schemeClr val="accent2"/>
              </a:buClr>
              <a:buFont typeface="Wingdings" pitchFamily="2" charset="2"/>
              <a:buNone/>
              <a:defRPr/>
            </a:pPr>
            <a:r>
              <a:rPr lang="mk-MK" sz="1800" b="1" kern="0" dirty="0">
                <a:latin typeface="+mn-lt"/>
              </a:rPr>
              <a:t>	</a:t>
            </a:r>
            <a:endParaRPr lang="mk-MK" sz="1800" kern="0" dirty="0">
              <a:latin typeface="+mn-lt"/>
            </a:endParaRPr>
          </a:p>
          <a:p>
            <a:pPr marL="342900" indent="-342900">
              <a:spcBef>
                <a:spcPct val="20000"/>
              </a:spcBef>
              <a:buClr>
                <a:schemeClr val="accent2"/>
              </a:buClr>
              <a:buFont typeface="Wingdings" pitchFamily="2" charset="2"/>
              <a:buNone/>
              <a:defRPr/>
            </a:pPr>
            <a:endParaRPr lang="en-US" sz="1800" kern="0" dirty="0">
              <a:latin typeface="+mn-lt"/>
            </a:endParaRPr>
          </a:p>
          <a:p>
            <a:pPr marL="342900" indent="-342900">
              <a:spcBef>
                <a:spcPct val="20000"/>
              </a:spcBef>
              <a:buClr>
                <a:schemeClr val="accent2"/>
              </a:buClr>
              <a:buFont typeface="Wingdings" pitchFamily="2" charset="2"/>
              <a:buNone/>
              <a:defRPr/>
            </a:pPr>
            <a:endParaRPr lang="mk-MK" sz="1800" kern="0" dirty="0">
              <a:latin typeface="+mn-lt"/>
            </a:endParaRPr>
          </a:p>
          <a:p>
            <a:pPr marL="342900" indent="-342900">
              <a:spcBef>
                <a:spcPct val="20000"/>
              </a:spcBef>
              <a:buClr>
                <a:schemeClr val="accent2"/>
              </a:buClr>
              <a:buFont typeface="Wingdings" pitchFamily="2" charset="2"/>
              <a:buNone/>
              <a:defRPr/>
            </a:pPr>
            <a:endParaRPr lang="en-US" sz="1800" kern="0" dirty="0">
              <a:latin typeface="+mn-lt"/>
            </a:endParaRPr>
          </a:p>
        </p:txBody>
      </p:sp>
      <p:sp>
        <p:nvSpPr>
          <p:cNvPr id="8196" name="Slide Number Placeholder 1"/>
          <p:cNvSpPr txBox="1">
            <a:spLocks noGrp="1"/>
          </p:cNvSpPr>
          <p:nvPr/>
        </p:nvSpPr>
        <p:spPr bwMode="auto">
          <a:xfrm>
            <a:off x="8410575" y="6181725"/>
            <a:ext cx="609600" cy="457200"/>
          </a:xfrm>
          <a:prstGeom prst="rect">
            <a:avLst/>
          </a:prstGeom>
          <a:noFill/>
          <a:ln w="9525">
            <a:noFill/>
            <a:miter lim="800000"/>
            <a:headEnd/>
            <a:tailEnd/>
          </a:ln>
        </p:spPr>
        <p:txBody>
          <a:bodyPr lIns="0" tIns="0" rIns="0" bIns="0" anchor="ctr"/>
          <a:lstStyle/>
          <a:p>
            <a:fld id="{5F1D4A9C-B559-418E-A2F0-A0BD027E3D2B}" type="slidenum">
              <a:rPr lang="en-US" sz="1600" smtClean="0">
                <a:solidFill>
                  <a:schemeClr val="tx2"/>
                </a:solidFill>
                <a:latin typeface="+mj-lt"/>
              </a:rPr>
              <a:pPr/>
              <a:t>35</a:t>
            </a:fld>
            <a:endParaRPr lang="en-US" sz="1600" dirty="0">
              <a:solidFill>
                <a:schemeClr val="tx2"/>
              </a:solidFill>
              <a:latin typeface="+mj-lt"/>
            </a:endParaRPr>
          </a:p>
        </p:txBody>
      </p:sp>
      <p:sp>
        <p:nvSpPr>
          <p:cNvPr id="5" name="Rectangle 2"/>
          <p:cNvSpPr txBox="1">
            <a:spLocks noChangeArrowheads="1"/>
          </p:cNvSpPr>
          <p:nvPr/>
        </p:nvSpPr>
        <p:spPr bwMode="auto">
          <a:xfrm>
            <a:off x="685800" y="1752600"/>
            <a:ext cx="7848600" cy="6858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lgn="ctr" eaLnBrk="0" hangingPunct="0">
              <a:lnSpc>
                <a:spcPct val="85000"/>
              </a:lnSpc>
              <a:defRPr/>
            </a:pPr>
            <a:r>
              <a:rPr lang="en-US" sz="2000" u="sng" kern="0" dirty="0" smtClean="0">
                <a:solidFill>
                  <a:schemeClr val="tx2"/>
                </a:solidFill>
                <a:latin typeface="+mj-lt"/>
                <a:ea typeface="+mj-ea"/>
                <a:cs typeface="+mj-cs"/>
              </a:rPr>
              <a:t>Increased functional connectivity with other payment systems and inclusion of data in the payment statistics of the country</a:t>
            </a:r>
          </a:p>
          <a:p>
            <a:pPr algn="ctr" eaLnBrk="0" hangingPunct="0">
              <a:lnSpc>
                <a:spcPct val="85000"/>
              </a:lnSpc>
              <a:defRPr/>
            </a:pPr>
            <a:r>
              <a:rPr kumimoji="0" lang="mk-MK" sz="2400" b="0" i="0" u="none" strike="noStrike" kern="0" cap="none" spc="0" normalizeH="0" baseline="0" noProof="0" dirty="0" smtClean="0">
                <a:ln>
                  <a:noFill/>
                </a:ln>
                <a:solidFill>
                  <a:schemeClr val="tx2"/>
                </a:solidFill>
                <a:effectLst/>
                <a:uLnTx/>
                <a:uFillTx/>
                <a:latin typeface="+mj-lt"/>
                <a:ea typeface="+mj-ea"/>
                <a:cs typeface="+mj-cs"/>
              </a:rPr>
              <a:t/>
            </a:r>
            <a:br>
              <a:rPr kumimoji="0" lang="mk-MK" sz="2400" b="0" i="0" u="none" strike="noStrike" kern="0" cap="none" spc="0" normalizeH="0" baseline="0" noProof="0" dirty="0" smtClean="0">
                <a:ln>
                  <a:noFill/>
                </a:ln>
                <a:solidFill>
                  <a:schemeClr val="tx2"/>
                </a:solidFill>
                <a:effectLst/>
                <a:uLnTx/>
                <a:uFillTx/>
                <a:latin typeface="+mj-lt"/>
                <a:ea typeface="+mj-ea"/>
                <a:cs typeface="+mj-cs"/>
              </a:rPr>
            </a:br>
            <a:r>
              <a:rPr kumimoji="0" lang="mk-MK" sz="3000" b="1" i="0" u="none" strike="noStrike" kern="0" cap="none" spc="0" normalizeH="0" baseline="0" noProof="0" dirty="0" smtClean="0">
                <a:ln>
                  <a:noFill/>
                </a:ln>
                <a:solidFill>
                  <a:schemeClr val="tx2"/>
                </a:solidFill>
                <a:effectLst/>
                <a:uLnTx/>
                <a:uFillTx/>
                <a:latin typeface="+mj-lt"/>
                <a:ea typeface="+mj-ea"/>
                <a:cs typeface="+mj-cs"/>
              </a:rPr>
              <a:t/>
            </a:r>
            <a:br>
              <a:rPr kumimoji="0" lang="mk-MK" sz="3000" b="1" i="0" u="none" strike="noStrike" kern="0" cap="none" spc="0" normalizeH="0" baseline="0" noProof="0" dirty="0" smtClean="0">
                <a:ln>
                  <a:noFill/>
                </a:ln>
                <a:solidFill>
                  <a:schemeClr val="tx2"/>
                </a:solidFill>
                <a:effectLst/>
                <a:uLnTx/>
                <a:uFillTx/>
                <a:latin typeface="+mj-lt"/>
                <a:ea typeface="+mj-ea"/>
                <a:cs typeface="+mj-cs"/>
              </a:rPr>
            </a:br>
            <a:r>
              <a:rPr kumimoji="0" lang="en-US" sz="3000" b="0" i="0" u="none" strike="noStrike" kern="0" cap="none" spc="0" normalizeH="0" baseline="0" noProof="0" dirty="0" smtClean="0">
                <a:ln>
                  <a:noFill/>
                </a:ln>
                <a:solidFill>
                  <a:schemeClr val="tx1"/>
                </a:solidFill>
                <a:effectLst/>
                <a:uLnTx/>
                <a:uFillTx/>
                <a:latin typeface="+mj-lt"/>
                <a:ea typeface="+mj-ea"/>
                <a:cs typeface="+mj-cs"/>
              </a:rPr>
              <a:t/>
            </a:r>
            <a:br>
              <a:rPr kumimoji="0" lang="en-US" sz="3000" b="0" i="0" u="none" strike="noStrike" kern="0" cap="none" spc="0" normalizeH="0" baseline="0" noProof="0" dirty="0" smtClean="0">
                <a:ln>
                  <a:noFill/>
                </a:ln>
                <a:solidFill>
                  <a:schemeClr val="tx1"/>
                </a:solidFill>
                <a:effectLst/>
                <a:uLnTx/>
                <a:uFillTx/>
                <a:latin typeface="+mj-lt"/>
                <a:ea typeface="+mj-ea"/>
                <a:cs typeface="+mj-cs"/>
              </a:rPr>
            </a:br>
            <a:endParaRPr kumimoji="0" lang="mk-MK" sz="3000" b="1" i="0" u="none" strike="noStrike" kern="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3"/>
          <p:cNvSpPr txBox="1">
            <a:spLocks noChangeArrowheads="1"/>
          </p:cNvSpPr>
          <p:nvPr/>
        </p:nvSpPr>
        <p:spPr bwMode="auto">
          <a:xfrm>
            <a:off x="685800" y="2743200"/>
            <a:ext cx="7848600" cy="3429000"/>
          </a:xfrm>
          <a:prstGeom prst="rect">
            <a:avLst/>
          </a:prstGeom>
          <a:noFill/>
          <a:ln>
            <a:solidFill>
              <a:schemeClr val="bg2"/>
            </a:solidFill>
            <a:miter lim="800000"/>
            <a:headEnd/>
            <a:tailEnd/>
          </a:ln>
        </p:spPr>
        <p:txBody>
          <a:bodyPr/>
          <a:lstStyle/>
          <a:p>
            <a:pPr marL="463550" indent="-463550">
              <a:buFont typeface="Arial" pitchFamily="34" charset="0"/>
              <a:buChar char="•"/>
            </a:pPr>
            <a:r>
              <a:rPr lang="en-US" sz="1600" b="1" dirty="0" smtClean="0">
                <a:latin typeface="Tahoma" pitchFamily="34" charset="0"/>
                <a:cs typeface="Tahoma" pitchFamily="34" charset="0"/>
              </a:rPr>
              <a:t>Planned activities</a:t>
            </a:r>
            <a:r>
              <a:rPr lang="en-US" sz="1600" dirty="0" smtClean="0">
                <a:latin typeface="Tahoma" pitchFamily="34" charset="0"/>
                <a:cs typeface="Tahoma" pitchFamily="34" charset="0"/>
              </a:rPr>
              <a:t/>
            </a:r>
            <a:br>
              <a:rPr lang="en-US" sz="1600" dirty="0" smtClean="0">
                <a:latin typeface="Tahoma" pitchFamily="34" charset="0"/>
                <a:cs typeface="Tahoma" pitchFamily="34" charset="0"/>
              </a:rPr>
            </a:br>
            <a:r>
              <a:rPr lang="en-US" sz="1600" dirty="0" smtClean="0">
                <a:latin typeface="Tahoma" pitchFamily="34" charset="0"/>
                <a:cs typeface="Tahoma" pitchFamily="34" charset="0"/>
              </a:rPr>
              <a:t>- </a:t>
            </a:r>
            <a:r>
              <a:rPr lang="en-US" sz="1600" b="1" dirty="0" smtClean="0">
                <a:latin typeface="Tahoma" pitchFamily="34" charset="0"/>
                <a:cs typeface="Tahoma" pitchFamily="34" charset="0"/>
              </a:rPr>
              <a:t>Revision of the standards and rules </a:t>
            </a:r>
            <a:r>
              <a:rPr lang="en-US" sz="1600" dirty="0" smtClean="0">
                <a:latin typeface="Tahoma" pitchFamily="34" charset="0"/>
                <a:cs typeface="Tahoma" pitchFamily="34" charset="0"/>
              </a:rPr>
              <a:t>for execution of payment transactions in TA and HTA in order to achieve their compliance with the standards and rules prescribed by Regulation 260/2012;</a:t>
            </a:r>
            <a:br>
              <a:rPr lang="en-US" sz="1600" dirty="0" smtClean="0">
                <a:latin typeface="Tahoma" pitchFamily="34" charset="0"/>
                <a:cs typeface="Tahoma" pitchFamily="34" charset="0"/>
              </a:rPr>
            </a:br>
            <a:r>
              <a:rPr lang="en-US" sz="1600" dirty="0" smtClean="0">
                <a:latin typeface="Tahoma" pitchFamily="34" charset="0"/>
                <a:cs typeface="Tahoma" pitchFamily="34" charset="0"/>
              </a:rPr>
              <a:t>- </a:t>
            </a:r>
            <a:r>
              <a:rPr lang="en-US" sz="1600" b="1" dirty="0" smtClean="0">
                <a:latin typeface="Tahoma" pitchFamily="34" charset="0"/>
                <a:cs typeface="Tahoma" pitchFamily="34" charset="0"/>
              </a:rPr>
              <a:t>Modernization of TRIS and ZIS </a:t>
            </a:r>
            <a:r>
              <a:rPr lang="en-US" sz="1600" dirty="0" smtClean="0">
                <a:latin typeface="Tahoma" pitchFamily="34" charset="0"/>
                <a:cs typeface="Tahoma" pitchFamily="34" charset="0"/>
              </a:rPr>
              <a:t>(software solution, web-based functionalities, electronic connectivity with budget users, electronic submission of payment requests, etc.);</a:t>
            </a:r>
            <a:br>
              <a:rPr lang="en-US" sz="1600" dirty="0" smtClean="0">
                <a:latin typeface="Tahoma" pitchFamily="34" charset="0"/>
                <a:cs typeface="Tahoma" pitchFamily="34" charset="0"/>
              </a:rPr>
            </a:br>
            <a:r>
              <a:rPr lang="en-US" sz="1600" dirty="0" smtClean="0">
                <a:latin typeface="Tahoma" pitchFamily="34" charset="0"/>
                <a:cs typeface="Tahoma" pitchFamily="34" charset="0"/>
              </a:rPr>
              <a:t>- </a:t>
            </a:r>
            <a:r>
              <a:rPr lang="en-US" sz="1600" b="1" dirty="0" smtClean="0">
                <a:latin typeface="Tahoma" pitchFamily="34" charset="0"/>
                <a:cs typeface="Tahoma" pitchFamily="34" charset="0"/>
              </a:rPr>
              <a:t>Reclassification of accounts </a:t>
            </a:r>
            <a:r>
              <a:rPr lang="en-US" sz="1600" dirty="0" smtClean="0">
                <a:latin typeface="Tahoma" pitchFamily="34" charset="0"/>
                <a:cs typeface="Tahoma" pitchFamily="34" charset="0"/>
              </a:rPr>
              <a:t>within the TA and new encoding of data in TRIS;</a:t>
            </a:r>
            <a:br>
              <a:rPr lang="en-US" sz="1600" dirty="0" smtClean="0">
                <a:latin typeface="Tahoma" pitchFamily="34" charset="0"/>
                <a:cs typeface="Tahoma" pitchFamily="34" charset="0"/>
              </a:rPr>
            </a:br>
            <a:r>
              <a:rPr lang="en-US" sz="1600" dirty="0" smtClean="0">
                <a:latin typeface="Tahoma" pitchFamily="34" charset="0"/>
                <a:cs typeface="Tahoma" pitchFamily="34" charset="0"/>
              </a:rPr>
              <a:t>- Development of a system for </a:t>
            </a:r>
            <a:r>
              <a:rPr lang="en-US" sz="1600" b="1" dirty="0" smtClean="0">
                <a:latin typeface="Tahoma" pitchFamily="34" charset="0"/>
                <a:cs typeface="Tahoma" pitchFamily="34" charset="0"/>
              </a:rPr>
              <a:t>including data from payment transactions executed through TA and HTA in the payment statistics of the country</a:t>
            </a:r>
            <a:r>
              <a:rPr lang="en-US" sz="1600" dirty="0" smtClean="0">
                <a:latin typeface="Tahoma" pitchFamily="34" charset="0"/>
                <a:cs typeface="Tahoma" pitchFamily="34" charset="0"/>
              </a:rPr>
              <a:t>.</a:t>
            </a:r>
          </a:p>
          <a:p>
            <a:pPr marL="914400" lvl="1" indent="-457200" algn="just">
              <a:buFont typeface="Wingdings" pitchFamily="2" charset="2"/>
              <a:buChar char="ü"/>
              <a:defRPr/>
            </a:pPr>
            <a:endParaRPr lang="mk-MK" sz="1600" dirty="0" smtClean="0">
              <a:latin typeface="+mn-lt"/>
            </a:endParaRPr>
          </a:p>
          <a:p>
            <a:pPr indent="-457200">
              <a:defRPr/>
            </a:pPr>
            <a:endParaRPr lang="mk-MK" sz="1600" b="1" dirty="0" smtClean="0">
              <a:latin typeface="+mj-lt"/>
            </a:endParaRPr>
          </a:p>
          <a:p>
            <a:pPr indent="-457200">
              <a:defRPr/>
            </a:pPr>
            <a:endParaRPr lang="mk-MK" sz="1600" b="1" dirty="0">
              <a:latin typeface="+mj-lt"/>
            </a:endParaRPr>
          </a:p>
          <a:p>
            <a:pPr indent="-457200">
              <a:defRPr/>
            </a:pPr>
            <a:endParaRPr lang="mk-MK" sz="1600" dirty="0" smtClean="0"/>
          </a:p>
          <a:p>
            <a:pPr indent="-457200">
              <a:buFont typeface="Wingdings" pitchFamily="2" charset="2"/>
              <a:buChar char="ü"/>
              <a:defRPr/>
            </a:pPr>
            <a:endParaRPr lang="mk-MK" sz="1600" dirty="0">
              <a:solidFill>
                <a:schemeClr val="tx2"/>
              </a:solidFill>
              <a:latin typeface="+mn-lt"/>
              <a:ea typeface="+mj-ea"/>
              <a:cs typeface="+mj-cs"/>
            </a:endParaRPr>
          </a:p>
          <a:p>
            <a:pPr marL="342900" indent="-342900" eaLnBrk="0" hangingPunct="0">
              <a:spcBef>
                <a:spcPct val="20000"/>
              </a:spcBef>
              <a:buClr>
                <a:schemeClr val="accent2"/>
              </a:buClr>
              <a:buFont typeface="Wingdings" pitchFamily="2" charset="2"/>
              <a:buNone/>
              <a:defRPr/>
            </a:pPr>
            <a:endParaRPr lang="mk-MK" sz="1800" b="1" kern="0" dirty="0">
              <a:latin typeface="+mn-lt"/>
            </a:endParaRPr>
          </a:p>
          <a:p>
            <a:pPr marL="342900" indent="-342900" eaLnBrk="0" hangingPunct="0">
              <a:spcBef>
                <a:spcPct val="20000"/>
              </a:spcBef>
              <a:buClr>
                <a:schemeClr val="accent2"/>
              </a:buClr>
              <a:buFont typeface="Wingdings" pitchFamily="2" charset="2"/>
              <a:buNone/>
              <a:defRPr/>
            </a:pPr>
            <a:endParaRPr lang="en-US" sz="1800" b="1" kern="0" dirty="0">
              <a:latin typeface="+mn-lt"/>
            </a:endParaRPr>
          </a:p>
          <a:p>
            <a:pPr marL="342900" indent="-342900" eaLnBrk="0" hangingPunct="0">
              <a:spcBef>
                <a:spcPct val="20000"/>
              </a:spcBef>
              <a:buClr>
                <a:schemeClr val="accent2"/>
              </a:buClr>
              <a:buFont typeface="Wingdings" pitchFamily="2" charset="2"/>
              <a:buNone/>
              <a:defRPr/>
            </a:pPr>
            <a:endParaRPr lang="mk-MK" sz="1800" b="1" kern="0" dirty="0">
              <a:latin typeface="+mn-lt"/>
            </a:endParaRPr>
          </a:p>
          <a:p>
            <a:pPr marL="342900" indent="-342900" eaLnBrk="0" hangingPunct="0">
              <a:spcBef>
                <a:spcPct val="20000"/>
              </a:spcBef>
              <a:buClr>
                <a:schemeClr val="accent2"/>
              </a:buClr>
              <a:buFont typeface="Wingdings" pitchFamily="2" charset="2"/>
              <a:buNone/>
              <a:defRPr/>
            </a:pPr>
            <a:r>
              <a:rPr lang="mk-MK" sz="1800" b="1" kern="0" dirty="0">
                <a:latin typeface="+mn-lt"/>
              </a:rPr>
              <a:t>	</a:t>
            </a:r>
            <a:endParaRPr lang="mk-MK" sz="1800" kern="0" dirty="0">
              <a:latin typeface="+mn-lt"/>
            </a:endParaRPr>
          </a:p>
          <a:p>
            <a:pPr marL="342900" indent="-342900">
              <a:spcBef>
                <a:spcPct val="20000"/>
              </a:spcBef>
              <a:buClr>
                <a:schemeClr val="accent2"/>
              </a:buClr>
              <a:buFont typeface="Wingdings" pitchFamily="2" charset="2"/>
              <a:buNone/>
              <a:defRPr/>
            </a:pPr>
            <a:endParaRPr lang="en-US" sz="1800" kern="0" dirty="0">
              <a:latin typeface="+mn-lt"/>
            </a:endParaRPr>
          </a:p>
          <a:p>
            <a:pPr marL="342900" indent="-342900">
              <a:spcBef>
                <a:spcPct val="20000"/>
              </a:spcBef>
              <a:buClr>
                <a:schemeClr val="accent2"/>
              </a:buClr>
              <a:buFont typeface="Wingdings" pitchFamily="2" charset="2"/>
              <a:buNone/>
              <a:defRPr/>
            </a:pPr>
            <a:endParaRPr lang="mk-MK" sz="1800" kern="0" dirty="0">
              <a:latin typeface="+mn-lt"/>
            </a:endParaRPr>
          </a:p>
          <a:p>
            <a:pPr marL="342900" indent="-342900">
              <a:spcBef>
                <a:spcPct val="20000"/>
              </a:spcBef>
              <a:buClr>
                <a:schemeClr val="accent2"/>
              </a:buClr>
              <a:buFont typeface="Wingdings" pitchFamily="2" charset="2"/>
              <a:buNone/>
              <a:defRPr/>
            </a:pPr>
            <a:endParaRPr lang="en-US" sz="1800" kern="0" dirty="0">
              <a:latin typeface="+mn-lt"/>
            </a:endParaRPr>
          </a:p>
        </p:txBody>
      </p:sp>
      <p:sp>
        <p:nvSpPr>
          <p:cNvPr id="8196" name="Slide Number Placeholder 1"/>
          <p:cNvSpPr txBox="1">
            <a:spLocks noGrp="1"/>
          </p:cNvSpPr>
          <p:nvPr/>
        </p:nvSpPr>
        <p:spPr bwMode="auto">
          <a:xfrm>
            <a:off x="8410575" y="6181725"/>
            <a:ext cx="609600" cy="457200"/>
          </a:xfrm>
          <a:prstGeom prst="rect">
            <a:avLst/>
          </a:prstGeom>
          <a:noFill/>
          <a:ln w="9525">
            <a:noFill/>
            <a:miter lim="800000"/>
            <a:headEnd/>
            <a:tailEnd/>
          </a:ln>
        </p:spPr>
        <p:txBody>
          <a:bodyPr lIns="0" tIns="0" rIns="0" bIns="0" anchor="ctr"/>
          <a:lstStyle/>
          <a:p>
            <a:fld id="{5F1D4A9C-B559-418E-A2F0-A0BD027E3D2B}" type="slidenum">
              <a:rPr lang="en-US" sz="1600" smtClean="0">
                <a:solidFill>
                  <a:schemeClr val="tx2"/>
                </a:solidFill>
                <a:latin typeface="+mj-lt"/>
              </a:rPr>
              <a:pPr/>
              <a:t>36</a:t>
            </a:fld>
            <a:endParaRPr lang="en-US" sz="1600" dirty="0">
              <a:solidFill>
                <a:schemeClr val="tx2"/>
              </a:solidFill>
              <a:latin typeface="+mj-lt"/>
            </a:endParaRPr>
          </a:p>
        </p:txBody>
      </p:sp>
      <p:sp>
        <p:nvSpPr>
          <p:cNvPr id="6" name="Rectangle 2"/>
          <p:cNvSpPr>
            <a:spLocks noGrp="1" noChangeArrowheads="1"/>
          </p:cNvSpPr>
          <p:nvPr>
            <p:ph type="title" idx="4294967295"/>
          </p:nvPr>
        </p:nvSpPr>
        <p:spPr bwMode="auto">
          <a:xfrm>
            <a:off x="457200" y="762000"/>
            <a:ext cx="8229600" cy="655638"/>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lgn="l"/>
            <a:r>
              <a:rPr lang="mk-MK" sz="2400" b="1" dirty="0" smtClean="0"/>
              <a:t>3.4 </a:t>
            </a:r>
            <a:r>
              <a:rPr lang="en-US" sz="2400" b="1" dirty="0" smtClean="0"/>
              <a:t>Internal payment system for public authorities and institutions (TA and HTA)</a:t>
            </a:r>
            <a:br>
              <a:rPr lang="en-US" sz="2400" b="1" dirty="0" smtClean="0"/>
            </a:br>
            <a:r>
              <a:rPr lang="mk-MK" sz="2400" dirty="0" smtClean="0"/>
              <a:t/>
            </a:r>
            <a:br>
              <a:rPr lang="mk-MK" sz="2400" dirty="0" smtClean="0"/>
            </a:br>
            <a:r>
              <a:rPr lang="mk-MK" sz="3000" b="1" dirty="0" smtClean="0"/>
              <a:t/>
            </a:r>
            <a:br>
              <a:rPr lang="mk-MK" sz="3000" b="1" dirty="0" smtClean="0"/>
            </a:br>
            <a:r>
              <a:rPr lang="en-US" sz="3000" dirty="0" smtClean="0">
                <a:solidFill>
                  <a:schemeClr val="tx1"/>
                </a:solidFill>
              </a:rPr>
              <a:t/>
            </a:r>
            <a:br>
              <a:rPr lang="en-US" sz="3000" dirty="0" smtClean="0">
                <a:solidFill>
                  <a:schemeClr val="tx1"/>
                </a:solidFill>
              </a:rPr>
            </a:br>
            <a:endParaRPr lang="mk-MK" sz="3000" b="1" dirty="0" smtClean="0">
              <a:solidFill>
                <a:schemeClr val="tx1"/>
              </a:solidFill>
            </a:endParaRPr>
          </a:p>
        </p:txBody>
      </p:sp>
      <p:sp>
        <p:nvSpPr>
          <p:cNvPr id="7" name="Rectangle 2"/>
          <p:cNvSpPr txBox="1">
            <a:spLocks noChangeArrowheads="1"/>
          </p:cNvSpPr>
          <p:nvPr/>
        </p:nvSpPr>
        <p:spPr bwMode="auto">
          <a:xfrm>
            <a:off x="685800" y="1752600"/>
            <a:ext cx="7848600" cy="6858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lgn="ctr" eaLnBrk="0" hangingPunct="0">
              <a:lnSpc>
                <a:spcPct val="85000"/>
              </a:lnSpc>
              <a:defRPr/>
            </a:pPr>
            <a:r>
              <a:rPr lang="en-US" sz="2000" u="sng" kern="0" dirty="0" smtClean="0">
                <a:solidFill>
                  <a:schemeClr val="tx2"/>
                </a:solidFill>
                <a:latin typeface="+mj-lt"/>
                <a:ea typeface="+mj-ea"/>
                <a:cs typeface="+mj-cs"/>
              </a:rPr>
              <a:t>Increased functional connectivity with other payment systems and inclusion of data in the payment statistics of the country</a:t>
            </a:r>
          </a:p>
          <a:p>
            <a:pPr algn="ctr" eaLnBrk="0" hangingPunct="0">
              <a:lnSpc>
                <a:spcPct val="85000"/>
              </a:lnSpc>
              <a:defRPr/>
            </a:pPr>
            <a:r>
              <a:rPr kumimoji="0" lang="mk-MK" sz="2400" b="0" i="0" u="none" strike="noStrike" kern="0" cap="none" spc="0" normalizeH="0" baseline="0" noProof="0" dirty="0" smtClean="0">
                <a:ln>
                  <a:noFill/>
                </a:ln>
                <a:solidFill>
                  <a:schemeClr val="tx2"/>
                </a:solidFill>
                <a:effectLst/>
                <a:uLnTx/>
                <a:uFillTx/>
                <a:latin typeface="+mj-lt"/>
                <a:ea typeface="+mj-ea"/>
                <a:cs typeface="+mj-cs"/>
              </a:rPr>
              <a:t/>
            </a:r>
            <a:br>
              <a:rPr kumimoji="0" lang="mk-MK" sz="2400" b="0" i="0" u="none" strike="noStrike" kern="0" cap="none" spc="0" normalizeH="0" baseline="0" noProof="0" dirty="0" smtClean="0">
                <a:ln>
                  <a:noFill/>
                </a:ln>
                <a:solidFill>
                  <a:schemeClr val="tx2"/>
                </a:solidFill>
                <a:effectLst/>
                <a:uLnTx/>
                <a:uFillTx/>
                <a:latin typeface="+mj-lt"/>
                <a:ea typeface="+mj-ea"/>
                <a:cs typeface="+mj-cs"/>
              </a:rPr>
            </a:br>
            <a:r>
              <a:rPr kumimoji="0" lang="mk-MK" sz="3000" b="1" i="0" u="none" strike="noStrike" kern="0" cap="none" spc="0" normalizeH="0" baseline="0" noProof="0" dirty="0" smtClean="0">
                <a:ln>
                  <a:noFill/>
                </a:ln>
                <a:solidFill>
                  <a:schemeClr val="tx2"/>
                </a:solidFill>
                <a:effectLst/>
                <a:uLnTx/>
                <a:uFillTx/>
                <a:latin typeface="+mj-lt"/>
                <a:ea typeface="+mj-ea"/>
                <a:cs typeface="+mj-cs"/>
              </a:rPr>
              <a:t/>
            </a:r>
            <a:br>
              <a:rPr kumimoji="0" lang="mk-MK" sz="3000" b="1" i="0" u="none" strike="noStrike" kern="0" cap="none" spc="0" normalizeH="0" baseline="0" noProof="0" dirty="0" smtClean="0">
                <a:ln>
                  <a:noFill/>
                </a:ln>
                <a:solidFill>
                  <a:schemeClr val="tx2"/>
                </a:solidFill>
                <a:effectLst/>
                <a:uLnTx/>
                <a:uFillTx/>
                <a:latin typeface="+mj-lt"/>
                <a:ea typeface="+mj-ea"/>
                <a:cs typeface="+mj-cs"/>
              </a:rPr>
            </a:br>
            <a:r>
              <a:rPr kumimoji="0" lang="en-US" sz="3000" b="0" i="0" u="none" strike="noStrike" kern="0" cap="none" spc="0" normalizeH="0" baseline="0" noProof="0" dirty="0" smtClean="0">
                <a:ln>
                  <a:noFill/>
                </a:ln>
                <a:solidFill>
                  <a:schemeClr val="tx1"/>
                </a:solidFill>
                <a:effectLst/>
                <a:uLnTx/>
                <a:uFillTx/>
                <a:latin typeface="+mj-lt"/>
                <a:ea typeface="+mj-ea"/>
                <a:cs typeface="+mj-cs"/>
              </a:rPr>
              <a:t/>
            </a:r>
            <a:br>
              <a:rPr kumimoji="0" lang="en-US" sz="3000" b="0" i="0" u="none" strike="noStrike" kern="0" cap="none" spc="0" normalizeH="0" baseline="0" noProof="0" dirty="0" smtClean="0">
                <a:ln>
                  <a:noFill/>
                </a:ln>
                <a:solidFill>
                  <a:schemeClr val="tx1"/>
                </a:solidFill>
                <a:effectLst/>
                <a:uLnTx/>
                <a:uFillTx/>
                <a:latin typeface="+mj-lt"/>
                <a:ea typeface="+mj-ea"/>
                <a:cs typeface="+mj-cs"/>
              </a:rPr>
            </a:br>
            <a:endParaRPr kumimoji="0" lang="mk-MK" sz="3000" b="1" i="0" u="none" strike="noStrike" kern="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bwMode="auto">
          <a:xfrm>
            <a:off x="685800" y="685800"/>
            <a:ext cx="78486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lgn="l"/>
            <a:r>
              <a:rPr lang="mk-MK" sz="2400" b="1" dirty="0" smtClean="0"/>
              <a:t>3.5 </a:t>
            </a:r>
            <a:r>
              <a:rPr lang="en-US" sz="2400" b="1" dirty="0" smtClean="0"/>
              <a:t>External payments</a:t>
            </a:r>
            <a:r>
              <a:rPr lang="mk-MK" sz="2400" dirty="0" smtClean="0"/>
              <a:t/>
            </a:r>
            <a:br>
              <a:rPr lang="mk-MK" sz="2400" dirty="0" smtClean="0"/>
            </a:br>
            <a:r>
              <a:rPr lang="mk-MK" sz="3000" b="1" dirty="0" smtClean="0"/>
              <a:t/>
            </a:r>
            <a:br>
              <a:rPr lang="mk-MK" sz="3000" b="1" dirty="0" smtClean="0"/>
            </a:br>
            <a:r>
              <a:rPr lang="en-US" sz="3000" dirty="0" smtClean="0">
                <a:solidFill>
                  <a:schemeClr val="tx1"/>
                </a:solidFill>
              </a:rPr>
              <a:t/>
            </a:r>
            <a:br>
              <a:rPr lang="en-US" sz="3000" dirty="0" smtClean="0">
                <a:solidFill>
                  <a:schemeClr val="tx1"/>
                </a:solidFill>
              </a:rPr>
            </a:br>
            <a:endParaRPr lang="mk-MK" sz="3000" b="1" dirty="0" smtClean="0">
              <a:solidFill>
                <a:schemeClr val="tx1"/>
              </a:solidFill>
            </a:endParaRPr>
          </a:p>
        </p:txBody>
      </p:sp>
      <p:sp>
        <p:nvSpPr>
          <p:cNvPr id="16" name="Rectangle 3"/>
          <p:cNvSpPr txBox="1">
            <a:spLocks noChangeArrowheads="1"/>
          </p:cNvSpPr>
          <p:nvPr/>
        </p:nvSpPr>
        <p:spPr bwMode="auto">
          <a:xfrm>
            <a:off x="685800" y="2743200"/>
            <a:ext cx="7848600" cy="3733800"/>
          </a:xfrm>
          <a:prstGeom prst="rect">
            <a:avLst/>
          </a:prstGeom>
          <a:noFill/>
          <a:ln>
            <a:solidFill>
              <a:schemeClr val="bg2"/>
            </a:solidFill>
            <a:miter lim="800000"/>
            <a:headEnd/>
            <a:tailEnd/>
          </a:ln>
        </p:spPr>
        <p:txBody>
          <a:bodyPr/>
          <a:lstStyle/>
          <a:p>
            <a:pPr marL="463550" indent="-463550">
              <a:buFont typeface="Arial" pitchFamily="34" charset="0"/>
              <a:buChar char="•"/>
            </a:pPr>
            <a:r>
              <a:rPr lang="en-US" sz="1600" b="1" dirty="0" smtClean="0">
                <a:latin typeface="Tahoma" pitchFamily="34" charset="0"/>
                <a:cs typeface="Tahoma" pitchFamily="34" charset="0"/>
              </a:rPr>
              <a:t>Current situation</a:t>
            </a:r>
            <a:r>
              <a:rPr lang="en-US" sz="1600" dirty="0" smtClean="0">
                <a:latin typeface="Tahoma" pitchFamily="34" charset="0"/>
                <a:cs typeface="Tahoma" pitchFamily="34" charset="0"/>
              </a:rPr>
              <a:t/>
            </a:r>
            <a:br>
              <a:rPr lang="en-US" sz="1600" dirty="0" smtClean="0">
                <a:latin typeface="Tahoma" pitchFamily="34" charset="0"/>
                <a:cs typeface="Tahoma" pitchFamily="34" charset="0"/>
              </a:rPr>
            </a:br>
            <a:r>
              <a:rPr lang="en-US" sz="1600" dirty="0" smtClean="0">
                <a:latin typeface="Tahoma" pitchFamily="34" charset="0"/>
                <a:cs typeface="Tahoma" pitchFamily="34" charset="0"/>
              </a:rPr>
              <a:t> 	- Payments (transactions) between residents and non-residents are not 	completely free (Law on Foreign Exchange Operations);</a:t>
            </a:r>
            <a:br>
              <a:rPr lang="en-US" sz="1600" dirty="0" smtClean="0">
                <a:latin typeface="Tahoma" pitchFamily="34" charset="0"/>
                <a:cs typeface="Tahoma" pitchFamily="34" charset="0"/>
              </a:rPr>
            </a:br>
            <a:r>
              <a:rPr lang="en-US" sz="1600" dirty="0" smtClean="0">
                <a:latin typeface="Tahoma" pitchFamily="34" charset="0"/>
                <a:cs typeface="Tahoma" pitchFamily="34" charset="0"/>
              </a:rPr>
              <a:t>	- Obligations for banks to make control prior to the payment and report on 	the international payment transactions (ITRS) for the needs of the balance 	of payments statistics;</a:t>
            </a:r>
            <a:br>
              <a:rPr lang="en-US" sz="1600" dirty="0" smtClean="0">
                <a:latin typeface="Tahoma" pitchFamily="34" charset="0"/>
                <a:cs typeface="Tahoma" pitchFamily="34" charset="0"/>
              </a:rPr>
            </a:br>
            <a:r>
              <a:rPr lang="en-US" sz="1600" dirty="0" smtClean="0">
                <a:latin typeface="Tahoma" pitchFamily="34" charset="0"/>
                <a:cs typeface="Tahoma" pitchFamily="34" charset="0"/>
              </a:rPr>
              <a:t>	- </a:t>
            </a:r>
            <a:r>
              <a:rPr lang="en-US" sz="1600" u="sng" dirty="0" smtClean="0">
                <a:latin typeface="Tahoma" pitchFamily="34" charset="0"/>
                <a:cs typeface="Tahoma" pitchFamily="34" charset="0"/>
              </a:rPr>
              <a:t>Payment orders</a:t>
            </a:r>
            <a:r>
              <a:rPr lang="en-US" sz="1600" dirty="0" smtClean="0">
                <a:latin typeface="Tahoma" pitchFamily="34" charset="0"/>
                <a:cs typeface="Tahoma" pitchFamily="34" charset="0"/>
              </a:rPr>
              <a:t>, beside </a:t>
            </a:r>
            <a:r>
              <a:rPr lang="en-US" sz="1600" dirty="0">
                <a:latin typeface="Tahoma" pitchFamily="34" charset="0"/>
                <a:cs typeface="Tahoma" pitchFamily="34" charset="0"/>
              </a:rPr>
              <a:t>the </a:t>
            </a:r>
            <a:r>
              <a:rPr lang="en-US" sz="1600" dirty="0" smtClean="0">
                <a:latin typeface="Tahoma" pitchFamily="34" charset="0"/>
                <a:cs typeface="Tahoma" pitchFamily="34" charset="0"/>
              </a:rPr>
              <a:t>elements </a:t>
            </a:r>
            <a:r>
              <a:rPr lang="en-US" sz="1600" dirty="0">
                <a:latin typeface="Tahoma" pitchFamily="34" charset="0"/>
                <a:cs typeface="Tahoma" pitchFamily="34" charset="0"/>
              </a:rPr>
              <a:t>necessary </a:t>
            </a:r>
            <a:r>
              <a:rPr lang="en-US" sz="1600" dirty="0" smtClean="0">
                <a:latin typeface="Tahoma" pitchFamily="34" charset="0"/>
                <a:cs typeface="Tahoma" pitchFamily="34" charset="0"/>
              </a:rPr>
              <a:t>for performing 	international payments (via SWIFT), also </a:t>
            </a:r>
            <a:r>
              <a:rPr lang="en-US" sz="1600" u="sng" dirty="0" smtClean="0">
                <a:latin typeface="Tahoma" pitchFamily="34" charset="0"/>
                <a:cs typeface="Tahoma" pitchFamily="34" charset="0"/>
              </a:rPr>
              <a:t>contain additional data and </a:t>
            </a:r>
            <a:r>
              <a:rPr lang="en-US" sz="1600" dirty="0" smtClean="0">
                <a:latin typeface="Tahoma" pitchFamily="34" charset="0"/>
                <a:cs typeface="Tahoma" pitchFamily="34" charset="0"/>
              </a:rPr>
              <a:t>	</a:t>
            </a:r>
            <a:r>
              <a:rPr lang="en-US" sz="1600" u="sng" dirty="0" smtClean="0">
                <a:latin typeface="Tahoma" pitchFamily="34" charset="0"/>
                <a:cs typeface="Tahoma" pitchFamily="34" charset="0"/>
              </a:rPr>
              <a:t>information for the needs of the national legislation</a:t>
            </a:r>
            <a:r>
              <a:rPr lang="en-US" sz="1600" dirty="0" smtClean="0">
                <a:latin typeface="Tahoma" pitchFamily="34" charset="0"/>
                <a:cs typeface="Tahoma" pitchFamily="34" charset="0"/>
              </a:rPr>
              <a:t>;</a:t>
            </a:r>
            <a:br>
              <a:rPr lang="en-US" sz="1600" dirty="0" smtClean="0">
                <a:latin typeface="Tahoma" pitchFamily="34" charset="0"/>
                <a:cs typeface="Tahoma" pitchFamily="34" charset="0"/>
              </a:rPr>
            </a:br>
            <a:r>
              <a:rPr lang="en-US" sz="1600" dirty="0" smtClean="0">
                <a:latin typeface="Tahoma" pitchFamily="34" charset="0"/>
                <a:cs typeface="Tahoma" pitchFamily="34" charset="0"/>
              </a:rPr>
              <a:t>	- Mainly on paper and by using double orders for Denar payments</a:t>
            </a:r>
          </a:p>
          <a:p>
            <a:pPr marL="463550" indent="-463550">
              <a:buFont typeface="Arial" pitchFamily="34" charset="0"/>
              <a:buChar char="•"/>
            </a:pPr>
            <a:r>
              <a:rPr lang="en-US" sz="1600" b="1" dirty="0" smtClean="0">
                <a:latin typeface="Tahoma" pitchFamily="34" charset="0"/>
                <a:cs typeface="Tahoma" pitchFamily="34" charset="0"/>
              </a:rPr>
              <a:t>EU/260/2012 - in order to reduce the cost of cross-border payments, Member States have </a:t>
            </a:r>
            <a:r>
              <a:rPr lang="en-US" sz="1600" b="1" dirty="0">
                <a:latin typeface="Tahoma" pitchFamily="34" charset="0"/>
                <a:cs typeface="Tahoma" pitchFamily="34" charset="0"/>
              </a:rPr>
              <a:t>to abolish the </a:t>
            </a:r>
            <a:r>
              <a:rPr lang="en-US" sz="1600" b="1" dirty="0" smtClean="0">
                <a:latin typeface="Tahoma" pitchFamily="34" charset="0"/>
                <a:cs typeface="Tahoma" pitchFamily="34" charset="0"/>
              </a:rPr>
              <a:t>ITRS until 1.2.2016</a:t>
            </a:r>
          </a:p>
          <a:p>
            <a:pPr indent="-457200">
              <a:defRPr/>
            </a:pPr>
            <a:endParaRPr lang="mk-MK" sz="1600" b="1" dirty="0" smtClean="0">
              <a:latin typeface="+mj-lt"/>
            </a:endParaRPr>
          </a:p>
          <a:p>
            <a:pPr indent="-457200">
              <a:defRPr/>
            </a:pPr>
            <a:endParaRPr lang="mk-MK" sz="1600" b="1" dirty="0">
              <a:latin typeface="+mj-lt"/>
            </a:endParaRPr>
          </a:p>
          <a:p>
            <a:pPr indent="-457200">
              <a:defRPr/>
            </a:pPr>
            <a:endParaRPr lang="mk-MK" sz="1600" dirty="0" smtClean="0"/>
          </a:p>
          <a:p>
            <a:pPr indent="-457200">
              <a:buFont typeface="Wingdings" pitchFamily="2" charset="2"/>
              <a:buChar char="ü"/>
              <a:defRPr/>
            </a:pPr>
            <a:endParaRPr lang="mk-MK" sz="1600" dirty="0">
              <a:solidFill>
                <a:schemeClr val="tx2"/>
              </a:solidFill>
              <a:latin typeface="+mn-lt"/>
              <a:ea typeface="+mj-ea"/>
              <a:cs typeface="+mj-cs"/>
            </a:endParaRPr>
          </a:p>
          <a:p>
            <a:pPr marL="342900" indent="-342900" eaLnBrk="0" hangingPunct="0">
              <a:spcBef>
                <a:spcPct val="20000"/>
              </a:spcBef>
              <a:buClr>
                <a:schemeClr val="accent2"/>
              </a:buClr>
              <a:buFont typeface="Wingdings" pitchFamily="2" charset="2"/>
              <a:buNone/>
              <a:defRPr/>
            </a:pPr>
            <a:endParaRPr lang="mk-MK" sz="1800" b="1" kern="0" dirty="0">
              <a:latin typeface="+mn-lt"/>
            </a:endParaRPr>
          </a:p>
          <a:p>
            <a:pPr marL="342900" indent="-342900" eaLnBrk="0" hangingPunct="0">
              <a:spcBef>
                <a:spcPct val="20000"/>
              </a:spcBef>
              <a:buClr>
                <a:schemeClr val="accent2"/>
              </a:buClr>
              <a:buFont typeface="Wingdings" pitchFamily="2" charset="2"/>
              <a:buNone/>
              <a:defRPr/>
            </a:pPr>
            <a:endParaRPr lang="en-US" sz="1800" b="1" kern="0" dirty="0">
              <a:latin typeface="+mn-lt"/>
            </a:endParaRPr>
          </a:p>
          <a:p>
            <a:pPr marL="342900" indent="-342900" eaLnBrk="0" hangingPunct="0">
              <a:spcBef>
                <a:spcPct val="20000"/>
              </a:spcBef>
              <a:buClr>
                <a:schemeClr val="accent2"/>
              </a:buClr>
              <a:buFont typeface="Wingdings" pitchFamily="2" charset="2"/>
              <a:buNone/>
              <a:defRPr/>
            </a:pPr>
            <a:endParaRPr lang="mk-MK" sz="1800" b="1" kern="0" dirty="0">
              <a:latin typeface="+mn-lt"/>
            </a:endParaRPr>
          </a:p>
          <a:p>
            <a:pPr marL="342900" indent="-342900" eaLnBrk="0" hangingPunct="0">
              <a:spcBef>
                <a:spcPct val="20000"/>
              </a:spcBef>
              <a:buClr>
                <a:schemeClr val="accent2"/>
              </a:buClr>
              <a:buFont typeface="Wingdings" pitchFamily="2" charset="2"/>
              <a:buNone/>
              <a:defRPr/>
            </a:pPr>
            <a:r>
              <a:rPr lang="mk-MK" sz="1800" b="1" kern="0" dirty="0">
                <a:latin typeface="+mn-lt"/>
              </a:rPr>
              <a:t>	</a:t>
            </a:r>
            <a:endParaRPr lang="mk-MK" sz="1800" kern="0" dirty="0">
              <a:latin typeface="+mn-lt"/>
            </a:endParaRPr>
          </a:p>
          <a:p>
            <a:pPr marL="342900" indent="-342900">
              <a:spcBef>
                <a:spcPct val="20000"/>
              </a:spcBef>
              <a:buClr>
                <a:schemeClr val="accent2"/>
              </a:buClr>
              <a:buFont typeface="Wingdings" pitchFamily="2" charset="2"/>
              <a:buNone/>
              <a:defRPr/>
            </a:pPr>
            <a:endParaRPr lang="en-US" sz="1800" kern="0" dirty="0">
              <a:latin typeface="+mn-lt"/>
            </a:endParaRPr>
          </a:p>
          <a:p>
            <a:pPr marL="342900" indent="-342900">
              <a:spcBef>
                <a:spcPct val="20000"/>
              </a:spcBef>
              <a:buClr>
                <a:schemeClr val="accent2"/>
              </a:buClr>
              <a:buFont typeface="Wingdings" pitchFamily="2" charset="2"/>
              <a:buNone/>
              <a:defRPr/>
            </a:pPr>
            <a:endParaRPr lang="mk-MK" sz="1800" kern="0" dirty="0">
              <a:latin typeface="+mn-lt"/>
            </a:endParaRPr>
          </a:p>
          <a:p>
            <a:pPr marL="342900" indent="-342900">
              <a:spcBef>
                <a:spcPct val="20000"/>
              </a:spcBef>
              <a:buClr>
                <a:schemeClr val="accent2"/>
              </a:buClr>
              <a:buFont typeface="Wingdings" pitchFamily="2" charset="2"/>
              <a:buNone/>
              <a:defRPr/>
            </a:pPr>
            <a:endParaRPr lang="en-US" sz="1800" kern="0" dirty="0">
              <a:latin typeface="+mn-lt"/>
            </a:endParaRPr>
          </a:p>
        </p:txBody>
      </p:sp>
      <p:sp>
        <p:nvSpPr>
          <p:cNvPr id="8196" name="Slide Number Placeholder 1"/>
          <p:cNvSpPr txBox="1">
            <a:spLocks noGrp="1"/>
          </p:cNvSpPr>
          <p:nvPr/>
        </p:nvSpPr>
        <p:spPr bwMode="auto">
          <a:xfrm>
            <a:off x="8410575" y="6181725"/>
            <a:ext cx="609600" cy="457200"/>
          </a:xfrm>
          <a:prstGeom prst="rect">
            <a:avLst/>
          </a:prstGeom>
          <a:noFill/>
          <a:ln w="9525">
            <a:noFill/>
            <a:miter lim="800000"/>
            <a:headEnd/>
            <a:tailEnd/>
          </a:ln>
        </p:spPr>
        <p:txBody>
          <a:bodyPr lIns="0" tIns="0" rIns="0" bIns="0" anchor="ctr"/>
          <a:lstStyle/>
          <a:p>
            <a:fld id="{5F1D4A9C-B559-418E-A2F0-A0BD027E3D2B}" type="slidenum">
              <a:rPr lang="en-US" sz="1600" smtClean="0">
                <a:solidFill>
                  <a:schemeClr val="tx2"/>
                </a:solidFill>
                <a:latin typeface="+mj-lt"/>
              </a:rPr>
              <a:pPr/>
              <a:t>37</a:t>
            </a:fld>
            <a:endParaRPr lang="en-US" sz="1600" dirty="0">
              <a:solidFill>
                <a:schemeClr val="tx2"/>
              </a:solidFill>
              <a:latin typeface="+mj-lt"/>
            </a:endParaRPr>
          </a:p>
        </p:txBody>
      </p:sp>
      <p:sp>
        <p:nvSpPr>
          <p:cNvPr id="5" name="Rectangle 2"/>
          <p:cNvSpPr txBox="1">
            <a:spLocks noChangeArrowheads="1"/>
          </p:cNvSpPr>
          <p:nvPr/>
        </p:nvSpPr>
        <p:spPr bwMode="auto">
          <a:xfrm>
            <a:off x="685800" y="1447800"/>
            <a:ext cx="7848600" cy="990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lgn="ctr" eaLnBrk="0" hangingPunct="0">
              <a:lnSpc>
                <a:spcPct val="85000"/>
              </a:lnSpc>
              <a:defRPr/>
            </a:pPr>
            <a:r>
              <a:rPr lang="en-US" sz="2000" u="sng" kern="0" dirty="0" smtClean="0">
                <a:solidFill>
                  <a:schemeClr val="tx2"/>
                </a:solidFill>
                <a:latin typeface="+mj-lt"/>
                <a:ea typeface="+mj-ea"/>
                <a:cs typeface="+mj-cs"/>
              </a:rPr>
              <a:t>Increasing efficiency through the gradual abolition of the banks’ </a:t>
            </a:r>
            <a:r>
              <a:rPr lang="en-US" sz="2000" u="sng" kern="0" dirty="0">
                <a:solidFill>
                  <a:schemeClr val="tx2"/>
                </a:solidFill>
                <a:latin typeface="+mj-lt"/>
                <a:ea typeface="+mj-ea"/>
                <a:cs typeface="+mj-cs"/>
              </a:rPr>
              <a:t>obligation </a:t>
            </a:r>
            <a:r>
              <a:rPr lang="en-US" sz="2000" u="sng" kern="0" dirty="0" smtClean="0">
                <a:solidFill>
                  <a:schemeClr val="tx2"/>
                </a:solidFill>
                <a:latin typeface="+mj-lt"/>
                <a:ea typeface="+mj-ea"/>
                <a:cs typeface="+mj-cs"/>
              </a:rPr>
              <a:t>to report for the needs of </a:t>
            </a:r>
            <a:r>
              <a:rPr lang="en-US" sz="2000" u="sng" kern="0" dirty="0">
                <a:solidFill>
                  <a:schemeClr val="tx2"/>
                </a:solidFill>
                <a:latin typeface="+mj-lt"/>
                <a:ea typeface="+mj-ea"/>
                <a:cs typeface="+mj-cs"/>
              </a:rPr>
              <a:t>the balance of </a:t>
            </a:r>
            <a:r>
              <a:rPr lang="en-US" sz="2000" u="sng" kern="0" dirty="0" smtClean="0">
                <a:solidFill>
                  <a:schemeClr val="tx2"/>
                </a:solidFill>
                <a:latin typeface="+mj-lt"/>
                <a:ea typeface="+mj-ea"/>
                <a:cs typeface="+mj-cs"/>
              </a:rPr>
              <a:t>payments statistics</a:t>
            </a:r>
          </a:p>
          <a:p>
            <a:pPr algn="ctr" eaLnBrk="0" hangingPunct="0">
              <a:lnSpc>
                <a:spcPct val="85000"/>
              </a:lnSpc>
              <a:defRPr/>
            </a:pPr>
            <a:r>
              <a:rPr kumimoji="0" lang="mk-MK" sz="2400" b="0" i="0" u="none" strike="noStrike" kern="0" cap="none" spc="0" normalizeH="0" baseline="0" noProof="0" dirty="0" smtClean="0">
                <a:ln>
                  <a:noFill/>
                </a:ln>
                <a:solidFill>
                  <a:schemeClr val="tx2"/>
                </a:solidFill>
                <a:effectLst/>
                <a:uLnTx/>
                <a:uFillTx/>
                <a:latin typeface="+mj-lt"/>
                <a:ea typeface="+mj-ea"/>
                <a:cs typeface="+mj-cs"/>
              </a:rPr>
              <a:t/>
            </a:r>
            <a:br>
              <a:rPr kumimoji="0" lang="mk-MK" sz="2400" b="0" i="0" u="none" strike="noStrike" kern="0" cap="none" spc="0" normalizeH="0" baseline="0" noProof="0" dirty="0" smtClean="0">
                <a:ln>
                  <a:noFill/>
                </a:ln>
                <a:solidFill>
                  <a:schemeClr val="tx2"/>
                </a:solidFill>
                <a:effectLst/>
                <a:uLnTx/>
                <a:uFillTx/>
                <a:latin typeface="+mj-lt"/>
                <a:ea typeface="+mj-ea"/>
                <a:cs typeface="+mj-cs"/>
              </a:rPr>
            </a:br>
            <a:r>
              <a:rPr kumimoji="0" lang="mk-MK" sz="3000" b="1" i="0" u="none" strike="noStrike" kern="0" cap="none" spc="0" normalizeH="0" baseline="0" noProof="0" dirty="0" smtClean="0">
                <a:ln>
                  <a:noFill/>
                </a:ln>
                <a:solidFill>
                  <a:schemeClr val="tx2"/>
                </a:solidFill>
                <a:effectLst/>
                <a:uLnTx/>
                <a:uFillTx/>
                <a:latin typeface="+mj-lt"/>
                <a:ea typeface="+mj-ea"/>
                <a:cs typeface="+mj-cs"/>
              </a:rPr>
              <a:t/>
            </a:r>
            <a:br>
              <a:rPr kumimoji="0" lang="mk-MK" sz="3000" b="1" i="0" u="none" strike="noStrike" kern="0" cap="none" spc="0" normalizeH="0" baseline="0" noProof="0" dirty="0" smtClean="0">
                <a:ln>
                  <a:noFill/>
                </a:ln>
                <a:solidFill>
                  <a:schemeClr val="tx2"/>
                </a:solidFill>
                <a:effectLst/>
                <a:uLnTx/>
                <a:uFillTx/>
                <a:latin typeface="+mj-lt"/>
                <a:ea typeface="+mj-ea"/>
                <a:cs typeface="+mj-cs"/>
              </a:rPr>
            </a:br>
            <a:r>
              <a:rPr kumimoji="0" lang="en-US" sz="3000" b="0" i="0" u="none" strike="noStrike" kern="0" cap="none" spc="0" normalizeH="0" baseline="0" noProof="0" dirty="0" smtClean="0">
                <a:ln>
                  <a:noFill/>
                </a:ln>
                <a:solidFill>
                  <a:schemeClr val="tx1"/>
                </a:solidFill>
                <a:effectLst/>
                <a:uLnTx/>
                <a:uFillTx/>
                <a:latin typeface="+mj-lt"/>
                <a:ea typeface="+mj-ea"/>
                <a:cs typeface="+mj-cs"/>
              </a:rPr>
              <a:t/>
            </a:r>
            <a:br>
              <a:rPr kumimoji="0" lang="en-US" sz="3000" b="0" i="0" u="none" strike="noStrike" kern="0" cap="none" spc="0" normalizeH="0" baseline="0" noProof="0" dirty="0" smtClean="0">
                <a:ln>
                  <a:noFill/>
                </a:ln>
                <a:solidFill>
                  <a:schemeClr val="tx1"/>
                </a:solidFill>
                <a:effectLst/>
                <a:uLnTx/>
                <a:uFillTx/>
                <a:latin typeface="+mj-lt"/>
                <a:ea typeface="+mj-ea"/>
                <a:cs typeface="+mj-cs"/>
              </a:rPr>
            </a:br>
            <a:endParaRPr kumimoji="0" lang="mk-MK" sz="3000" b="1" i="0" u="none" strike="noStrike" kern="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bwMode="auto">
          <a:xfrm>
            <a:off x="685800" y="762000"/>
            <a:ext cx="78486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mk-MK" sz="2400" dirty="0" smtClean="0"/>
              <a:t/>
            </a:r>
            <a:br>
              <a:rPr lang="mk-MK" sz="2400" dirty="0" smtClean="0"/>
            </a:br>
            <a:r>
              <a:rPr lang="mk-MK" sz="3000" b="1" dirty="0" smtClean="0"/>
              <a:t/>
            </a:r>
            <a:br>
              <a:rPr lang="mk-MK" sz="3000" b="1" dirty="0" smtClean="0"/>
            </a:br>
            <a:r>
              <a:rPr lang="en-US" sz="3000" dirty="0" smtClean="0">
                <a:solidFill>
                  <a:schemeClr val="tx1"/>
                </a:solidFill>
              </a:rPr>
              <a:t/>
            </a:r>
            <a:br>
              <a:rPr lang="en-US" sz="3000" dirty="0" smtClean="0">
                <a:solidFill>
                  <a:schemeClr val="tx1"/>
                </a:solidFill>
              </a:rPr>
            </a:br>
            <a:endParaRPr lang="mk-MK" sz="3000" b="1" dirty="0" smtClean="0">
              <a:solidFill>
                <a:schemeClr val="tx1"/>
              </a:solidFill>
            </a:endParaRPr>
          </a:p>
        </p:txBody>
      </p:sp>
      <p:sp>
        <p:nvSpPr>
          <p:cNvPr id="16" name="Rectangle 3"/>
          <p:cNvSpPr txBox="1">
            <a:spLocks noChangeArrowheads="1"/>
          </p:cNvSpPr>
          <p:nvPr/>
        </p:nvSpPr>
        <p:spPr bwMode="auto">
          <a:xfrm>
            <a:off x="685800" y="2743200"/>
            <a:ext cx="7848600" cy="3429000"/>
          </a:xfrm>
          <a:prstGeom prst="rect">
            <a:avLst/>
          </a:prstGeom>
          <a:noFill/>
          <a:ln>
            <a:solidFill>
              <a:schemeClr val="bg2"/>
            </a:solidFill>
            <a:miter lim="800000"/>
            <a:headEnd/>
            <a:tailEnd/>
          </a:ln>
        </p:spPr>
        <p:txBody>
          <a:bodyPr/>
          <a:lstStyle/>
          <a:p>
            <a:pPr marL="463550" indent="-463550">
              <a:buFont typeface="Arial" pitchFamily="34" charset="0"/>
              <a:buChar char="•"/>
            </a:pPr>
            <a:r>
              <a:rPr lang="en-US" sz="1600" b="1" dirty="0" smtClean="0">
                <a:latin typeface="Tahoma" pitchFamily="34" charset="0"/>
                <a:cs typeface="Tahoma" pitchFamily="34" charset="0"/>
              </a:rPr>
              <a:t>Planned activities</a:t>
            </a:r>
            <a:r>
              <a:rPr lang="en-US" sz="1600" dirty="0" smtClean="0">
                <a:latin typeface="Tahoma" pitchFamily="34" charset="0"/>
                <a:cs typeface="Tahoma" pitchFamily="34" charset="0"/>
              </a:rPr>
              <a:t/>
            </a:r>
            <a:br>
              <a:rPr lang="en-US" sz="1600" dirty="0" smtClean="0">
                <a:latin typeface="Tahoma" pitchFamily="34" charset="0"/>
                <a:cs typeface="Tahoma" pitchFamily="34" charset="0"/>
              </a:rPr>
            </a:br>
            <a:r>
              <a:rPr lang="en-US" sz="1600" dirty="0" smtClean="0">
                <a:latin typeface="Tahoma" pitchFamily="34" charset="0"/>
                <a:cs typeface="Tahoma" pitchFamily="34" charset="0"/>
              </a:rPr>
              <a:t>- Considering the possibilities for increasing the efficiency of external payments by </a:t>
            </a:r>
            <a:r>
              <a:rPr lang="en-US" sz="1600" b="1" dirty="0" smtClean="0">
                <a:latin typeface="Tahoma" pitchFamily="34" charset="0"/>
                <a:cs typeface="Tahoma" pitchFamily="34" charset="0"/>
              </a:rPr>
              <a:t>analyzing the necessary resources and capacity to shift from indirect to direct method of collecting data for compiling the balance of payments </a:t>
            </a:r>
            <a:r>
              <a:rPr lang="en-US" sz="1600" dirty="0" smtClean="0">
                <a:latin typeface="Tahoma" pitchFamily="34" charset="0"/>
                <a:cs typeface="Tahoma" pitchFamily="34" charset="0"/>
              </a:rPr>
              <a:t>of the Republic of Macedonia;</a:t>
            </a:r>
            <a:br>
              <a:rPr lang="en-US" sz="1600" dirty="0" smtClean="0">
                <a:latin typeface="Tahoma" pitchFamily="34" charset="0"/>
                <a:cs typeface="Tahoma" pitchFamily="34" charset="0"/>
              </a:rPr>
            </a:br>
            <a:r>
              <a:rPr lang="en-US" sz="1600" dirty="0" smtClean="0">
                <a:latin typeface="Tahoma" pitchFamily="34" charset="0"/>
                <a:cs typeface="Tahoma" pitchFamily="34" charset="0"/>
              </a:rPr>
              <a:t>- Development of an </a:t>
            </a:r>
            <a:r>
              <a:rPr lang="en-US" sz="1600" b="1" dirty="0" smtClean="0">
                <a:latin typeface="Tahoma" pitchFamily="34" charset="0"/>
                <a:cs typeface="Tahoma" pitchFamily="34" charset="0"/>
              </a:rPr>
              <a:t>Action Plan for gradual decrease, until the complete removal, of the obligation on banks to report </a:t>
            </a:r>
            <a:r>
              <a:rPr lang="en-US" sz="1600" dirty="0" smtClean="0">
                <a:latin typeface="Tahoma" pitchFamily="34" charset="0"/>
                <a:cs typeface="Tahoma" pitchFamily="34" charset="0"/>
              </a:rPr>
              <a:t>for the needs of </a:t>
            </a:r>
            <a:r>
              <a:rPr lang="en-US" sz="1600" dirty="0">
                <a:latin typeface="Tahoma" pitchFamily="34" charset="0"/>
                <a:cs typeface="Tahoma" pitchFamily="34" charset="0"/>
              </a:rPr>
              <a:t>the balance of </a:t>
            </a:r>
            <a:r>
              <a:rPr lang="en-US" sz="1600" dirty="0" smtClean="0">
                <a:latin typeface="Tahoma" pitchFamily="34" charset="0"/>
                <a:cs typeface="Tahoma" pitchFamily="34" charset="0"/>
              </a:rPr>
              <a:t>payments statistics;</a:t>
            </a:r>
            <a:br>
              <a:rPr lang="en-US" sz="1600" dirty="0" smtClean="0">
                <a:latin typeface="Tahoma" pitchFamily="34" charset="0"/>
                <a:cs typeface="Tahoma" pitchFamily="34" charset="0"/>
              </a:rPr>
            </a:br>
            <a:r>
              <a:rPr lang="en-US" sz="1600" dirty="0" smtClean="0">
                <a:latin typeface="Tahoma" pitchFamily="34" charset="0"/>
                <a:cs typeface="Tahoma" pitchFamily="34" charset="0"/>
              </a:rPr>
              <a:t>- </a:t>
            </a:r>
            <a:r>
              <a:rPr lang="en-US" sz="1600" b="1" dirty="0" smtClean="0">
                <a:latin typeface="Tahoma" pitchFamily="34" charset="0"/>
                <a:cs typeface="Tahoma" pitchFamily="34" charset="0"/>
              </a:rPr>
              <a:t>Revision of the prescribed payment instruments and their compliance with </a:t>
            </a:r>
            <a:r>
              <a:rPr lang="en-US" sz="1600" dirty="0" smtClean="0">
                <a:latin typeface="Tahoma" pitchFamily="34" charset="0"/>
                <a:cs typeface="Tahoma" pitchFamily="34" charset="0"/>
              </a:rPr>
              <a:t>the standards and rules of SEPA </a:t>
            </a:r>
            <a:r>
              <a:rPr lang="en-US" sz="1600" dirty="0">
                <a:latin typeface="Tahoma" pitchFamily="34" charset="0"/>
                <a:cs typeface="Tahoma" pitchFamily="34" charset="0"/>
              </a:rPr>
              <a:t>for </a:t>
            </a:r>
            <a:r>
              <a:rPr lang="en-US" sz="1600" dirty="0" smtClean="0">
                <a:latin typeface="Tahoma" pitchFamily="34" charset="0"/>
                <a:cs typeface="Tahoma" pitchFamily="34" charset="0"/>
              </a:rPr>
              <a:t>credit transfers and Regulation (EC) 260/2012.</a:t>
            </a:r>
          </a:p>
          <a:p>
            <a:pPr marL="914400" lvl="1" indent="-457200" algn="just">
              <a:defRPr/>
            </a:pPr>
            <a:endParaRPr lang="mk-MK" sz="1600" dirty="0" smtClean="0">
              <a:latin typeface="+mn-lt"/>
            </a:endParaRPr>
          </a:p>
          <a:p>
            <a:pPr indent="-457200">
              <a:defRPr/>
            </a:pPr>
            <a:endParaRPr lang="mk-MK" sz="1600" b="1" dirty="0" smtClean="0">
              <a:latin typeface="+mj-lt"/>
            </a:endParaRPr>
          </a:p>
          <a:p>
            <a:pPr indent="-457200">
              <a:defRPr/>
            </a:pPr>
            <a:endParaRPr lang="mk-MK" sz="1600" b="1" dirty="0">
              <a:latin typeface="+mj-lt"/>
            </a:endParaRPr>
          </a:p>
          <a:p>
            <a:pPr indent="-457200">
              <a:defRPr/>
            </a:pPr>
            <a:endParaRPr lang="mk-MK" sz="1600" dirty="0" smtClean="0"/>
          </a:p>
          <a:p>
            <a:pPr indent="-457200">
              <a:buFont typeface="Wingdings" pitchFamily="2" charset="2"/>
              <a:buChar char="ü"/>
              <a:defRPr/>
            </a:pPr>
            <a:endParaRPr lang="mk-MK" sz="1600" dirty="0">
              <a:solidFill>
                <a:schemeClr val="tx2"/>
              </a:solidFill>
              <a:latin typeface="+mn-lt"/>
              <a:ea typeface="+mj-ea"/>
              <a:cs typeface="+mj-cs"/>
            </a:endParaRPr>
          </a:p>
          <a:p>
            <a:pPr marL="342900" indent="-342900" eaLnBrk="0" hangingPunct="0">
              <a:spcBef>
                <a:spcPct val="20000"/>
              </a:spcBef>
              <a:buClr>
                <a:schemeClr val="accent2"/>
              </a:buClr>
              <a:buFont typeface="Wingdings" pitchFamily="2" charset="2"/>
              <a:buNone/>
              <a:defRPr/>
            </a:pPr>
            <a:endParaRPr lang="mk-MK" sz="1800" b="1" kern="0" dirty="0">
              <a:latin typeface="+mn-lt"/>
            </a:endParaRPr>
          </a:p>
          <a:p>
            <a:pPr marL="342900" indent="-342900" eaLnBrk="0" hangingPunct="0">
              <a:spcBef>
                <a:spcPct val="20000"/>
              </a:spcBef>
              <a:buClr>
                <a:schemeClr val="accent2"/>
              </a:buClr>
              <a:buFont typeface="Wingdings" pitchFamily="2" charset="2"/>
              <a:buNone/>
              <a:defRPr/>
            </a:pPr>
            <a:endParaRPr lang="en-US" sz="1800" b="1" kern="0" dirty="0">
              <a:latin typeface="+mn-lt"/>
            </a:endParaRPr>
          </a:p>
          <a:p>
            <a:pPr marL="342900" indent="-342900" eaLnBrk="0" hangingPunct="0">
              <a:spcBef>
                <a:spcPct val="20000"/>
              </a:spcBef>
              <a:buClr>
                <a:schemeClr val="accent2"/>
              </a:buClr>
              <a:buFont typeface="Wingdings" pitchFamily="2" charset="2"/>
              <a:buNone/>
              <a:defRPr/>
            </a:pPr>
            <a:endParaRPr lang="mk-MK" sz="1800" b="1" kern="0" dirty="0">
              <a:latin typeface="+mn-lt"/>
            </a:endParaRPr>
          </a:p>
          <a:p>
            <a:pPr marL="342900" indent="-342900" eaLnBrk="0" hangingPunct="0">
              <a:spcBef>
                <a:spcPct val="20000"/>
              </a:spcBef>
              <a:buClr>
                <a:schemeClr val="accent2"/>
              </a:buClr>
              <a:buFont typeface="Wingdings" pitchFamily="2" charset="2"/>
              <a:buNone/>
              <a:defRPr/>
            </a:pPr>
            <a:r>
              <a:rPr lang="mk-MK" sz="1800" b="1" kern="0" dirty="0">
                <a:latin typeface="+mn-lt"/>
              </a:rPr>
              <a:t>	</a:t>
            </a:r>
            <a:endParaRPr lang="mk-MK" sz="1800" kern="0" dirty="0">
              <a:latin typeface="+mn-lt"/>
            </a:endParaRPr>
          </a:p>
          <a:p>
            <a:pPr marL="342900" indent="-342900">
              <a:spcBef>
                <a:spcPct val="20000"/>
              </a:spcBef>
              <a:buClr>
                <a:schemeClr val="accent2"/>
              </a:buClr>
              <a:buFont typeface="Wingdings" pitchFamily="2" charset="2"/>
              <a:buNone/>
              <a:defRPr/>
            </a:pPr>
            <a:endParaRPr lang="en-US" sz="1800" kern="0" dirty="0">
              <a:latin typeface="+mn-lt"/>
            </a:endParaRPr>
          </a:p>
          <a:p>
            <a:pPr marL="342900" indent="-342900">
              <a:spcBef>
                <a:spcPct val="20000"/>
              </a:spcBef>
              <a:buClr>
                <a:schemeClr val="accent2"/>
              </a:buClr>
              <a:buFont typeface="Wingdings" pitchFamily="2" charset="2"/>
              <a:buNone/>
              <a:defRPr/>
            </a:pPr>
            <a:endParaRPr lang="mk-MK" sz="1800" kern="0" dirty="0">
              <a:latin typeface="+mn-lt"/>
            </a:endParaRPr>
          </a:p>
          <a:p>
            <a:pPr marL="342900" indent="-342900">
              <a:spcBef>
                <a:spcPct val="20000"/>
              </a:spcBef>
              <a:buClr>
                <a:schemeClr val="accent2"/>
              </a:buClr>
              <a:buFont typeface="Wingdings" pitchFamily="2" charset="2"/>
              <a:buNone/>
              <a:defRPr/>
            </a:pPr>
            <a:endParaRPr lang="en-US" sz="1800" kern="0" dirty="0">
              <a:latin typeface="+mn-lt"/>
            </a:endParaRPr>
          </a:p>
        </p:txBody>
      </p:sp>
      <p:sp>
        <p:nvSpPr>
          <p:cNvPr id="8196" name="Slide Number Placeholder 1"/>
          <p:cNvSpPr txBox="1">
            <a:spLocks noGrp="1"/>
          </p:cNvSpPr>
          <p:nvPr/>
        </p:nvSpPr>
        <p:spPr bwMode="auto">
          <a:xfrm>
            <a:off x="8410575" y="6181725"/>
            <a:ext cx="609600" cy="457200"/>
          </a:xfrm>
          <a:prstGeom prst="rect">
            <a:avLst/>
          </a:prstGeom>
          <a:noFill/>
          <a:ln w="9525">
            <a:noFill/>
            <a:miter lim="800000"/>
            <a:headEnd/>
            <a:tailEnd/>
          </a:ln>
        </p:spPr>
        <p:txBody>
          <a:bodyPr lIns="0" tIns="0" rIns="0" bIns="0" anchor="ctr"/>
          <a:lstStyle/>
          <a:p>
            <a:fld id="{5F1D4A9C-B559-418E-A2F0-A0BD027E3D2B}" type="slidenum">
              <a:rPr lang="en-US" sz="1600" smtClean="0">
                <a:solidFill>
                  <a:schemeClr val="tx2"/>
                </a:solidFill>
                <a:latin typeface="+mj-lt"/>
              </a:rPr>
              <a:pPr/>
              <a:t>38</a:t>
            </a:fld>
            <a:endParaRPr lang="en-US" sz="1600" dirty="0">
              <a:solidFill>
                <a:schemeClr val="tx2"/>
              </a:solidFill>
              <a:latin typeface="+mj-lt"/>
            </a:endParaRPr>
          </a:p>
        </p:txBody>
      </p:sp>
      <p:sp>
        <p:nvSpPr>
          <p:cNvPr id="5" name="Rectangle 2"/>
          <p:cNvSpPr txBox="1">
            <a:spLocks noChangeArrowheads="1"/>
          </p:cNvSpPr>
          <p:nvPr/>
        </p:nvSpPr>
        <p:spPr bwMode="auto">
          <a:xfrm>
            <a:off x="685800" y="685800"/>
            <a:ext cx="78486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eaLnBrk="0" hangingPunct="0">
              <a:lnSpc>
                <a:spcPct val="85000"/>
              </a:lnSpc>
              <a:defRPr/>
            </a:pPr>
            <a:r>
              <a:rPr kumimoji="0" lang="mk-MK" sz="2400" b="1" i="0" u="none" strike="noStrike" kern="0" cap="none" spc="0" normalizeH="0" baseline="0" noProof="0" dirty="0" smtClean="0">
                <a:ln>
                  <a:noFill/>
                </a:ln>
                <a:solidFill>
                  <a:schemeClr val="tx2"/>
                </a:solidFill>
                <a:effectLst/>
                <a:uLnTx/>
                <a:uFillTx/>
                <a:latin typeface="+mj-lt"/>
                <a:ea typeface="+mj-ea"/>
                <a:cs typeface="+mj-cs"/>
              </a:rPr>
              <a:t>3.5 </a:t>
            </a:r>
            <a:r>
              <a:rPr lang="en-US" b="1" kern="0" dirty="0" smtClean="0">
                <a:solidFill>
                  <a:srgbClr val="003366"/>
                </a:solidFill>
                <a:latin typeface="Tahoma"/>
                <a:ea typeface="+mj-ea"/>
                <a:cs typeface="+mj-cs"/>
              </a:rPr>
              <a:t>External payments </a:t>
            </a:r>
            <a:r>
              <a:rPr kumimoji="0" lang="mk-MK" sz="2400" b="0" i="0" u="none" strike="noStrike" kern="0" cap="none" spc="0" normalizeH="0" baseline="0" noProof="0" dirty="0" smtClean="0">
                <a:ln>
                  <a:noFill/>
                </a:ln>
                <a:solidFill>
                  <a:schemeClr val="tx2"/>
                </a:solidFill>
                <a:effectLst/>
                <a:uLnTx/>
                <a:uFillTx/>
                <a:latin typeface="+mj-lt"/>
                <a:ea typeface="+mj-ea"/>
                <a:cs typeface="+mj-cs"/>
              </a:rPr>
              <a:t/>
            </a:r>
            <a:br>
              <a:rPr kumimoji="0" lang="mk-MK" sz="2400" b="0" i="0" u="none" strike="noStrike" kern="0" cap="none" spc="0" normalizeH="0" baseline="0" noProof="0" dirty="0" smtClean="0">
                <a:ln>
                  <a:noFill/>
                </a:ln>
                <a:solidFill>
                  <a:schemeClr val="tx2"/>
                </a:solidFill>
                <a:effectLst/>
                <a:uLnTx/>
                <a:uFillTx/>
                <a:latin typeface="+mj-lt"/>
                <a:ea typeface="+mj-ea"/>
                <a:cs typeface="+mj-cs"/>
              </a:rPr>
            </a:br>
            <a:r>
              <a:rPr kumimoji="0" lang="mk-MK" sz="3000" b="1" i="0" u="none" strike="noStrike" kern="0" cap="none" spc="0" normalizeH="0" baseline="0" noProof="0" dirty="0" smtClean="0">
                <a:ln>
                  <a:noFill/>
                </a:ln>
                <a:solidFill>
                  <a:schemeClr val="tx2"/>
                </a:solidFill>
                <a:effectLst/>
                <a:uLnTx/>
                <a:uFillTx/>
                <a:latin typeface="+mj-lt"/>
                <a:ea typeface="+mj-ea"/>
                <a:cs typeface="+mj-cs"/>
              </a:rPr>
              <a:t/>
            </a:r>
            <a:br>
              <a:rPr kumimoji="0" lang="mk-MK" sz="3000" b="1" i="0" u="none" strike="noStrike" kern="0" cap="none" spc="0" normalizeH="0" baseline="0" noProof="0" dirty="0" smtClean="0">
                <a:ln>
                  <a:noFill/>
                </a:ln>
                <a:solidFill>
                  <a:schemeClr val="tx2"/>
                </a:solidFill>
                <a:effectLst/>
                <a:uLnTx/>
                <a:uFillTx/>
                <a:latin typeface="+mj-lt"/>
                <a:ea typeface="+mj-ea"/>
                <a:cs typeface="+mj-cs"/>
              </a:rPr>
            </a:br>
            <a:r>
              <a:rPr kumimoji="0" lang="en-US" sz="3000" b="0" i="0" u="none" strike="noStrike" kern="0" cap="none" spc="0" normalizeH="0" baseline="0" noProof="0" dirty="0" smtClean="0">
                <a:ln>
                  <a:noFill/>
                </a:ln>
                <a:solidFill>
                  <a:schemeClr val="tx1"/>
                </a:solidFill>
                <a:effectLst/>
                <a:uLnTx/>
                <a:uFillTx/>
                <a:latin typeface="+mj-lt"/>
                <a:ea typeface="+mj-ea"/>
                <a:cs typeface="+mj-cs"/>
              </a:rPr>
              <a:t/>
            </a:r>
            <a:br>
              <a:rPr kumimoji="0" lang="en-US" sz="3000" b="0" i="0" u="none" strike="noStrike" kern="0" cap="none" spc="0" normalizeH="0" baseline="0" noProof="0" dirty="0" smtClean="0">
                <a:ln>
                  <a:noFill/>
                </a:ln>
                <a:solidFill>
                  <a:schemeClr val="tx1"/>
                </a:solidFill>
                <a:effectLst/>
                <a:uLnTx/>
                <a:uFillTx/>
                <a:latin typeface="+mj-lt"/>
                <a:ea typeface="+mj-ea"/>
                <a:cs typeface="+mj-cs"/>
              </a:rPr>
            </a:br>
            <a:endParaRPr kumimoji="0" lang="mk-MK" sz="3000" b="1" i="0" u="none" strike="noStrike" kern="0" cap="none" spc="0" normalizeH="0" baseline="0" noProof="0" dirty="0" smtClean="0">
              <a:ln>
                <a:noFill/>
              </a:ln>
              <a:solidFill>
                <a:schemeClr val="tx1"/>
              </a:solidFill>
              <a:effectLst/>
              <a:uLnTx/>
              <a:uFillTx/>
              <a:latin typeface="+mj-lt"/>
              <a:ea typeface="+mj-ea"/>
              <a:cs typeface="+mj-cs"/>
            </a:endParaRPr>
          </a:p>
        </p:txBody>
      </p:sp>
      <p:sp>
        <p:nvSpPr>
          <p:cNvPr id="6" name="Rectangle 2"/>
          <p:cNvSpPr txBox="1">
            <a:spLocks noChangeArrowheads="1"/>
          </p:cNvSpPr>
          <p:nvPr/>
        </p:nvSpPr>
        <p:spPr bwMode="auto">
          <a:xfrm>
            <a:off x="685800" y="1524000"/>
            <a:ext cx="7848600" cy="9144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lgn="ctr" eaLnBrk="0" hangingPunct="0">
              <a:lnSpc>
                <a:spcPct val="85000"/>
              </a:lnSpc>
              <a:defRPr/>
            </a:pPr>
            <a:r>
              <a:rPr lang="en-US" sz="2000" u="sng" kern="0" dirty="0">
                <a:solidFill>
                  <a:schemeClr val="tx2"/>
                </a:solidFill>
                <a:latin typeface="+mj-lt"/>
                <a:ea typeface="+mj-ea"/>
                <a:cs typeface="+mj-cs"/>
              </a:rPr>
              <a:t>Increasing efficiency through the gradual abolition of the banks’ obligation to report for the needs of the balance of payments statistics</a:t>
            </a:r>
          </a:p>
          <a:p>
            <a:pPr algn="ctr" eaLnBrk="0" hangingPunct="0">
              <a:lnSpc>
                <a:spcPct val="85000"/>
              </a:lnSpc>
              <a:defRPr/>
            </a:pPr>
            <a:r>
              <a:rPr kumimoji="0" lang="mk-MK" sz="2400" b="0" i="0" u="none" strike="noStrike" kern="0" cap="none" spc="0" normalizeH="0" baseline="0" noProof="0" dirty="0" smtClean="0">
                <a:ln>
                  <a:noFill/>
                </a:ln>
                <a:solidFill>
                  <a:schemeClr val="tx2"/>
                </a:solidFill>
                <a:effectLst/>
                <a:uLnTx/>
                <a:uFillTx/>
                <a:latin typeface="+mj-lt"/>
                <a:ea typeface="+mj-ea"/>
                <a:cs typeface="+mj-cs"/>
              </a:rPr>
              <a:t/>
            </a:r>
            <a:br>
              <a:rPr kumimoji="0" lang="mk-MK" sz="2400" b="0" i="0" u="none" strike="noStrike" kern="0" cap="none" spc="0" normalizeH="0" baseline="0" noProof="0" dirty="0" smtClean="0">
                <a:ln>
                  <a:noFill/>
                </a:ln>
                <a:solidFill>
                  <a:schemeClr val="tx2"/>
                </a:solidFill>
                <a:effectLst/>
                <a:uLnTx/>
                <a:uFillTx/>
                <a:latin typeface="+mj-lt"/>
                <a:ea typeface="+mj-ea"/>
                <a:cs typeface="+mj-cs"/>
              </a:rPr>
            </a:br>
            <a:r>
              <a:rPr kumimoji="0" lang="mk-MK" sz="3000" b="1" i="0" u="none" strike="noStrike" kern="0" cap="none" spc="0" normalizeH="0" baseline="0" noProof="0" dirty="0" smtClean="0">
                <a:ln>
                  <a:noFill/>
                </a:ln>
                <a:solidFill>
                  <a:schemeClr val="tx2"/>
                </a:solidFill>
                <a:effectLst/>
                <a:uLnTx/>
                <a:uFillTx/>
                <a:latin typeface="+mj-lt"/>
                <a:ea typeface="+mj-ea"/>
                <a:cs typeface="+mj-cs"/>
              </a:rPr>
              <a:t/>
            </a:r>
            <a:br>
              <a:rPr kumimoji="0" lang="mk-MK" sz="3000" b="1" i="0" u="none" strike="noStrike" kern="0" cap="none" spc="0" normalizeH="0" baseline="0" noProof="0" dirty="0" smtClean="0">
                <a:ln>
                  <a:noFill/>
                </a:ln>
                <a:solidFill>
                  <a:schemeClr val="tx2"/>
                </a:solidFill>
                <a:effectLst/>
                <a:uLnTx/>
                <a:uFillTx/>
                <a:latin typeface="+mj-lt"/>
                <a:ea typeface="+mj-ea"/>
                <a:cs typeface="+mj-cs"/>
              </a:rPr>
            </a:br>
            <a:r>
              <a:rPr kumimoji="0" lang="en-US" sz="3000" b="0" i="0" u="none" strike="noStrike" kern="0" cap="none" spc="0" normalizeH="0" baseline="0" noProof="0" dirty="0" smtClean="0">
                <a:ln>
                  <a:noFill/>
                </a:ln>
                <a:solidFill>
                  <a:schemeClr val="tx1"/>
                </a:solidFill>
                <a:effectLst/>
                <a:uLnTx/>
                <a:uFillTx/>
                <a:latin typeface="+mj-lt"/>
                <a:ea typeface="+mj-ea"/>
                <a:cs typeface="+mj-cs"/>
              </a:rPr>
              <a:t/>
            </a:r>
            <a:br>
              <a:rPr kumimoji="0" lang="en-US" sz="3000" b="0" i="0" u="none" strike="noStrike" kern="0" cap="none" spc="0" normalizeH="0" baseline="0" noProof="0" dirty="0" smtClean="0">
                <a:ln>
                  <a:noFill/>
                </a:ln>
                <a:solidFill>
                  <a:schemeClr val="tx1"/>
                </a:solidFill>
                <a:effectLst/>
                <a:uLnTx/>
                <a:uFillTx/>
                <a:latin typeface="+mj-lt"/>
                <a:ea typeface="+mj-ea"/>
                <a:cs typeface="+mj-cs"/>
              </a:rPr>
            </a:br>
            <a:endParaRPr kumimoji="0" lang="mk-MK" sz="3000" b="1" i="0" u="none" strike="noStrike" kern="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685800" y="685800"/>
            <a:ext cx="7848600" cy="762000"/>
          </a:xfrm>
          <a:noFill/>
          <a:ln>
            <a:miter lim="800000"/>
            <a:headEnd/>
            <a:tailEnd/>
          </a:ln>
        </p:spPr>
        <p:txBody>
          <a:bodyPr vert="horz" wrap="square" lIns="91440" tIns="45720" rIns="91440" bIns="45720" numCol="1" anchor="t" anchorCtr="0" compatLnSpc="1">
            <a:prstTxWarp prst="textNoShape">
              <a:avLst/>
            </a:prstTxWarp>
          </a:bodyPr>
          <a:lstStyle/>
          <a:p>
            <a:pPr algn="l"/>
            <a:r>
              <a:rPr lang="mk-MK" sz="2400" b="1" dirty="0" smtClean="0"/>
              <a:t>3.6. </a:t>
            </a:r>
            <a:r>
              <a:rPr lang="en-US" sz="2400" b="1" dirty="0" smtClean="0"/>
              <a:t>Payment and settlement system oversight</a:t>
            </a:r>
            <a:r>
              <a:rPr lang="mk-MK" sz="2400" dirty="0" smtClean="0"/>
              <a:t/>
            </a:r>
            <a:br>
              <a:rPr lang="mk-MK" sz="2400" dirty="0" smtClean="0"/>
            </a:br>
            <a:r>
              <a:rPr lang="mk-MK" sz="2400" dirty="0" smtClean="0"/>
              <a:t/>
            </a:r>
            <a:br>
              <a:rPr lang="mk-MK" sz="2400" dirty="0" smtClean="0"/>
            </a:br>
            <a:r>
              <a:rPr lang="mk-MK" sz="3000" b="1" dirty="0" smtClean="0"/>
              <a:t/>
            </a:r>
            <a:br>
              <a:rPr lang="mk-MK" sz="3000" b="1" dirty="0" smtClean="0"/>
            </a:br>
            <a:r>
              <a:rPr lang="en-US" sz="3000" dirty="0" smtClean="0">
                <a:solidFill>
                  <a:schemeClr val="tx1"/>
                </a:solidFill>
              </a:rPr>
              <a:t/>
            </a:r>
            <a:br>
              <a:rPr lang="en-US" sz="3000" dirty="0" smtClean="0">
                <a:solidFill>
                  <a:schemeClr val="tx1"/>
                </a:solidFill>
              </a:rPr>
            </a:br>
            <a:endParaRPr lang="mk-MK" sz="3000" b="1" dirty="0" smtClean="0">
              <a:solidFill>
                <a:schemeClr val="tx1"/>
              </a:solidFill>
            </a:endParaRPr>
          </a:p>
        </p:txBody>
      </p:sp>
      <p:sp>
        <p:nvSpPr>
          <p:cNvPr id="16" name="Rectangle 3"/>
          <p:cNvSpPr txBox="1">
            <a:spLocks noChangeArrowheads="1"/>
          </p:cNvSpPr>
          <p:nvPr/>
        </p:nvSpPr>
        <p:spPr bwMode="auto">
          <a:xfrm>
            <a:off x="685800" y="2743200"/>
            <a:ext cx="7848600" cy="3429000"/>
          </a:xfrm>
          <a:prstGeom prst="rect">
            <a:avLst/>
          </a:prstGeom>
          <a:noFill/>
          <a:ln>
            <a:solidFill>
              <a:schemeClr val="bg2"/>
            </a:solidFill>
            <a:miter lim="800000"/>
            <a:headEnd/>
            <a:tailEnd/>
          </a:ln>
        </p:spPr>
        <p:txBody>
          <a:bodyPr/>
          <a:lstStyle/>
          <a:p>
            <a:pPr marL="457200" indent="-457200">
              <a:buFont typeface="Arial" pitchFamily="34" charset="0"/>
              <a:buChar char="•"/>
              <a:defRPr/>
            </a:pPr>
            <a:r>
              <a:rPr lang="en-US" sz="1600" b="1" dirty="0" smtClean="0">
                <a:solidFill>
                  <a:schemeClr val="tx2"/>
                </a:solidFill>
                <a:latin typeface="+mn-lt"/>
                <a:ea typeface="+mj-ea"/>
                <a:cs typeface="+mj-cs"/>
              </a:rPr>
              <a:t>Current situation</a:t>
            </a:r>
            <a:endParaRPr lang="mk-MK" sz="1600" b="1" dirty="0" smtClean="0">
              <a:solidFill>
                <a:schemeClr val="tx2"/>
              </a:solidFill>
              <a:latin typeface="+mn-lt"/>
              <a:ea typeface="+mj-ea"/>
              <a:cs typeface="+mj-cs"/>
            </a:endParaRPr>
          </a:p>
          <a:p>
            <a:pPr marL="457200" indent="-457200">
              <a:defRPr/>
            </a:pPr>
            <a:endParaRPr lang="mk-MK" sz="1600" dirty="0" smtClean="0">
              <a:latin typeface="+mn-lt"/>
            </a:endParaRPr>
          </a:p>
          <a:p>
            <a:pPr marL="914400" lvl="1" indent="-457200" algn="just">
              <a:buFont typeface="Wingdings" pitchFamily="2" charset="2"/>
              <a:buChar char="ü"/>
              <a:defRPr/>
            </a:pPr>
            <a:r>
              <a:rPr lang="en-US" sz="1600" u="sng" dirty="0" smtClean="0">
                <a:latin typeface="+mn-lt"/>
              </a:rPr>
              <a:t>Implementation of the international oversight standards for systemically important payment systems </a:t>
            </a:r>
            <a:r>
              <a:rPr lang="en-US" sz="1600" dirty="0" smtClean="0">
                <a:latin typeface="+mn-lt"/>
              </a:rPr>
              <a:t>(2007);</a:t>
            </a:r>
            <a:endParaRPr lang="mk-MK" sz="1600" dirty="0" smtClean="0">
              <a:latin typeface="+mn-lt"/>
            </a:endParaRPr>
          </a:p>
          <a:p>
            <a:pPr marL="914400" lvl="1" indent="-457200" algn="just">
              <a:buFont typeface="Wingdings" pitchFamily="2" charset="2"/>
              <a:buChar char="ü"/>
              <a:defRPr/>
            </a:pPr>
            <a:r>
              <a:rPr lang="en-US" sz="1600" dirty="0" smtClean="0">
                <a:latin typeface="+mj-lt"/>
              </a:rPr>
              <a:t>On international level (CPSS</a:t>
            </a:r>
            <a:r>
              <a:rPr lang="mk-MK" sz="1600" dirty="0" smtClean="0">
                <a:latin typeface="+mj-lt"/>
              </a:rPr>
              <a:t> </a:t>
            </a:r>
            <a:r>
              <a:rPr lang="en-US" sz="1600" dirty="0" smtClean="0">
                <a:latin typeface="+mj-lt"/>
              </a:rPr>
              <a:t>&amp; IOSCO, 2012) - </a:t>
            </a:r>
            <a:r>
              <a:rPr lang="en-US" sz="1600" u="sng" dirty="0" smtClean="0">
                <a:latin typeface="+mj-lt"/>
              </a:rPr>
              <a:t>new unified international standards</a:t>
            </a:r>
            <a:r>
              <a:rPr lang="en-US" sz="1600" dirty="0" smtClean="0">
                <a:latin typeface="+mj-lt"/>
              </a:rPr>
              <a:t> for payment, clearing and settlement systems, for securities settlement systems and for central counterparties, the so-called “</a:t>
            </a:r>
            <a:r>
              <a:rPr lang="mk-MK" sz="1600" dirty="0" smtClean="0">
                <a:latin typeface="+mj-lt"/>
              </a:rPr>
              <a:t>Principles for Financial Market </a:t>
            </a:r>
            <a:r>
              <a:rPr lang="mk-MK" sz="1600" dirty="0" err="1" smtClean="0">
                <a:latin typeface="+mj-lt"/>
              </a:rPr>
              <a:t>Infrastructures</a:t>
            </a:r>
            <a:r>
              <a:rPr lang="mk-MK" sz="1600" dirty="0" smtClean="0">
                <a:latin typeface="+mj-lt"/>
              </a:rPr>
              <a:t>“</a:t>
            </a:r>
            <a:r>
              <a:rPr lang="en-US" sz="1600" dirty="0" smtClean="0">
                <a:latin typeface="+mj-lt"/>
              </a:rPr>
              <a:t>.</a:t>
            </a:r>
            <a:endParaRPr lang="mk-MK" sz="1600" dirty="0" smtClean="0">
              <a:latin typeface="+mj-lt"/>
            </a:endParaRPr>
          </a:p>
          <a:p>
            <a:pPr marL="914400" lvl="1" indent="-457200" algn="just">
              <a:defRPr/>
            </a:pPr>
            <a:endParaRPr lang="mk-MK" sz="1600" dirty="0" smtClean="0">
              <a:latin typeface="+mn-lt"/>
            </a:endParaRPr>
          </a:p>
          <a:p>
            <a:pPr indent="-457200">
              <a:defRPr/>
            </a:pPr>
            <a:endParaRPr lang="mk-MK" sz="1600" b="1" dirty="0" smtClean="0">
              <a:latin typeface="+mj-lt"/>
            </a:endParaRPr>
          </a:p>
          <a:p>
            <a:pPr indent="-457200">
              <a:defRPr/>
            </a:pPr>
            <a:endParaRPr lang="mk-MK" sz="1600" b="1" dirty="0">
              <a:latin typeface="+mj-lt"/>
            </a:endParaRPr>
          </a:p>
          <a:p>
            <a:pPr indent="-457200">
              <a:defRPr/>
            </a:pPr>
            <a:endParaRPr lang="mk-MK" sz="1600" dirty="0" smtClean="0"/>
          </a:p>
          <a:p>
            <a:pPr indent="-457200">
              <a:buFont typeface="Wingdings" pitchFamily="2" charset="2"/>
              <a:buChar char="ü"/>
              <a:defRPr/>
            </a:pPr>
            <a:endParaRPr lang="mk-MK" sz="1600" dirty="0">
              <a:solidFill>
                <a:schemeClr val="tx2"/>
              </a:solidFill>
              <a:latin typeface="+mn-lt"/>
              <a:ea typeface="+mj-ea"/>
              <a:cs typeface="+mj-cs"/>
            </a:endParaRPr>
          </a:p>
          <a:p>
            <a:pPr marL="342900" indent="-342900" eaLnBrk="0" hangingPunct="0">
              <a:spcBef>
                <a:spcPct val="20000"/>
              </a:spcBef>
              <a:buClr>
                <a:schemeClr val="accent2"/>
              </a:buClr>
              <a:buFont typeface="Wingdings" pitchFamily="2" charset="2"/>
              <a:buNone/>
              <a:defRPr/>
            </a:pPr>
            <a:endParaRPr lang="mk-MK" sz="1800" b="1" kern="0" dirty="0">
              <a:latin typeface="+mn-lt"/>
            </a:endParaRPr>
          </a:p>
          <a:p>
            <a:pPr marL="342900" indent="-342900" eaLnBrk="0" hangingPunct="0">
              <a:spcBef>
                <a:spcPct val="20000"/>
              </a:spcBef>
              <a:buClr>
                <a:schemeClr val="accent2"/>
              </a:buClr>
              <a:buFont typeface="Wingdings" pitchFamily="2" charset="2"/>
              <a:buNone/>
              <a:defRPr/>
            </a:pPr>
            <a:endParaRPr lang="en-US" sz="1800" b="1" kern="0" dirty="0">
              <a:latin typeface="+mn-lt"/>
            </a:endParaRPr>
          </a:p>
          <a:p>
            <a:pPr marL="342900" indent="-342900" eaLnBrk="0" hangingPunct="0">
              <a:spcBef>
                <a:spcPct val="20000"/>
              </a:spcBef>
              <a:buClr>
                <a:schemeClr val="accent2"/>
              </a:buClr>
              <a:buFont typeface="Wingdings" pitchFamily="2" charset="2"/>
              <a:buNone/>
              <a:defRPr/>
            </a:pPr>
            <a:endParaRPr lang="mk-MK" sz="1800" b="1" kern="0" dirty="0">
              <a:latin typeface="+mn-lt"/>
            </a:endParaRPr>
          </a:p>
          <a:p>
            <a:pPr marL="342900" indent="-342900" eaLnBrk="0" hangingPunct="0">
              <a:spcBef>
                <a:spcPct val="20000"/>
              </a:spcBef>
              <a:buClr>
                <a:schemeClr val="accent2"/>
              </a:buClr>
              <a:buFont typeface="Wingdings" pitchFamily="2" charset="2"/>
              <a:buNone/>
              <a:defRPr/>
            </a:pPr>
            <a:r>
              <a:rPr lang="mk-MK" sz="1800" b="1" kern="0" dirty="0">
                <a:latin typeface="+mn-lt"/>
              </a:rPr>
              <a:t>	</a:t>
            </a:r>
            <a:endParaRPr lang="mk-MK" sz="1800" kern="0" dirty="0">
              <a:latin typeface="+mn-lt"/>
            </a:endParaRPr>
          </a:p>
          <a:p>
            <a:pPr marL="342900" indent="-342900">
              <a:spcBef>
                <a:spcPct val="20000"/>
              </a:spcBef>
              <a:buClr>
                <a:schemeClr val="accent2"/>
              </a:buClr>
              <a:buFont typeface="Wingdings" pitchFamily="2" charset="2"/>
              <a:buNone/>
              <a:defRPr/>
            </a:pPr>
            <a:endParaRPr lang="en-US" sz="1800" kern="0" dirty="0">
              <a:latin typeface="+mn-lt"/>
            </a:endParaRPr>
          </a:p>
          <a:p>
            <a:pPr marL="342900" indent="-342900">
              <a:spcBef>
                <a:spcPct val="20000"/>
              </a:spcBef>
              <a:buClr>
                <a:schemeClr val="accent2"/>
              </a:buClr>
              <a:buFont typeface="Wingdings" pitchFamily="2" charset="2"/>
              <a:buNone/>
              <a:defRPr/>
            </a:pPr>
            <a:endParaRPr lang="mk-MK" sz="1800" kern="0" dirty="0">
              <a:latin typeface="+mn-lt"/>
            </a:endParaRPr>
          </a:p>
          <a:p>
            <a:pPr marL="342900" indent="-342900">
              <a:spcBef>
                <a:spcPct val="20000"/>
              </a:spcBef>
              <a:buClr>
                <a:schemeClr val="accent2"/>
              </a:buClr>
              <a:buFont typeface="Wingdings" pitchFamily="2" charset="2"/>
              <a:buNone/>
              <a:defRPr/>
            </a:pPr>
            <a:endParaRPr lang="en-US" sz="1800" kern="0" dirty="0">
              <a:latin typeface="+mn-lt"/>
            </a:endParaRPr>
          </a:p>
        </p:txBody>
      </p:sp>
      <p:sp>
        <p:nvSpPr>
          <p:cNvPr id="8196" name="Slide Number Placeholder 1"/>
          <p:cNvSpPr txBox="1">
            <a:spLocks noGrp="1"/>
          </p:cNvSpPr>
          <p:nvPr/>
        </p:nvSpPr>
        <p:spPr bwMode="auto">
          <a:xfrm>
            <a:off x="8410575" y="6181725"/>
            <a:ext cx="609600" cy="457200"/>
          </a:xfrm>
          <a:prstGeom prst="rect">
            <a:avLst/>
          </a:prstGeom>
          <a:noFill/>
          <a:ln w="9525">
            <a:noFill/>
            <a:miter lim="800000"/>
            <a:headEnd/>
            <a:tailEnd/>
          </a:ln>
        </p:spPr>
        <p:txBody>
          <a:bodyPr lIns="0" tIns="0" rIns="0" bIns="0" anchor="ctr"/>
          <a:lstStyle/>
          <a:p>
            <a:fld id="{5F1D4A9C-B559-418E-A2F0-A0BD027E3D2B}" type="slidenum">
              <a:rPr lang="en-US" sz="1600" smtClean="0">
                <a:solidFill>
                  <a:schemeClr val="tx2"/>
                </a:solidFill>
                <a:latin typeface="+mj-lt"/>
              </a:rPr>
              <a:pPr/>
              <a:t>39</a:t>
            </a:fld>
            <a:endParaRPr lang="en-US" sz="1600" dirty="0">
              <a:solidFill>
                <a:schemeClr val="tx2"/>
              </a:solidFill>
              <a:latin typeface="+mj-lt"/>
            </a:endParaRPr>
          </a:p>
        </p:txBody>
      </p:sp>
      <p:sp>
        <p:nvSpPr>
          <p:cNvPr id="5" name="Rectangle 2"/>
          <p:cNvSpPr txBox="1">
            <a:spLocks noChangeArrowheads="1"/>
          </p:cNvSpPr>
          <p:nvPr/>
        </p:nvSpPr>
        <p:spPr bwMode="auto">
          <a:xfrm>
            <a:off x="685800" y="1600200"/>
            <a:ext cx="7848600" cy="9144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sz="2000" i="0" u="sng" strike="noStrike" kern="0" cap="none" spc="0" normalizeH="0" baseline="0" noProof="0" dirty="0" smtClean="0">
                <a:ln>
                  <a:noFill/>
                </a:ln>
                <a:solidFill>
                  <a:schemeClr val="tx2"/>
                </a:solidFill>
                <a:effectLst/>
                <a:uLnTx/>
                <a:uFillTx/>
                <a:latin typeface="+mj-lt"/>
                <a:ea typeface="+mj-ea"/>
                <a:cs typeface="+mj-cs"/>
              </a:rPr>
              <a:t>Further harmonization with the international methodology</a:t>
            </a:r>
            <a:r>
              <a:rPr kumimoji="0" lang="en-US" sz="2000" i="0" u="sng" strike="noStrike" kern="0" cap="none" spc="0" normalizeH="0" noProof="0" dirty="0" smtClean="0">
                <a:ln>
                  <a:noFill/>
                </a:ln>
                <a:solidFill>
                  <a:schemeClr val="tx2"/>
                </a:solidFill>
                <a:effectLst/>
                <a:uLnTx/>
                <a:uFillTx/>
                <a:latin typeface="+mj-lt"/>
                <a:ea typeface="+mj-ea"/>
                <a:cs typeface="+mj-cs"/>
              </a:rPr>
              <a:t> and standards on operating of the payment and securities settlement systems</a:t>
            </a:r>
            <a:r>
              <a:rPr kumimoji="0" lang="mk-MK" sz="2400" b="0" i="0" u="none" strike="noStrike" kern="0" cap="none" spc="0" normalizeH="0" baseline="0" noProof="0" dirty="0" smtClean="0">
                <a:ln>
                  <a:noFill/>
                </a:ln>
                <a:solidFill>
                  <a:schemeClr val="tx2"/>
                </a:solidFill>
                <a:effectLst/>
                <a:uLnTx/>
                <a:uFillTx/>
                <a:latin typeface="+mj-lt"/>
                <a:ea typeface="+mj-ea"/>
                <a:cs typeface="+mj-cs"/>
              </a:rPr>
              <a:t/>
            </a:r>
            <a:br>
              <a:rPr kumimoji="0" lang="mk-MK" sz="2400" b="0" i="0" u="none" strike="noStrike" kern="0" cap="none" spc="0" normalizeH="0" baseline="0" noProof="0" dirty="0" smtClean="0">
                <a:ln>
                  <a:noFill/>
                </a:ln>
                <a:solidFill>
                  <a:schemeClr val="tx2"/>
                </a:solidFill>
                <a:effectLst/>
                <a:uLnTx/>
                <a:uFillTx/>
                <a:latin typeface="+mj-lt"/>
                <a:ea typeface="+mj-ea"/>
                <a:cs typeface="+mj-cs"/>
              </a:rPr>
            </a:br>
            <a:r>
              <a:rPr kumimoji="0" lang="mk-MK" sz="3000" b="1" i="0" u="none" strike="noStrike" kern="0" cap="none" spc="0" normalizeH="0" baseline="0" noProof="0" dirty="0" smtClean="0">
                <a:ln>
                  <a:noFill/>
                </a:ln>
                <a:solidFill>
                  <a:schemeClr val="tx2"/>
                </a:solidFill>
                <a:effectLst/>
                <a:uLnTx/>
                <a:uFillTx/>
                <a:latin typeface="+mj-lt"/>
                <a:ea typeface="+mj-ea"/>
                <a:cs typeface="+mj-cs"/>
              </a:rPr>
              <a:t/>
            </a:r>
            <a:br>
              <a:rPr kumimoji="0" lang="mk-MK" sz="3000" b="1" i="0" u="none" strike="noStrike" kern="0" cap="none" spc="0" normalizeH="0" baseline="0" noProof="0" dirty="0" smtClean="0">
                <a:ln>
                  <a:noFill/>
                </a:ln>
                <a:solidFill>
                  <a:schemeClr val="tx2"/>
                </a:solidFill>
                <a:effectLst/>
                <a:uLnTx/>
                <a:uFillTx/>
                <a:latin typeface="+mj-lt"/>
                <a:ea typeface="+mj-ea"/>
                <a:cs typeface="+mj-cs"/>
              </a:rPr>
            </a:br>
            <a:r>
              <a:rPr kumimoji="0" lang="en-US" sz="3000" b="0" i="0" u="none" strike="noStrike" kern="0" cap="none" spc="0" normalizeH="0" baseline="0" noProof="0" dirty="0" smtClean="0">
                <a:ln>
                  <a:noFill/>
                </a:ln>
                <a:solidFill>
                  <a:schemeClr val="tx1"/>
                </a:solidFill>
                <a:effectLst/>
                <a:uLnTx/>
                <a:uFillTx/>
                <a:latin typeface="+mj-lt"/>
                <a:ea typeface="+mj-ea"/>
                <a:cs typeface="+mj-cs"/>
              </a:rPr>
              <a:t/>
            </a:r>
            <a:br>
              <a:rPr kumimoji="0" lang="en-US" sz="3000" b="0" i="0" u="none" strike="noStrike" kern="0" cap="none" spc="0" normalizeH="0" baseline="0" noProof="0" dirty="0" smtClean="0">
                <a:ln>
                  <a:noFill/>
                </a:ln>
                <a:solidFill>
                  <a:schemeClr val="tx1"/>
                </a:solidFill>
                <a:effectLst/>
                <a:uLnTx/>
                <a:uFillTx/>
                <a:latin typeface="+mj-lt"/>
                <a:ea typeface="+mj-ea"/>
                <a:cs typeface="+mj-cs"/>
              </a:rPr>
            </a:br>
            <a:endParaRPr kumimoji="0" lang="mk-MK" sz="3000" b="1" i="0" u="none" strike="noStrike" kern="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2"/>
          <p:cNvSpPr txBox="1">
            <a:spLocks noGrp="1"/>
          </p:cNvSpPr>
          <p:nvPr/>
        </p:nvSpPr>
        <p:spPr bwMode="auto">
          <a:xfrm>
            <a:off x="8410575" y="6181725"/>
            <a:ext cx="609600" cy="457200"/>
          </a:xfrm>
          <a:prstGeom prst="rect">
            <a:avLst/>
          </a:prstGeom>
          <a:noFill/>
          <a:ln w="9525">
            <a:noFill/>
            <a:miter lim="800000"/>
            <a:headEnd/>
            <a:tailEnd/>
          </a:ln>
        </p:spPr>
        <p:txBody>
          <a:bodyPr lIns="0" tIns="0" rIns="0" bIns="0" anchor="ctr"/>
          <a:lstStyle/>
          <a:p>
            <a:fld id="{CC5E8B3A-27D6-4820-8D9E-4F464C29DFED}" type="slidenum">
              <a:rPr lang="en-US" sz="1600">
                <a:solidFill>
                  <a:schemeClr val="tx2"/>
                </a:solidFill>
              </a:rPr>
              <a:pPr/>
              <a:t>4</a:t>
            </a:fld>
            <a:endParaRPr lang="en-US" sz="1600">
              <a:solidFill>
                <a:schemeClr val="tx2"/>
              </a:solidFill>
            </a:endParaRPr>
          </a:p>
        </p:txBody>
      </p:sp>
      <p:sp>
        <p:nvSpPr>
          <p:cNvPr id="6147" name="Slide Number Placeholder 2"/>
          <p:cNvSpPr txBox="1">
            <a:spLocks/>
          </p:cNvSpPr>
          <p:nvPr/>
        </p:nvSpPr>
        <p:spPr bwMode="auto">
          <a:xfrm>
            <a:off x="8410575" y="6181725"/>
            <a:ext cx="609600" cy="457200"/>
          </a:xfrm>
          <a:prstGeom prst="rect">
            <a:avLst/>
          </a:prstGeom>
          <a:noFill/>
          <a:ln w="9525">
            <a:noFill/>
            <a:miter lim="800000"/>
            <a:headEnd/>
            <a:tailEnd/>
          </a:ln>
        </p:spPr>
        <p:txBody>
          <a:bodyPr lIns="0" tIns="0" rIns="0" bIns="0" anchor="ctr"/>
          <a:lstStyle/>
          <a:p>
            <a:fld id="{770AB5B0-3CC4-4E5B-80D4-8C01D1511688}" type="slidenum">
              <a:rPr lang="en-US" sz="1600">
                <a:solidFill>
                  <a:schemeClr val="tx2"/>
                </a:solidFill>
              </a:rPr>
              <a:pPr/>
              <a:t>4</a:t>
            </a:fld>
            <a:endParaRPr lang="en-US" sz="1600">
              <a:solidFill>
                <a:schemeClr val="tx2"/>
              </a:solidFill>
            </a:endParaRPr>
          </a:p>
        </p:txBody>
      </p:sp>
      <p:sp>
        <p:nvSpPr>
          <p:cNvPr id="6148" name="Slide Number Placeholder 2"/>
          <p:cNvSpPr txBox="1">
            <a:spLocks/>
          </p:cNvSpPr>
          <p:nvPr/>
        </p:nvSpPr>
        <p:spPr bwMode="auto">
          <a:xfrm>
            <a:off x="8410575" y="6181725"/>
            <a:ext cx="609600" cy="457200"/>
          </a:xfrm>
          <a:prstGeom prst="rect">
            <a:avLst/>
          </a:prstGeom>
          <a:noFill/>
          <a:ln w="9525">
            <a:noFill/>
            <a:miter lim="800000"/>
            <a:headEnd/>
            <a:tailEnd/>
          </a:ln>
        </p:spPr>
        <p:txBody>
          <a:bodyPr lIns="0" tIns="0" rIns="0" bIns="0" anchor="ctr"/>
          <a:lstStyle/>
          <a:p>
            <a:fld id="{06F5514E-09AD-4EC8-BC62-AD8E83A79C6E}" type="slidenum">
              <a:rPr lang="en-US" sz="1600">
                <a:solidFill>
                  <a:schemeClr val="tx2"/>
                </a:solidFill>
              </a:rPr>
              <a:pPr/>
              <a:t>4</a:t>
            </a:fld>
            <a:endParaRPr lang="en-US" sz="1600">
              <a:solidFill>
                <a:schemeClr val="tx2"/>
              </a:solidFill>
            </a:endParaRPr>
          </a:p>
        </p:txBody>
      </p:sp>
      <p:sp>
        <p:nvSpPr>
          <p:cNvPr id="6149" name="Slide Number Placeholder 1"/>
          <p:cNvSpPr txBox="1">
            <a:spLocks noGrp="1"/>
          </p:cNvSpPr>
          <p:nvPr/>
        </p:nvSpPr>
        <p:spPr bwMode="auto">
          <a:xfrm>
            <a:off x="8410575" y="6181725"/>
            <a:ext cx="609600" cy="457200"/>
          </a:xfrm>
          <a:prstGeom prst="rect">
            <a:avLst/>
          </a:prstGeom>
          <a:noFill/>
          <a:ln w="9525">
            <a:noFill/>
            <a:miter lim="800000"/>
            <a:headEnd/>
            <a:tailEnd/>
          </a:ln>
        </p:spPr>
        <p:txBody>
          <a:bodyPr lIns="0" tIns="0" rIns="0" bIns="0" anchor="ctr"/>
          <a:lstStyle/>
          <a:p>
            <a:fld id="{EF698BB4-CBA3-440C-9261-8F5067571465}" type="slidenum">
              <a:rPr lang="en-US" sz="1600">
                <a:solidFill>
                  <a:schemeClr val="tx2"/>
                </a:solidFill>
              </a:rPr>
              <a:pPr/>
              <a:t>4</a:t>
            </a:fld>
            <a:endParaRPr lang="en-US" sz="1600">
              <a:solidFill>
                <a:schemeClr val="tx2"/>
              </a:solidFill>
            </a:endParaRPr>
          </a:p>
        </p:txBody>
      </p:sp>
      <p:sp>
        <p:nvSpPr>
          <p:cNvPr id="6150" name="Slide Number Placeholder 1"/>
          <p:cNvSpPr txBox="1">
            <a:spLocks noGrp="1"/>
          </p:cNvSpPr>
          <p:nvPr/>
        </p:nvSpPr>
        <p:spPr bwMode="auto">
          <a:xfrm>
            <a:off x="8410575" y="6181725"/>
            <a:ext cx="609600" cy="457200"/>
          </a:xfrm>
          <a:prstGeom prst="rect">
            <a:avLst/>
          </a:prstGeom>
          <a:noFill/>
          <a:ln w="9525">
            <a:noFill/>
            <a:miter lim="800000"/>
            <a:headEnd/>
            <a:tailEnd/>
          </a:ln>
        </p:spPr>
        <p:txBody>
          <a:bodyPr lIns="0" tIns="0" rIns="0" bIns="0" anchor="ctr"/>
          <a:lstStyle/>
          <a:p>
            <a:fld id="{0D925B84-8349-4377-AA8F-D17EF8C17D44}" type="slidenum">
              <a:rPr lang="en-US" sz="1600">
                <a:solidFill>
                  <a:schemeClr val="tx2"/>
                </a:solidFill>
              </a:rPr>
              <a:pPr/>
              <a:t>4</a:t>
            </a:fld>
            <a:endParaRPr lang="en-US" sz="1600">
              <a:solidFill>
                <a:schemeClr val="tx2"/>
              </a:solidFill>
            </a:endParaRPr>
          </a:p>
        </p:txBody>
      </p:sp>
      <p:sp>
        <p:nvSpPr>
          <p:cNvPr id="6151" name="Slide Number Placeholder 1"/>
          <p:cNvSpPr txBox="1">
            <a:spLocks noGrp="1"/>
          </p:cNvSpPr>
          <p:nvPr/>
        </p:nvSpPr>
        <p:spPr bwMode="auto">
          <a:xfrm>
            <a:off x="8410575" y="6181725"/>
            <a:ext cx="609600" cy="457200"/>
          </a:xfrm>
          <a:prstGeom prst="rect">
            <a:avLst/>
          </a:prstGeom>
          <a:noFill/>
          <a:ln w="9525">
            <a:noFill/>
            <a:miter lim="800000"/>
            <a:headEnd/>
            <a:tailEnd/>
          </a:ln>
        </p:spPr>
        <p:txBody>
          <a:bodyPr lIns="0" tIns="0" rIns="0" bIns="0" anchor="ctr"/>
          <a:lstStyle/>
          <a:p>
            <a:fld id="{787B793D-57BB-44E1-B629-B6855BE0CB75}" type="slidenum">
              <a:rPr lang="en-US" sz="1600">
                <a:solidFill>
                  <a:schemeClr val="tx2"/>
                </a:solidFill>
              </a:rPr>
              <a:pPr/>
              <a:t>4</a:t>
            </a:fld>
            <a:endParaRPr lang="en-US" sz="1600">
              <a:solidFill>
                <a:schemeClr val="tx2"/>
              </a:solidFill>
            </a:endParaRPr>
          </a:p>
        </p:txBody>
      </p:sp>
      <p:sp>
        <p:nvSpPr>
          <p:cNvPr id="6152" name="Rectangle 530"/>
          <p:cNvSpPr>
            <a:spLocks noChangeArrowheads="1"/>
          </p:cNvSpPr>
          <p:nvPr/>
        </p:nvSpPr>
        <p:spPr bwMode="auto">
          <a:xfrm>
            <a:off x="660400" y="7375525"/>
            <a:ext cx="184150" cy="488950"/>
          </a:xfrm>
          <a:prstGeom prst="rect">
            <a:avLst/>
          </a:prstGeom>
          <a:noFill/>
          <a:ln w="9525">
            <a:noFill/>
            <a:miter lim="800000"/>
            <a:headEnd/>
            <a:tailEnd/>
          </a:ln>
        </p:spPr>
        <p:txBody>
          <a:bodyPr wrap="none" anchor="ctr">
            <a:spAutoFit/>
          </a:bodyPr>
          <a:lstStyle/>
          <a:p>
            <a:pPr eaLnBrk="0" hangingPunct="0"/>
            <a:r>
              <a:rPr lang="en-US" sz="800"/>
              <a:t/>
            </a:r>
            <a:br>
              <a:rPr lang="en-US" sz="800"/>
            </a:br>
            <a:endParaRPr lang="en-US"/>
          </a:p>
        </p:txBody>
      </p:sp>
      <p:sp>
        <p:nvSpPr>
          <p:cNvPr id="6153" name="Slide Number Placeholder 1"/>
          <p:cNvSpPr txBox="1">
            <a:spLocks noGrp="1"/>
          </p:cNvSpPr>
          <p:nvPr/>
        </p:nvSpPr>
        <p:spPr bwMode="auto">
          <a:xfrm>
            <a:off x="8410575" y="6181725"/>
            <a:ext cx="609600" cy="457200"/>
          </a:xfrm>
          <a:prstGeom prst="rect">
            <a:avLst/>
          </a:prstGeom>
          <a:noFill/>
          <a:ln w="9525">
            <a:noFill/>
            <a:miter lim="800000"/>
            <a:headEnd/>
            <a:tailEnd/>
          </a:ln>
        </p:spPr>
        <p:txBody>
          <a:bodyPr lIns="0" tIns="0" rIns="0" bIns="0" anchor="ctr"/>
          <a:lstStyle/>
          <a:p>
            <a:fld id="{8A032491-D808-4825-943C-AAB3E0691685}" type="slidenum">
              <a:rPr lang="en-US" sz="1600">
                <a:solidFill>
                  <a:schemeClr val="tx2"/>
                </a:solidFill>
              </a:rPr>
              <a:pPr/>
              <a:t>4</a:t>
            </a:fld>
            <a:endParaRPr lang="en-US" sz="1600">
              <a:solidFill>
                <a:schemeClr val="tx2"/>
              </a:solidFill>
            </a:endParaRPr>
          </a:p>
        </p:txBody>
      </p:sp>
      <p:sp>
        <p:nvSpPr>
          <p:cNvPr id="6154" name="Slide Number Placeholder 1"/>
          <p:cNvSpPr txBox="1">
            <a:spLocks noGrp="1"/>
          </p:cNvSpPr>
          <p:nvPr/>
        </p:nvSpPr>
        <p:spPr bwMode="auto">
          <a:xfrm>
            <a:off x="8410575" y="6181725"/>
            <a:ext cx="609600" cy="457200"/>
          </a:xfrm>
          <a:prstGeom prst="rect">
            <a:avLst/>
          </a:prstGeom>
          <a:noFill/>
          <a:ln w="9525">
            <a:noFill/>
            <a:miter lim="800000"/>
            <a:headEnd/>
            <a:tailEnd/>
          </a:ln>
        </p:spPr>
        <p:txBody>
          <a:bodyPr lIns="0" tIns="0" rIns="0" bIns="0" anchor="ctr"/>
          <a:lstStyle/>
          <a:p>
            <a:fld id="{6D80D691-CE7F-4877-93F5-CE8D94FAF35D}" type="slidenum">
              <a:rPr lang="en-US" sz="1600">
                <a:solidFill>
                  <a:schemeClr val="tx2"/>
                </a:solidFill>
              </a:rPr>
              <a:pPr/>
              <a:t>4</a:t>
            </a:fld>
            <a:endParaRPr lang="en-US" sz="1600">
              <a:solidFill>
                <a:schemeClr val="tx2"/>
              </a:solidFill>
            </a:endParaRPr>
          </a:p>
        </p:txBody>
      </p:sp>
      <p:sp>
        <p:nvSpPr>
          <p:cNvPr id="14" name="Rectangle 11"/>
          <p:cNvSpPr>
            <a:spLocks noChangeArrowheads="1"/>
          </p:cNvSpPr>
          <p:nvPr/>
        </p:nvSpPr>
        <p:spPr bwMode="auto">
          <a:xfrm>
            <a:off x="1006475" y="1331913"/>
            <a:ext cx="6751638" cy="707886"/>
          </a:xfrm>
          <a:prstGeom prst="rect">
            <a:avLst/>
          </a:prstGeom>
          <a:noFill/>
          <a:ln w="9525">
            <a:noFill/>
            <a:miter lim="800000"/>
            <a:headEnd/>
            <a:tailEnd/>
          </a:ln>
        </p:spPr>
        <p:txBody>
          <a:bodyPr>
            <a:spAutoFit/>
          </a:bodyPr>
          <a:lstStyle/>
          <a:p>
            <a:pPr>
              <a:defRPr/>
            </a:pPr>
            <a:endParaRPr lang="en-US" sz="2000" b="1" dirty="0" smtClean="0">
              <a:latin typeface="+mj-lt"/>
            </a:endParaRPr>
          </a:p>
          <a:p>
            <a:pPr>
              <a:defRPr/>
            </a:pPr>
            <a:r>
              <a:rPr lang="en-US" sz="2000" b="1" dirty="0" smtClean="0">
                <a:latin typeface="+mj-lt"/>
              </a:rPr>
              <a:t>Factors </a:t>
            </a:r>
            <a:r>
              <a:rPr lang="en-US" sz="2000" b="1" dirty="0">
                <a:latin typeface="+mj-lt"/>
              </a:rPr>
              <a:t>and reasons for payment system reforms</a:t>
            </a:r>
          </a:p>
        </p:txBody>
      </p:sp>
      <p:sp>
        <p:nvSpPr>
          <p:cNvPr id="6156" name="Rectangle 15"/>
          <p:cNvSpPr>
            <a:spLocks noChangeArrowheads="1"/>
          </p:cNvSpPr>
          <p:nvPr/>
        </p:nvSpPr>
        <p:spPr bwMode="auto">
          <a:xfrm>
            <a:off x="598488" y="2209800"/>
            <a:ext cx="7361237" cy="366713"/>
          </a:xfrm>
          <a:prstGeom prst="rect">
            <a:avLst/>
          </a:prstGeom>
          <a:noFill/>
          <a:ln w="9525">
            <a:noFill/>
            <a:miter lim="800000"/>
            <a:headEnd/>
            <a:tailEnd/>
          </a:ln>
        </p:spPr>
        <p:txBody>
          <a:bodyPr>
            <a:spAutoFit/>
          </a:bodyPr>
          <a:lstStyle/>
          <a:p>
            <a:pPr algn="just"/>
            <a:endParaRPr lang="mk-MK" b="1"/>
          </a:p>
        </p:txBody>
      </p:sp>
      <p:sp>
        <p:nvSpPr>
          <p:cNvPr id="6157" name="Rectangle 15"/>
          <p:cNvSpPr>
            <a:spLocks noChangeArrowheads="1"/>
          </p:cNvSpPr>
          <p:nvPr/>
        </p:nvSpPr>
        <p:spPr bwMode="auto">
          <a:xfrm>
            <a:off x="533400" y="2590800"/>
            <a:ext cx="7415213" cy="3170099"/>
          </a:xfrm>
          <a:prstGeom prst="rect">
            <a:avLst/>
          </a:prstGeom>
          <a:noFill/>
          <a:ln w="9525">
            <a:noFill/>
            <a:miter lim="800000"/>
            <a:headEnd/>
            <a:tailEnd/>
          </a:ln>
        </p:spPr>
        <p:txBody>
          <a:bodyPr>
            <a:spAutoFit/>
          </a:bodyPr>
          <a:lstStyle/>
          <a:p>
            <a:pPr algn="just"/>
            <a:r>
              <a:rPr lang="en-US" sz="2000" dirty="0">
                <a:latin typeface="Tahoma" pitchFamily="34" charset="0"/>
                <a:cs typeface="Tahoma" pitchFamily="34" charset="0"/>
              </a:rPr>
              <a:t>The success of the reform initiatives and results of the national payment system development depend on</a:t>
            </a:r>
            <a:r>
              <a:rPr lang="en-US" sz="2000" dirty="0" smtClean="0">
                <a:latin typeface="Tahoma" pitchFamily="34" charset="0"/>
                <a:cs typeface="Tahoma" pitchFamily="34" charset="0"/>
              </a:rPr>
              <a:t>:</a:t>
            </a:r>
          </a:p>
          <a:p>
            <a:pPr algn="just"/>
            <a:endParaRPr lang="mk-MK" sz="2000" dirty="0">
              <a:latin typeface="Tahoma" pitchFamily="34" charset="0"/>
              <a:cs typeface="Tahoma" pitchFamily="34" charset="0"/>
            </a:endParaRPr>
          </a:p>
          <a:p>
            <a:pPr algn="just"/>
            <a:r>
              <a:rPr lang="ru-RU" sz="2000" dirty="0">
                <a:latin typeface="Tahoma" pitchFamily="34" charset="0"/>
                <a:cs typeface="Tahoma" pitchFamily="34" charset="0"/>
              </a:rPr>
              <a:t>-</a:t>
            </a:r>
            <a:r>
              <a:rPr lang="en-US" sz="2000" dirty="0">
                <a:latin typeface="Tahoma" pitchFamily="34" charset="0"/>
                <a:cs typeface="Tahoma" pitchFamily="34" charset="0"/>
              </a:rPr>
              <a:t>environmental factors</a:t>
            </a:r>
            <a:r>
              <a:rPr lang="ru-RU" sz="2000" dirty="0">
                <a:latin typeface="Tahoma" pitchFamily="34" charset="0"/>
                <a:cs typeface="Tahoma" pitchFamily="34" charset="0"/>
              </a:rPr>
              <a:t>, </a:t>
            </a:r>
            <a:endParaRPr lang="en-US" sz="2000" dirty="0" smtClean="0">
              <a:latin typeface="Tahoma" pitchFamily="34" charset="0"/>
              <a:cs typeface="Tahoma" pitchFamily="34" charset="0"/>
            </a:endParaRPr>
          </a:p>
          <a:p>
            <a:pPr algn="just"/>
            <a:endParaRPr lang="ru-RU" sz="2000" dirty="0">
              <a:latin typeface="Tahoma" pitchFamily="34" charset="0"/>
              <a:cs typeface="Tahoma" pitchFamily="34" charset="0"/>
            </a:endParaRPr>
          </a:p>
          <a:p>
            <a:pPr algn="just"/>
            <a:r>
              <a:rPr lang="ru-RU" sz="2000" dirty="0">
                <a:latin typeface="Tahoma" pitchFamily="34" charset="0"/>
                <a:cs typeface="Tahoma" pitchFamily="34" charset="0"/>
              </a:rPr>
              <a:t>-</a:t>
            </a:r>
            <a:r>
              <a:rPr lang="en-US" sz="2000" dirty="0">
                <a:latin typeface="Tahoma" pitchFamily="34" charset="0"/>
                <a:cs typeface="Tahoma" pitchFamily="34" charset="0"/>
              </a:rPr>
              <a:t>economic factors</a:t>
            </a:r>
            <a:r>
              <a:rPr lang="ru-RU" sz="2000" dirty="0">
                <a:latin typeface="Tahoma" pitchFamily="34" charset="0"/>
                <a:cs typeface="Tahoma" pitchFamily="34" charset="0"/>
              </a:rPr>
              <a:t>, </a:t>
            </a:r>
            <a:endParaRPr lang="en-US" sz="2000" dirty="0" smtClean="0">
              <a:latin typeface="Tahoma" pitchFamily="34" charset="0"/>
              <a:cs typeface="Tahoma" pitchFamily="34" charset="0"/>
            </a:endParaRPr>
          </a:p>
          <a:p>
            <a:pPr algn="just"/>
            <a:endParaRPr lang="ru-RU" sz="2000" dirty="0">
              <a:latin typeface="Tahoma" pitchFamily="34" charset="0"/>
              <a:cs typeface="Tahoma" pitchFamily="34" charset="0"/>
            </a:endParaRPr>
          </a:p>
          <a:p>
            <a:pPr algn="just"/>
            <a:r>
              <a:rPr lang="ru-RU" sz="2000" dirty="0">
                <a:latin typeface="Tahoma" pitchFamily="34" charset="0"/>
                <a:cs typeface="Tahoma" pitchFamily="34" charset="0"/>
              </a:rPr>
              <a:t>-</a:t>
            </a:r>
            <a:r>
              <a:rPr lang="en-US" sz="2000" dirty="0">
                <a:latin typeface="Tahoma" pitchFamily="34" charset="0"/>
                <a:cs typeface="Tahoma" pitchFamily="34" charset="0"/>
              </a:rPr>
              <a:t>financial factors </a:t>
            </a:r>
            <a:r>
              <a:rPr lang="en-US" sz="2000" dirty="0" smtClean="0">
                <a:latin typeface="Tahoma" pitchFamily="34" charset="0"/>
                <a:cs typeface="Tahoma" pitchFamily="34" charset="0"/>
              </a:rPr>
              <a:t>and</a:t>
            </a:r>
          </a:p>
          <a:p>
            <a:pPr algn="just"/>
            <a:endParaRPr lang="en-US" sz="2000" dirty="0" smtClean="0">
              <a:latin typeface="Tahoma" pitchFamily="34" charset="0"/>
              <a:cs typeface="Tahoma" pitchFamily="34" charset="0"/>
            </a:endParaRPr>
          </a:p>
          <a:p>
            <a:pPr algn="just"/>
            <a:r>
              <a:rPr lang="ru-RU" sz="2000" dirty="0" smtClean="0">
                <a:latin typeface="Tahoma" pitchFamily="34" charset="0"/>
                <a:cs typeface="Tahoma" pitchFamily="34" charset="0"/>
              </a:rPr>
              <a:t>-</a:t>
            </a:r>
            <a:r>
              <a:rPr lang="en-US" sz="2000" dirty="0">
                <a:latin typeface="Tahoma" pitchFamily="34" charset="0"/>
                <a:cs typeface="Tahoma" pitchFamily="34" charset="0"/>
              </a:rPr>
              <a:t>public policy factors</a:t>
            </a:r>
            <a:r>
              <a:rPr lang="ru-RU" sz="2000" dirty="0">
                <a:latin typeface="Tahoma" pitchFamily="34" charset="0"/>
                <a:cs typeface="Tahoma" pitchFamily="34" charset="0"/>
              </a:rPr>
              <a:t>.</a:t>
            </a:r>
            <a:endParaRPr lang="mk-MK" sz="2000" dirty="0">
              <a:latin typeface="Tahoma" pitchFamily="34" charset="0"/>
              <a:cs typeface="Tahoma" pitchFamily="34" charset="0"/>
            </a:endParaRPr>
          </a:p>
        </p:txBody>
      </p:sp>
      <p:sp>
        <p:nvSpPr>
          <p:cNvPr id="13" name="Rectangle 12"/>
          <p:cNvSpPr>
            <a:spLocks noChangeArrowheads="1"/>
          </p:cNvSpPr>
          <p:nvPr/>
        </p:nvSpPr>
        <p:spPr bwMode="auto">
          <a:xfrm>
            <a:off x="152400" y="280988"/>
            <a:ext cx="8775700" cy="1066800"/>
          </a:xfrm>
          <a:prstGeom prst="rect">
            <a:avLst/>
          </a:prstGeom>
          <a:noFill/>
          <a:ln w="9525">
            <a:noFill/>
            <a:miter lim="800000"/>
            <a:headEnd/>
            <a:tailEnd/>
          </a:ln>
          <a:effectLst>
            <a:outerShdw dist="35921" dir="2700000" algn="ctr" rotWithShape="0">
              <a:schemeClr val="bg2"/>
            </a:outerShdw>
          </a:effectLst>
        </p:spPr>
        <p:txBody>
          <a:bodyPr anchor="ctr">
            <a:spAutoFit/>
          </a:bodyPr>
          <a:lstStyle/>
          <a:p>
            <a:pPr eaLnBrk="0" hangingPunct="0">
              <a:defRPr/>
            </a:pPr>
            <a:endParaRPr lang="en-US" sz="2000" b="1" dirty="0">
              <a:latin typeface="Tahoma" pitchFamily="34" charset="0"/>
            </a:endParaRPr>
          </a:p>
          <a:p>
            <a:pPr>
              <a:spcBef>
                <a:spcPct val="20000"/>
              </a:spcBef>
              <a:buClr>
                <a:schemeClr val="accent2"/>
              </a:buClr>
              <a:buFont typeface="Wingdings" pitchFamily="2" charset="2"/>
              <a:buNone/>
              <a:defRPr/>
            </a:pPr>
            <a:r>
              <a:rPr lang="en-US" sz="2000" b="1" dirty="0">
                <a:latin typeface="Tahoma" pitchFamily="34" charset="0"/>
              </a:rPr>
              <a:t>I. APPROACHES TO THE DEVELOPMENT OF THE NATIONAL PAYMENT SYSTEM – international experience</a:t>
            </a:r>
            <a:endParaRPr lang="mk-MK" sz="2000" b="1" dirty="0">
              <a:latin typeface="Tahoma"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3"/>
          <p:cNvSpPr txBox="1">
            <a:spLocks noChangeArrowheads="1"/>
          </p:cNvSpPr>
          <p:nvPr/>
        </p:nvSpPr>
        <p:spPr bwMode="auto">
          <a:xfrm>
            <a:off x="685800" y="2971800"/>
            <a:ext cx="7848600" cy="3124200"/>
          </a:xfrm>
          <a:prstGeom prst="rect">
            <a:avLst/>
          </a:prstGeom>
          <a:noFill/>
          <a:ln>
            <a:solidFill>
              <a:schemeClr val="bg2"/>
            </a:solidFill>
            <a:miter lim="800000"/>
            <a:headEnd/>
            <a:tailEnd/>
          </a:ln>
        </p:spPr>
        <p:txBody>
          <a:bodyPr/>
          <a:lstStyle/>
          <a:p>
            <a:pPr marL="457200" indent="-457200">
              <a:buFont typeface="Arial" pitchFamily="34" charset="0"/>
              <a:buChar char="•"/>
              <a:defRPr/>
            </a:pPr>
            <a:r>
              <a:rPr lang="en-US" sz="1600" b="1" dirty="0" smtClean="0">
                <a:solidFill>
                  <a:schemeClr val="tx2"/>
                </a:solidFill>
                <a:latin typeface="+mn-lt"/>
                <a:ea typeface="+mj-ea"/>
                <a:cs typeface="+mj-cs"/>
              </a:rPr>
              <a:t>Activities planned</a:t>
            </a:r>
            <a:endParaRPr lang="mk-MK" sz="1600" b="1" dirty="0" smtClean="0">
              <a:solidFill>
                <a:schemeClr val="tx2"/>
              </a:solidFill>
              <a:latin typeface="+mn-lt"/>
              <a:ea typeface="+mj-ea"/>
              <a:cs typeface="+mj-cs"/>
            </a:endParaRPr>
          </a:p>
          <a:p>
            <a:pPr marL="457200" indent="-457200">
              <a:defRPr/>
            </a:pPr>
            <a:endParaRPr lang="mk-MK" sz="1600" b="1" dirty="0" smtClean="0">
              <a:solidFill>
                <a:schemeClr val="tx2"/>
              </a:solidFill>
              <a:latin typeface="+mn-lt"/>
              <a:ea typeface="+mj-ea"/>
              <a:cs typeface="+mj-cs"/>
            </a:endParaRPr>
          </a:p>
          <a:p>
            <a:pPr marL="914400" lvl="1" indent="-457200" algn="just">
              <a:buFont typeface="Wingdings" pitchFamily="2" charset="2"/>
              <a:buChar char="ü"/>
              <a:defRPr/>
            </a:pPr>
            <a:r>
              <a:rPr lang="en-US" sz="1600" b="1" dirty="0" smtClean="0">
                <a:latin typeface="+mn-lt"/>
              </a:rPr>
              <a:t>Harmonization of the national standards with the new international standards</a:t>
            </a:r>
            <a:r>
              <a:rPr lang="en-US" sz="1600" dirty="0" smtClean="0">
                <a:latin typeface="+mn-lt"/>
              </a:rPr>
              <a:t> for operation of payment, clearing and settlement systems;</a:t>
            </a:r>
            <a:endParaRPr lang="mk-MK" sz="1600" dirty="0" smtClean="0">
              <a:latin typeface="+mn-lt"/>
            </a:endParaRPr>
          </a:p>
          <a:p>
            <a:pPr marL="914400" lvl="1" indent="-457200" algn="just">
              <a:buFont typeface="Wingdings" pitchFamily="2" charset="2"/>
              <a:buChar char="ü"/>
              <a:defRPr/>
            </a:pPr>
            <a:r>
              <a:rPr lang="en-US" sz="1600" b="1" dirty="0" smtClean="0">
                <a:latin typeface="+mn-lt"/>
              </a:rPr>
              <a:t>Implementation of the international standards in the operation of the securities settlement systems</a:t>
            </a:r>
            <a:r>
              <a:rPr lang="en-US" sz="1600" dirty="0" smtClean="0">
                <a:latin typeface="+mn-lt"/>
              </a:rPr>
              <a:t>;</a:t>
            </a:r>
            <a:endParaRPr lang="mk-MK" sz="1600" dirty="0" smtClean="0">
              <a:latin typeface="+mn-lt"/>
            </a:endParaRPr>
          </a:p>
          <a:p>
            <a:pPr marL="914400" lvl="1" indent="-457200" algn="just">
              <a:buFont typeface="Wingdings" pitchFamily="2" charset="2"/>
              <a:buChar char="ü"/>
              <a:defRPr/>
            </a:pPr>
            <a:r>
              <a:rPr lang="en-US" sz="1600" b="1" dirty="0" smtClean="0">
                <a:latin typeface="+mn-lt"/>
              </a:rPr>
              <a:t>Consistent implementation of the CPSS-</a:t>
            </a:r>
            <a:r>
              <a:rPr lang="en-US" sz="1600" b="1" dirty="0" smtClean="0">
                <a:solidFill>
                  <a:srgbClr val="002060"/>
                </a:solidFill>
                <a:latin typeface="+mn-lt"/>
              </a:rPr>
              <a:t>IOSCO</a:t>
            </a:r>
            <a:r>
              <a:rPr lang="en-US" sz="1600" b="1" dirty="0" smtClean="0">
                <a:solidFill>
                  <a:srgbClr val="FF0000"/>
                </a:solidFill>
                <a:latin typeface="+mn-lt"/>
              </a:rPr>
              <a:t> </a:t>
            </a:r>
            <a:r>
              <a:rPr lang="en-US" sz="1600" b="1" dirty="0" smtClean="0">
                <a:solidFill>
                  <a:srgbClr val="002060"/>
                </a:solidFill>
                <a:latin typeface="+mn-lt"/>
              </a:rPr>
              <a:t>principles</a:t>
            </a:r>
            <a:r>
              <a:rPr lang="en-US" sz="1600" dirty="0" smtClean="0">
                <a:latin typeface="+mn-lt"/>
              </a:rPr>
              <a:t>;</a:t>
            </a:r>
            <a:r>
              <a:rPr lang="mk-MK" sz="1600" dirty="0" smtClean="0">
                <a:latin typeface="+mn-lt"/>
              </a:rPr>
              <a:t> </a:t>
            </a:r>
          </a:p>
          <a:p>
            <a:pPr marL="914400" lvl="1" indent="-457200" algn="just">
              <a:buFont typeface="Wingdings" pitchFamily="2" charset="2"/>
              <a:buChar char="ü"/>
              <a:defRPr/>
            </a:pPr>
            <a:r>
              <a:rPr lang="en-US" sz="1600" b="1" dirty="0" smtClean="0">
                <a:latin typeface="+mn-lt"/>
              </a:rPr>
              <a:t>Improvement of the cooperation between NBRM and SEC </a:t>
            </a:r>
            <a:r>
              <a:rPr lang="en-US" sz="1600" dirty="0" smtClean="0">
                <a:latin typeface="+mn-lt"/>
              </a:rPr>
              <a:t>in order to attain larger coordination of the oversight activities.</a:t>
            </a:r>
            <a:endParaRPr lang="mk-MK" sz="1600" dirty="0" smtClean="0">
              <a:latin typeface="+mn-lt"/>
            </a:endParaRPr>
          </a:p>
          <a:p>
            <a:pPr marL="914400" lvl="1" indent="-457200" algn="just">
              <a:defRPr/>
            </a:pPr>
            <a:endParaRPr lang="mk-MK" sz="1600" dirty="0" smtClean="0">
              <a:latin typeface="+mn-lt"/>
            </a:endParaRPr>
          </a:p>
          <a:p>
            <a:pPr indent="-457200">
              <a:defRPr/>
            </a:pPr>
            <a:endParaRPr lang="mk-MK" sz="1600" b="1" dirty="0" smtClean="0">
              <a:latin typeface="+mj-lt"/>
            </a:endParaRPr>
          </a:p>
          <a:p>
            <a:pPr indent="-457200">
              <a:defRPr/>
            </a:pPr>
            <a:endParaRPr lang="mk-MK" sz="1600" b="1" dirty="0">
              <a:latin typeface="+mj-lt"/>
            </a:endParaRPr>
          </a:p>
          <a:p>
            <a:pPr indent="-457200">
              <a:defRPr/>
            </a:pPr>
            <a:endParaRPr lang="mk-MK" sz="1600" dirty="0" smtClean="0"/>
          </a:p>
          <a:p>
            <a:pPr indent="-457200">
              <a:buFont typeface="Wingdings" pitchFamily="2" charset="2"/>
              <a:buChar char="ü"/>
              <a:defRPr/>
            </a:pPr>
            <a:endParaRPr lang="mk-MK" sz="1600" dirty="0">
              <a:solidFill>
                <a:schemeClr val="tx2"/>
              </a:solidFill>
              <a:latin typeface="+mn-lt"/>
              <a:ea typeface="+mj-ea"/>
              <a:cs typeface="+mj-cs"/>
            </a:endParaRPr>
          </a:p>
          <a:p>
            <a:pPr marL="342900" indent="-342900" eaLnBrk="0" hangingPunct="0">
              <a:spcBef>
                <a:spcPct val="20000"/>
              </a:spcBef>
              <a:buClr>
                <a:schemeClr val="accent2"/>
              </a:buClr>
              <a:buFont typeface="Wingdings" pitchFamily="2" charset="2"/>
              <a:buNone/>
              <a:defRPr/>
            </a:pPr>
            <a:endParaRPr lang="mk-MK" sz="1800" b="1" kern="0" dirty="0">
              <a:latin typeface="+mn-lt"/>
            </a:endParaRPr>
          </a:p>
          <a:p>
            <a:pPr marL="342900" indent="-342900" eaLnBrk="0" hangingPunct="0">
              <a:spcBef>
                <a:spcPct val="20000"/>
              </a:spcBef>
              <a:buClr>
                <a:schemeClr val="accent2"/>
              </a:buClr>
              <a:buFont typeface="Wingdings" pitchFamily="2" charset="2"/>
              <a:buNone/>
              <a:defRPr/>
            </a:pPr>
            <a:endParaRPr lang="en-US" sz="1800" b="1" kern="0" dirty="0">
              <a:latin typeface="+mn-lt"/>
            </a:endParaRPr>
          </a:p>
          <a:p>
            <a:pPr marL="342900" indent="-342900" eaLnBrk="0" hangingPunct="0">
              <a:spcBef>
                <a:spcPct val="20000"/>
              </a:spcBef>
              <a:buClr>
                <a:schemeClr val="accent2"/>
              </a:buClr>
              <a:buFont typeface="Wingdings" pitchFamily="2" charset="2"/>
              <a:buNone/>
              <a:defRPr/>
            </a:pPr>
            <a:endParaRPr lang="mk-MK" sz="1800" b="1" kern="0" dirty="0">
              <a:latin typeface="+mn-lt"/>
            </a:endParaRPr>
          </a:p>
          <a:p>
            <a:pPr marL="342900" indent="-342900" eaLnBrk="0" hangingPunct="0">
              <a:spcBef>
                <a:spcPct val="20000"/>
              </a:spcBef>
              <a:buClr>
                <a:schemeClr val="accent2"/>
              </a:buClr>
              <a:buFont typeface="Wingdings" pitchFamily="2" charset="2"/>
              <a:buNone/>
              <a:defRPr/>
            </a:pPr>
            <a:r>
              <a:rPr lang="mk-MK" sz="1800" b="1" kern="0" dirty="0">
                <a:latin typeface="+mn-lt"/>
              </a:rPr>
              <a:t>	</a:t>
            </a:r>
            <a:endParaRPr lang="mk-MK" sz="1800" kern="0" dirty="0">
              <a:latin typeface="+mn-lt"/>
            </a:endParaRPr>
          </a:p>
          <a:p>
            <a:pPr marL="342900" indent="-342900">
              <a:spcBef>
                <a:spcPct val="20000"/>
              </a:spcBef>
              <a:buClr>
                <a:schemeClr val="accent2"/>
              </a:buClr>
              <a:buFont typeface="Wingdings" pitchFamily="2" charset="2"/>
              <a:buNone/>
              <a:defRPr/>
            </a:pPr>
            <a:endParaRPr lang="en-US" sz="1800" kern="0" dirty="0">
              <a:latin typeface="+mn-lt"/>
            </a:endParaRPr>
          </a:p>
          <a:p>
            <a:pPr marL="342900" indent="-342900">
              <a:spcBef>
                <a:spcPct val="20000"/>
              </a:spcBef>
              <a:buClr>
                <a:schemeClr val="accent2"/>
              </a:buClr>
              <a:buFont typeface="Wingdings" pitchFamily="2" charset="2"/>
              <a:buNone/>
              <a:defRPr/>
            </a:pPr>
            <a:endParaRPr lang="mk-MK" sz="1800" kern="0" dirty="0">
              <a:latin typeface="+mn-lt"/>
            </a:endParaRPr>
          </a:p>
          <a:p>
            <a:pPr marL="342900" indent="-342900">
              <a:spcBef>
                <a:spcPct val="20000"/>
              </a:spcBef>
              <a:buClr>
                <a:schemeClr val="accent2"/>
              </a:buClr>
              <a:buFont typeface="Wingdings" pitchFamily="2" charset="2"/>
              <a:buNone/>
              <a:defRPr/>
            </a:pPr>
            <a:endParaRPr lang="en-US" sz="1800" kern="0" dirty="0">
              <a:latin typeface="+mn-lt"/>
            </a:endParaRPr>
          </a:p>
        </p:txBody>
      </p:sp>
      <p:sp>
        <p:nvSpPr>
          <p:cNvPr id="8196" name="Slide Number Placeholder 1"/>
          <p:cNvSpPr txBox="1">
            <a:spLocks noGrp="1"/>
          </p:cNvSpPr>
          <p:nvPr/>
        </p:nvSpPr>
        <p:spPr bwMode="auto">
          <a:xfrm>
            <a:off x="8410575" y="6181725"/>
            <a:ext cx="609600" cy="457200"/>
          </a:xfrm>
          <a:prstGeom prst="rect">
            <a:avLst/>
          </a:prstGeom>
          <a:noFill/>
          <a:ln w="9525">
            <a:noFill/>
            <a:miter lim="800000"/>
            <a:headEnd/>
            <a:tailEnd/>
          </a:ln>
        </p:spPr>
        <p:txBody>
          <a:bodyPr lIns="0" tIns="0" rIns="0" bIns="0" anchor="ctr"/>
          <a:lstStyle/>
          <a:p>
            <a:fld id="{5F1D4A9C-B559-418E-A2F0-A0BD027E3D2B}" type="slidenum">
              <a:rPr lang="en-US" sz="1600" smtClean="0">
                <a:solidFill>
                  <a:schemeClr val="tx2"/>
                </a:solidFill>
                <a:latin typeface="+mj-lt"/>
              </a:rPr>
              <a:pPr/>
              <a:t>40</a:t>
            </a:fld>
            <a:endParaRPr lang="en-US" sz="1600" dirty="0">
              <a:solidFill>
                <a:schemeClr val="tx2"/>
              </a:solidFill>
              <a:latin typeface="+mj-lt"/>
            </a:endParaRPr>
          </a:p>
        </p:txBody>
      </p:sp>
      <p:sp>
        <p:nvSpPr>
          <p:cNvPr id="6" name="Rectangle 2"/>
          <p:cNvSpPr>
            <a:spLocks noGrp="1" noChangeArrowheads="1"/>
          </p:cNvSpPr>
          <p:nvPr>
            <p:ph type="title"/>
          </p:nvPr>
        </p:nvSpPr>
        <p:spPr bwMode="auto">
          <a:xfrm>
            <a:off x="457200" y="685800"/>
            <a:ext cx="8229600" cy="731838"/>
          </a:xfrm>
          <a:noFill/>
          <a:ln>
            <a:miter lim="800000"/>
            <a:headEnd/>
            <a:tailEnd/>
          </a:ln>
        </p:spPr>
        <p:txBody>
          <a:bodyPr vert="horz" wrap="square" lIns="91440" tIns="45720" rIns="91440" bIns="45720" numCol="1" anchor="t" anchorCtr="0" compatLnSpc="1">
            <a:prstTxWarp prst="textNoShape">
              <a:avLst/>
            </a:prstTxWarp>
          </a:bodyPr>
          <a:lstStyle/>
          <a:p>
            <a:pPr algn="l"/>
            <a:r>
              <a:rPr lang="mk-MK" sz="2400" b="1" dirty="0" smtClean="0"/>
              <a:t>3.6. </a:t>
            </a:r>
            <a:r>
              <a:rPr lang="en-US" sz="2400" b="1" dirty="0" smtClean="0"/>
              <a:t>Payment and settlement systems oversight </a:t>
            </a:r>
            <a:r>
              <a:rPr lang="mk-MK" sz="2400" b="1" dirty="0" smtClean="0"/>
              <a:t> </a:t>
            </a:r>
            <a:r>
              <a:rPr lang="mk-MK" sz="2400" dirty="0" smtClean="0"/>
              <a:t/>
            </a:r>
            <a:br>
              <a:rPr lang="mk-MK" sz="2400" dirty="0" smtClean="0"/>
            </a:br>
            <a:r>
              <a:rPr lang="mk-MK" sz="2400" dirty="0" smtClean="0"/>
              <a:t/>
            </a:r>
            <a:br>
              <a:rPr lang="mk-MK" sz="2400" dirty="0" smtClean="0"/>
            </a:br>
            <a:r>
              <a:rPr lang="mk-MK" sz="3000" b="1" dirty="0" smtClean="0"/>
              <a:t/>
            </a:r>
            <a:br>
              <a:rPr lang="mk-MK" sz="3000" b="1" dirty="0" smtClean="0"/>
            </a:br>
            <a:r>
              <a:rPr lang="en-US" sz="3000" dirty="0" smtClean="0">
                <a:solidFill>
                  <a:schemeClr val="tx1"/>
                </a:solidFill>
              </a:rPr>
              <a:t/>
            </a:r>
            <a:br>
              <a:rPr lang="en-US" sz="3000" dirty="0" smtClean="0">
                <a:solidFill>
                  <a:schemeClr val="tx1"/>
                </a:solidFill>
              </a:rPr>
            </a:br>
            <a:endParaRPr lang="mk-MK" sz="3000" b="1" dirty="0" smtClean="0">
              <a:solidFill>
                <a:schemeClr val="tx1"/>
              </a:solidFill>
            </a:endParaRPr>
          </a:p>
        </p:txBody>
      </p:sp>
      <p:sp>
        <p:nvSpPr>
          <p:cNvPr id="7" name="Rectangle 2"/>
          <p:cNvSpPr txBox="1">
            <a:spLocks noChangeArrowheads="1"/>
          </p:cNvSpPr>
          <p:nvPr/>
        </p:nvSpPr>
        <p:spPr bwMode="auto">
          <a:xfrm>
            <a:off x="685800" y="1676400"/>
            <a:ext cx="7848600" cy="838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lvl="0" algn="ctr" eaLnBrk="0" hangingPunct="0">
              <a:lnSpc>
                <a:spcPct val="85000"/>
              </a:lnSpc>
              <a:defRPr/>
            </a:pPr>
            <a:r>
              <a:rPr lang="en-US" sz="2000" u="sng" kern="0" dirty="0" smtClean="0">
                <a:solidFill>
                  <a:schemeClr val="tx2"/>
                </a:solidFill>
                <a:latin typeface="+mj-lt"/>
              </a:rPr>
              <a:t>Further harmonization with the international methodology  and standards on operating of the payment  and securities settlement systems</a:t>
            </a:r>
            <a:r>
              <a:rPr lang="mk-MK" sz="2000" kern="0" dirty="0" smtClean="0">
                <a:solidFill>
                  <a:schemeClr val="tx2"/>
                </a:solidFill>
              </a:rPr>
              <a:t/>
            </a:r>
            <a:br>
              <a:rPr lang="mk-MK" sz="2000" kern="0" dirty="0" smtClean="0">
                <a:solidFill>
                  <a:schemeClr val="tx2"/>
                </a:solidFill>
              </a:rPr>
            </a:br>
            <a:r>
              <a:rPr kumimoji="0" lang="mk-MK" sz="2400" b="0" i="0" u="none" strike="noStrike" kern="0" cap="none" spc="0" normalizeH="0" baseline="0" noProof="0" dirty="0" smtClean="0">
                <a:ln>
                  <a:noFill/>
                </a:ln>
                <a:solidFill>
                  <a:schemeClr val="tx2"/>
                </a:solidFill>
                <a:effectLst/>
                <a:uLnTx/>
                <a:uFillTx/>
                <a:latin typeface="+mj-lt"/>
                <a:ea typeface="+mj-ea"/>
                <a:cs typeface="+mj-cs"/>
              </a:rPr>
              <a:t/>
            </a:r>
            <a:br>
              <a:rPr kumimoji="0" lang="mk-MK" sz="2400" b="0" i="0" u="none" strike="noStrike" kern="0" cap="none" spc="0" normalizeH="0" baseline="0" noProof="0" dirty="0" smtClean="0">
                <a:ln>
                  <a:noFill/>
                </a:ln>
                <a:solidFill>
                  <a:schemeClr val="tx2"/>
                </a:solidFill>
                <a:effectLst/>
                <a:uLnTx/>
                <a:uFillTx/>
                <a:latin typeface="+mj-lt"/>
                <a:ea typeface="+mj-ea"/>
                <a:cs typeface="+mj-cs"/>
              </a:rPr>
            </a:br>
            <a:r>
              <a:rPr kumimoji="0" lang="mk-MK" sz="2400" b="0" i="0" u="none" strike="noStrike" kern="0" cap="none" spc="0" normalizeH="0" baseline="0" noProof="0" dirty="0" smtClean="0">
                <a:ln>
                  <a:noFill/>
                </a:ln>
                <a:solidFill>
                  <a:schemeClr val="tx2"/>
                </a:solidFill>
                <a:effectLst/>
                <a:uLnTx/>
                <a:uFillTx/>
                <a:latin typeface="+mj-lt"/>
                <a:ea typeface="+mj-ea"/>
                <a:cs typeface="+mj-cs"/>
              </a:rPr>
              <a:t/>
            </a:r>
            <a:br>
              <a:rPr kumimoji="0" lang="mk-MK" sz="2400" b="0" i="0" u="none" strike="noStrike" kern="0" cap="none" spc="0" normalizeH="0" baseline="0" noProof="0" dirty="0" smtClean="0">
                <a:ln>
                  <a:noFill/>
                </a:ln>
                <a:solidFill>
                  <a:schemeClr val="tx2"/>
                </a:solidFill>
                <a:effectLst/>
                <a:uLnTx/>
                <a:uFillTx/>
                <a:latin typeface="+mj-lt"/>
                <a:ea typeface="+mj-ea"/>
                <a:cs typeface="+mj-cs"/>
              </a:rPr>
            </a:br>
            <a:r>
              <a:rPr kumimoji="0" lang="mk-MK" sz="3000" b="1" i="0" u="none" strike="noStrike" kern="0" cap="none" spc="0" normalizeH="0" baseline="0" noProof="0" dirty="0" smtClean="0">
                <a:ln>
                  <a:noFill/>
                </a:ln>
                <a:solidFill>
                  <a:schemeClr val="tx2"/>
                </a:solidFill>
                <a:effectLst/>
                <a:uLnTx/>
                <a:uFillTx/>
                <a:latin typeface="+mj-lt"/>
                <a:ea typeface="+mj-ea"/>
                <a:cs typeface="+mj-cs"/>
              </a:rPr>
              <a:t/>
            </a:r>
            <a:br>
              <a:rPr kumimoji="0" lang="mk-MK" sz="3000" b="1" i="0" u="none" strike="noStrike" kern="0" cap="none" spc="0" normalizeH="0" baseline="0" noProof="0" dirty="0" smtClean="0">
                <a:ln>
                  <a:noFill/>
                </a:ln>
                <a:solidFill>
                  <a:schemeClr val="tx2"/>
                </a:solidFill>
                <a:effectLst/>
                <a:uLnTx/>
                <a:uFillTx/>
                <a:latin typeface="+mj-lt"/>
                <a:ea typeface="+mj-ea"/>
                <a:cs typeface="+mj-cs"/>
              </a:rPr>
            </a:br>
            <a:r>
              <a:rPr kumimoji="0" lang="en-US" sz="3000" b="0" i="0" u="none" strike="noStrike" kern="0" cap="none" spc="0" normalizeH="0" baseline="0" noProof="0" dirty="0" smtClean="0">
                <a:ln>
                  <a:noFill/>
                </a:ln>
                <a:solidFill>
                  <a:schemeClr val="tx1"/>
                </a:solidFill>
                <a:effectLst/>
                <a:uLnTx/>
                <a:uFillTx/>
                <a:latin typeface="+mj-lt"/>
                <a:ea typeface="+mj-ea"/>
                <a:cs typeface="+mj-cs"/>
              </a:rPr>
              <a:t/>
            </a:r>
            <a:br>
              <a:rPr kumimoji="0" lang="en-US" sz="3000" b="0" i="0" u="none" strike="noStrike" kern="0" cap="none" spc="0" normalizeH="0" baseline="0" noProof="0" dirty="0" smtClean="0">
                <a:ln>
                  <a:noFill/>
                </a:ln>
                <a:solidFill>
                  <a:schemeClr val="tx1"/>
                </a:solidFill>
                <a:effectLst/>
                <a:uLnTx/>
                <a:uFillTx/>
                <a:latin typeface="+mj-lt"/>
                <a:ea typeface="+mj-ea"/>
                <a:cs typeface="+mj-cs"/>
              </a:rPr>
            </a:br>
            <a:endParaRPr kumimoji="0" lang="mk-MK" sz="3000" b="1" i="0" u="none" strike="noStrike" kern="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685800" y="685800"/>
            <a:ext cx="7848600" cy="1066800"/>
          </a:xfrm>
          <a:noFill/>
          <a:ln>
            <a:miter lim="800000"/>
            <a:headEnd/>
            <a:tailEnd/>
          </a:ln>
        </p:spPr>
        <p:txBody>
          <a:bodyPr vert="horz" wrap="square" lIns="91440" tIns="45720" rIns="91440" bIns="45720" numCol="1" anchor="t" anchorCtr="0" compatLnSpc="1">
            <a:prstTxWarp prst="textNoShape">
              <a:avLst/>
            </a:prstTxWarp>
          </a:bodyPr>
          <a:lstStyle/>
          <a:p>
            <a:pPr algn="l"/>
            <a:r>
              <a:rPr lang="mk-MK" sz="2400" b="1" dirty="0" smtClean="0"/>
              <a:t>3.7. </a:t>
            </a:r>
            <a:r>
              <a:rPr lang="en-US" sz="2400" b="1" dirty="0" smtClean="0"/>
              <a:t>Larger use of the cashless payments</a:t>
            </a:r>
            <a:r>
              <a:rPr lang="mk-MK" sz="2400" dirty="0" smtClean="0"/>
              <a:t/>
            </a:r>
            <a:br>
              <a:rPr lang="mk-MK" sz="2400" dirty="0" smtClean="0"/>
            </a:br>
            <a:r>
              <a:rPr lang="mk-MK" sz="2400" dirty="0" smtClean="0"/>
              <a:t/>
            </a:r>
            <a:br>
              <a:rPr lang="mk-MK" sz="2400" dirty="0" smtClean="0"/>
            </a:br>
            <a:r>
              <a:rPr lang="mk-MK" sz="2400" dirty="0" smtClean="0"/>
              <a:t/>
            </a:r>
            <a:br>
              <a:rPr lang="mk-MK" sz="2400" dirty="0" smtClean="0"/>
            </a:br>
            <a:r>
              <a:rPr lang="mk-MK" sz="3000" b="1" dirty="0" smtClean="0"/>
              <a:t/>
            </a:r>
            <a:br>
              <a:rPr lang="mk-MK" sz="3000" b="1" dirty="0" smtClean="0"/>
            </a:br>
            <a:r>
              <a:rPr lang="en-US" sz="3000" dirty="0" smtClean="0">
                <a:solidFill>
                  <a:schemeClr val="tx1"/>
                </a:solidFill>
              </a:rPr>
              <a:t/>
            </a:r>
            <a:br>
              <a:rPr lang="en-US" sz="3000" dirty="0" smtClean="0">
                <a:solidFill>
                  <a:schemeClr val="tx1"/>
                </a:solidFill>
              </a:rPr>
            </a:br>
            <a:endParaRPr lang="mk-MK" sz="3000" b="1" dirty="0" smtClean="0">
              <a:solidFill>
                <a:schemeClr val="tx1"/>
              </a:solidFill>
            </a:endParaRPr>
          </a:p>
        </p:txBody>
      </p:sp>
      <p:sp>
        <p:nvSpPr>
          <p:cNvPr id="16" name="Rectangle 3"/>
          <p:cNvSpPr txBox="1">
            <a:spLocks noChangeArrowheads="1"/>
          </p:cNvSpPr>
          <p:nvPr/>
        </p:nvSpPr>
        <p:spPr bwMode="auto">
          <a:xfrm>
            <a:off x="685800" y="1219200"/>
            <a:ext cx="7848600" cy="5257800"/>
          </a:xfrm>
          <a:prstGeom prst="rect">
            <a:avLst/>
          </a:prstGeom>
          <a:noFill/>
          <a:ln>
            <a:solidFill>
              <a:schemeClr val="bg2"/>
            </a:solidFill>
            <a:miter lim="800000"/>
            <a:headEnd/>
            <a:tailEnd/>
          </a:ln>
        </p:spPr>
        <p:txBody>
          <a:bodyPr/>
          <a:lstStyle/>
          <a:p>
            <a:pPr marL="457200" indent="-457200">
              <a:buFont typeface="Arial" pitchFamily="34" charset="0"/>
              <a:buChar char="•"/>
              <a:defRPr/>
            </a:pPr>
            <a:r>
              <a:rPr lang="en-US" sz="1600" b="1" dirty="0" smtClean="0">
                <a:solidFill>
                  <a:schemeClr val="tx2"/>
                </a:solidFill>
                <a:latin typeface="+mn-lt"/>
                <a:ea typeface="+mj-ea"/>
                <a:cs typeface="+mj-cs"/>
              </a:rPr>
              <a:t>Current situation</a:t>
            </a:r>
          </a:p>
          <a:p>
            <a:pPr marL="457200" indent="-457200">
              <a:defRPr/>
            </a:pPr>
            <a:endParaRPr lang="mk-MK" sz="1600" b="1" dirty="0" smtClean="0">
              <a:solidFill>
                <a:schemeClr val="tx2"/>
              </a:solidFill>
              <a:latin typeface="+mn-lt"/>
              <a:ea typeface="+mj-ea"/>
              <a:cs typeface="+mj-cs"/>
            </a:endParaRPr>
          </a:p>
          <a:p>
            <a:pPr marL="914400" lvl="1" indent="-457200" algn="just">
              <a:buFont typeface="Wingdings" pitchFamily="2" charset="2"/>
              <a:buChar char="ü"/>
              <a:defRPr/>
            </a:pPr>
            <a:r>
              <a:rPr lang="en-US" sz="1600" u="sng" dirty="0" smtClean="0">
                <a:latin typeface="+mn-lt"/>
              </a:rPr>
              <a:t>Downward trends with the indicators for cash and cash payments </a:t>
            </a:r>
            <a:r>
              <a:rPr lang="en-US" sz="1600" dirty="0" smtClean="0">
                <a:latin typeface="+mn-lt"/>
              </a:rPr>
              <a:t>after the intensive measures in </a:t>
            </a:r>
            <a:r>
              <a:rPr lang="mk-MK" sz="1600" dirty="0" smtClean="0">
                <a:latin typeface="+mn-lt"/>
              </a:rPr>
              <a:t>2007-2009 </a:t>
            </a:r>
            <a:r>
              <a:rPr lang="en-US" sz="1600" dirty="0" smtClean="0">
                <a:latin typeface="+mn-lt"/>
              </a:rPr>
              <a:t>period </a:t>
            </a:r>
            <a:r>
              <a:rPr lang="mk-MK" sz="1600" dirty="0" smtClean="0">
                <a:latin typeface="+mn-lt"/>
              </a:rPr>
              <a:t>(</a:t>
            </a:r>
            <a:r>
              <a:rPr lang="en-US" sz="1600" dirty="0" smtClean="0">
                <a:latin typeface="+mn-lt"/>
              </a:rPr>
              <a:t>transaction accounts</a:t>
            </a:r>
            <a:r>
              <a:rPr lang="mk-MK" sz="1600" dirty="0" smtClean="0">
                <a:latin typeface="+mn-lt"/>
              </a:rPr>
              <a:t>, </a:t>
            </a:r>
            <a:r>
              <a:rPr lang="en-US" sz="1600" dirty="0" smtClean="0">
                <a:latin typeface="+mn-lt"/>
              </a:rPr>
              <a:t>cashless payment of wages and retirement pay, campaigns for card-based payments and e-banking, etc.</a:t>
            </a:r>
            <a:r>
              <a:rPr lang="mk-MK" sz="1600" dirty="0" smtClean="0">
                <a:latin typeface="+mn-lt"/>
              </a:rPr>
              <a:t>);</a:t>
            </a:r>
          </a:p>
          <a:p>
            <a:pPr marL="914400" lvl="1" indent="-457200" algn="just">
              <a:buFont typeface="Wingdings" pitchFamily="2" charset="2"/>
              <a:buChar char="ü"/>
              <a:defRPr/>
            </a:pPr>
            <a:r>
              <a:rPr lang="en-US" sz="1600" dirty="0" smtClean="0">
                <a:latin typeface="+mn-lt"/>
              </a:rPr>
              <a:t>The share of the cash in the money supply M1 of </a:t>
            </a:r>
            <a:r>
              <a:rPr lang="mk-MK" sz="1600" dirty="0" smtClean="0">
                <a:latin typeface="+mn-lt"/>
              </a:rPr>
              <a:t>45% </a:t>
            </a:r>
            <a:r>
              <a:rPr lang="en-US" sz="1600" dirty="0" smtClean="0">
                <a:latin typeface="+mn-lt"/>
              </a:rPr>
              <a:t>in December </a:t>
            </a:r>
            <a:r>
              <a:rPr lang="mk-MK" sz="1600" dirty="0" smtClean="0">
                <a:latin typeface="+mn-lt"/>
              </a:rPr>
              <a:t>2006 </a:t>
            </a:r>
            <a:r>
              <a:rPr lang="en-US" sz="1600" dirty="0" smtClean="0">
                <a:latin typeface="+mn-lt"/>
              </a:rPr>
              <a:t>reduced to </a:t>
            </a:r>
            <a:r>
              <a:rPr lang="mk-MK" sz="1600" dirty="0" smtClean="0">
                <a:latin typeface="+mn-lt"/>
              </a:rPr>
              <a:t>31% </a:t>
            </a:r>
            <a:r>
              <a:rPr lang="en-US" sz="1600" dirty="0" smtClean="0">
                <a:latin typeface="+mn-lt"/>
              </a:rPr>
              <a:t>in February</a:t>
            </a:r>
            <a:r>
              <a:rPr lang="mk-MK" sz="1600" dirty="0" smtClean="0">
                <a:latin typeface="+mn-lt"/>
              </a:rPr>
              <a:t> 2009 (</a:t>
            </a:r>
            <a:r>
              <a:rPr lang="en-US" sz="1600" dirty="0" smtClean="0">
                <a:latin typeface="+mn-lt"/>
              </a:rPr>
              <a:t>decrease of </a:t>
            </a:r>
            <a:r>
              <a:rPr lang="mk-MK" sz="1600" dirty="0" smtClean="0">
                <a:latin typeface="+mn-lt"/>
              </a:rPr>
              <a:t>14 </a:t>
            </a:r>
            <a:r>
              <a:rPr lang="en-US" sz="1600" dirty="0" smtClean="0">
                <a:latin typeface="+mn-lt"/>
              </a:rPr>
              <a:t>p.p.)</a:t>
            </a:r>
            <a:r>
              <a:rPr lang="mk-MK" sz="1600" dirty="0" smtClean="0">
                <a:latin typeface="+mn-lt"/>
              </a:rPr>
              <a:t>;</a:t>
            </a:r>
          </a:p>
          <a:p>
            <a:pPr marL="914400" lvl="1" indent="-457200" algn="just">
              <a:buFont typeface="Wingdings" pitchFamily="2" charset="2"/>
              <a:buChar char="ü"/>
              <a:defRPr/>
            </a:pPr>
            <a:r>
              <a:rPr lang="en-US" sz="1600" dirty="0" smtClean="0">
                <a:latin typeface="+mn-lt"/>
              </a:rPr>
              <a:t>Reduced share in the cash payments to/from bank accounts in the total transactions by </a:t>
            </a:r>
            <a:r>
              <a:rPr lang="mk-MK" sz="1600" dirty="0" smtClean="0">
                <a:latin typeface="+mn-lt"/>
              </a:rPr>
              <a:t>7 </a:t>
            </a:r>
            <a:r>
              <a:rPr lang="en-US" sz="1600" dirty="0" smtClean="0">
                <a:latin typeface="+mn-lt"/>
              </a:rPr>
              <a:t>p.p. in</a:t>
            </a:r>
            <a:r>
              <a:rPr lang="mk-MK" sz="1600" dirty="0" smtClean="0">
                <a:latin typeface="+mn-lt"/>
              </a:rPr>
              <a:t> 2012 </a:t>
            </a:r>
            <a:r>
              <a:rPr lang="en-US" sz="1600" dirty="0" smtClean="0">
                <a:latin typeface="+mn-lt"/>
              </a:rPr>
              <a:t>relative to</a:t>
            </a:r>
            <a:r>
              <a:rPr lang="mk-MK" sz="1600" dirty="0" smtClean="0">
                <a:latin typeface="+mn-lt"/>
              </a:rPr>
              <a:t> 2006</a:t>
            </a:r>
            <a:r>
              <a:rPr lang="en-US" sz="1600" dirty="0" smtClean="0">
                <a:latin typeface="+mn-lt"/>
              </a:rPr>
              <a:t>;</a:t>
            </a:r>
            <a:endParaRPr lang="mk-MK" sz="1600" dirty="0" smtClean="0">
              <a:latin typeface="+mn-lt"/>
            </a:endParaRPr>
          </a:p>
          <a:p>
            <a:pPr marL="914400" lvl="1" indent="-457200" algn="just">
              <a:buFont typeface="Wingdings" pitchFamily="2" charset="2"/>
              <a:buChar char="ü"/>
              <a:defRPr/>
            </a:pPr>
            <a:r>
              <a:rPr lang="en-US" sz="1600" u="sng" dirty="0" smtClean="0">
                <a:latin typeface="+mn-lt"/>
              </a:rPr>
              <a:t>The use of cash remains high</a:t>
            </a:r>
            <a:r>
              <a:rPr lang="mk-MK" sz="1600" u="sng" dirty="0" smtClean="0">
                <a:latin typeface="+mn-lt"/>
              </a:rPr>
              <a:t> </a:t>
            </a:r>
            <a:r>
              <a:rPr lang="mk-MK" sz="1600" dirty="0" smtClean="0">
                <a:latin typeface="+mn-lt"/>
              </a:rPr>
              <a:t>– </a:t>
            </a:r>
            <a:r>
              <a:rPr lang="en-US" sz="1600" dirty="0" smtClean="0">
                <a:latin typeface="+mn-lt"/>
              </a:rPr>
              <a:t>the share of cash in M1 in 2012 equals about </a:t>
            </a:r>
            <a:r>
              <a:rPr lang="mk-MK" sz="1600" dirty="0" smtClean="0">
                <a:latin typeface="+mn-lt"/>
              </a:rPr>
              <a:t>30% (</a:t>
            </a:r>
            <a:r>
              <a:rPr lang="en-US" sz="1600" dirty="0" smtClean="0">
                <a:latin typeface="+mn-lt"/>
              </a:rPr>
              <a:t>from</a:t>
            </a:r>
            <a:r>
              <a:rPr lang="mk-MK" sz="1600" dirty="0" smtClean="0">
                <a:latin typeface="+mn-lt"/>
              </a:rPr>
              <a:t> 10% </a:t>
            </a:r>
            <a:r>
              <a:rPr lang="en-US" sz="1600" dirty="0" smtClean="0">
                <a:latin typeface="+mn-lt"/>
              </a:rPr>
              <a:t>to</a:t>
            </a:r>
            <a:r>
              <a:rPr lang="mk-MK" sz="1600" dirty="0" smtClean="0">
                <a:latin typeface="+mn-lt"/>
              </a:rPr>
              <a:t> 25% </a:t>
            </a:r>
            <a:r>
              <a:rPr lang="en-US" sz="1600" dirty="0" smtClean="0">
                <a:latin typeface="+mn-lt"/>
              </a:rPr>
              <a:t>in the developed countries</a:t>
            </a:r>
            <a:r>
              <a:rPr lang="mk-MK" sz="1600" dirty="0" smtClean="0">
                <a:latin typeface="+mn-lt"/>
              </a:rPr>
              <a:t>). </a:t>
            </a:r>
          </a:p>
          <a:p>
            <a:pPr marL="457200" indent="-457200">
              <a:defRPr/>
            </a:pPr>
            <a:endParaRPr lang="mk-MK" sz="1600" b="1" dirty="0" smtClean="0">
              <a:solidFill>
                <a:schemeClr val="tx2"/>
              </a:solidFill>
              <a:latin typeface="+mn-lt"/>
              <a:ea typeface="+mj-ea"/>
              <a:cs typeface="+mj-cs"/>
            </a:endParaRPr>
          </a:p>
          <a:p>
            <a:pPr marL="457200" indent="-457200">
              <a:buFont typeface="Arial" pitchFamily="34" charset="0"/>
              <a:buChar char="•"/>
              <a:defRPr/>
            </a:pPr>
            <a:r>
              <a:rPr lang="en-US" sz="1600" b="1" dirty="0" smtClean="0">
                <a:solidFill>
                  <a:schemeClr val="tx2"/>
                </a:solidFill>
                <a:latin typeface="+mn-lt"/>
                <a:ea typeface="+mj-ea"/>
                <a:cs typeface="+mj-cs"/>
              </a:rPr>
              <a:t>Experience of the EU countries </a:t>
            </a:r>
            <a:r>
              <a:rPr lang="mk-MK" sz="1600" b="1" dirty="0" smtClean="0">
                <a:solidFill>
                  <a:schemeClr val="tx2"/>
                </a:solidFill>
                <a:latin typeface="+mn-lt"/>
                <a:ea typeface="+mj-ea"/>
                <a:cs typeface="+mj-cs"/>
              </a:rPr>
              <a:t>– </a:t>
            </a:r>
            <a:r>
              <a:rPr lang="en-US" sz="1600" dirty="0" smtClean="0">
                <a:solidFill>
                  <a:schemeClr val="tx2"/>
                </a:solidFill>
                <a:latin typeface="+mn-lt"/>
                <a:ea typeface="+mj-ea"/>
                <a:cs typeface="+mj-cs"/>
              </a:rPr>
              <a:t>the administrative measures for lower cash use are not efficient;  activities for wide and efficient use of the cashless instruments; cashless payment of public duties and services, etc.</a:t>
            </a:r>
            <a:endParaRPr lang="mk-MK" sz="1600" dirty="0" smtClean="0">
              <a:solidFill>
                <a:schemeClr val="tx2"/>
              </a:solidFill>
              <a:latin typeface="+mn-lt"/>
              <a:ea typeface="+mj-ea"/>
              <a:cs typeface="+mj-cs"/>
            </a:endParaRPr>
          </a:p>
          <a:p>
            <a:pPr marL="457200" indent="-457200">
              <a:defRPr/>
            </a:pPr>
            <a:endParaRPr lang="mk-MK" sz="1600" dirty="0" smtClean="0">
              <a:solidFill>
                <a:schemeClr val="tx2"/>
              </a:solidFill>
              <a:latin typeface="+mn-lt"/>
              <a:ea typeface="+mj-ea"/>
              <a:cs typeface="+mj-cs"/>
            </a:endParaRPr>
          </a:p>
          <a:p>
            <a:pPr marL="457200" indent="-457200">
              <a:buFont typeface="Arial" pitchFamily="34" charset="0"/>
              <a:buChar char="•"/>
              <a:defRPr/>
            </a:pPr>
            <a:endParaRPr lang="mk-MK" sz="1600" b="1" dirty="0" smtClean="0">
              <a:solidFill>
                <a:schemeClr val="tx2"/>
              </a:solidFill>
              <a:latin typeface="+mn-lt"/>
              <a:ea typeface="+mj-ea"/>
              <a:cs typeface="+mj-cs"/>
            </a:endParaRPr>
          </a:p>
          <a:p>
            <a:pPr marL="914400" lvl="1" indent="-457200" algn="just">
              <a:buFont typeface="Wingdings" pitchFamily="2" charset="2"/>
              <a:buChar char="ü"/>
              <a:defRPr/>
            </a:pPr>
            <a:endParaRPr lang="mk-MK" sz="1600" dirty="0" smtClean="0">
              <a:latin typeface="+mj-lt"/>
            </a:endParaRPr>
          </a:p>
          <a:p>
            <a:pPr marL="914400" lvl="1" indent="-457200" algn="just">
              <a:buFont typeface="Wingdings" pitchFamily="2" charset="2"/>
              <a:buChar char="ü"/>
              <a:defRPr/>
            </a:pPr>
            <a:endParaRPr lang="mk-MK" sz="1600" b="1" dirty="0" smtClean="0">
              <a:latin typeface="+mj-lt"/>
            </a:endParaRPr>
          </a:p>
          <a:p>
            <a:pPr indent="-457200">
              <a:defRPr/>
            </a:pPr>
            <a:endParaRPr lang="mk-MK" sz="1600" b="1" dirty="0">
              <a:latin typeface="+mj-lt"/>
            </a:endParaRPr>
          </a:p>
          <a:p>
            <a:pPr indent="-457200">
              <a:defRPr/>
            </a:pPr>
            <a:endParaRPr lang="mk-MK" sz="1600" dirty="0" smtClean="0"/>
          </a:p>
          <a:p>
            <a:pPr indent="-457200">
              <a:buFont typeface="Wingdings" pitchFamily="2" charset="2"/>
              <a:buChar char="ü"/>
              <a:defRPr/>
            </a:pPr>
            <a:endParaRPr lang="mk-MK" sz="1600" dirty="0">
              <a:solidFill>
                <a:schemeClr val="tx2"/>
              </a:solidFill>
              <a:latin typeface="+mn-lt"/>
              <a:ea typeface="+mj-ea"/>
              <a:cs typeface="+mj-cs"/>
            </a:endParaRPr>
          </a:p>
          <a:p>
            <a:pPr marL="342900" indent="-342900" eaLnBrk="0" hangingPunct="0">
              <a:spcBef>
                <a:spcPct val="20000"/>
              </a:spcBef>
              <a:buClr>
                <a:schemeClr val="accent2"/>
              </a:buClr>
              <a:buFont typeface="Wingdings" pitchFamily="2" charset="2"/>
              <a:buNone/>
              <a:defRPr/>
            </a:pPr>
            <a:endParaRPr lang="mk-MK" sz="1800" b="1" kern="0" dirty="0">
              <a:latin typeface="+mn-lt"/>
            </a:endParaRPr>
          </a:p>
          <a:p>
            <a:pPr marL="342900" indent="-342900" eaLnBrk="0" hangingPunct="0">
              <a:spcBef>
                <a:spcPct val="20000"/>
              </a:spcBef>
              <a:buClr>
                <a:schemeClr val="accent2"/>
              </a:buClr>
              <a:buFont typeface="Wingdings" pitchFamily="2" charset="2"/>
              <a:buNone/>
              <a:defRPr/>
            </a:pPr>
            <a:endParaRPr lang="en-US" sz="1800" b="1" kern="0" dirty="0">
              <a:latin typeface="+mn-lt"/>
            </a:endParaRPr>
          </a:p>
          <a:p>
            <a:pPr marL="342900" indent="-342900" eaLnBrk="0" hangingPunct="0">
              <a:spcBef>
                <a:spcPct val="20000"/>
              </a:spcBef>
              <a:buClr>
                <a:schemeClr val="accent2"/>
              </a:buClr>
              <a:buFont typeface="Wingdings" pitchFamily="2" charset="2"/>
              <a:buNone/>
              <a:defRPr/>
            </a:pPr>
            <a:endParaRPr lang="mk-MK" sz="1800" b="1" kern="0" dirty="0">
              <a:latin typeface="+mn-lt"/>
            </a:endParaRPr>
          </a:p>
          <a:p>
            <a:pPr marL="342900" indent="-342900" eaLnBrk="0" hangingPunct="0">
              <a:spcBef>
                <a:spcPct val="20000"/>
              </a:spcBef>
              <a:buClr>
                <a:schemeClr val="accent2"/>
              </a:buClr>
              <a:buFont typeface="Wingdings" pitchFamily="2" charset="2"/>
              <a:buNone/>
              <a:defRPr/>
            </a:pPr>
            <a:r>
              <a:rPr lang="mk-MK" sz="1800" b="1" kern="0" dirty="0">
                <a:latin typeface="+mn-lt"/>
              </a:rPr>
              <a:t>	</a:t>
            </a:r>
            <a:endParaRPr lang="mk-MK" sz="1800" kern="0" dirty="0">
              <a:latin typeface="+mn-lt"/>
            </a:endParaRPr>
          </a:p>
          <a:p>
            <a:pPr marL="342900" indent="-342900">
              <a:spcBef>
                <a:spcPct val="20000"/>
              </a:spcBef>
              <a:buClr>
                <a:schemeClr val="accent2"/>
              </a:buClr>
              <a:buFont typeface="Wingdings" pitchFamily="2" charset="2"/>
              <a:buNone/>
              <a:defRPr/>
            </a:pPr>
            <a:endParaRPr lang="en-US" sz="1800" kern="0" dirty="0">
              <a:latin typeface="+mn-lt"/>
            </a:endParaRPr>
          </a:p>
          <a:p>
            <a:pPr marL="342900" indent="-342900">
              <a:spcBef>
                <a:spcPct val="20000"/>
              </a:spcBef>
              <a:buClr>
                <a:schemeClr val="accent2"/>
              </a:buClr>
              <a:buFont typeface="Wingdings" pitchFamily="2" charset="2"/>
              <a:buNone/>
              <a:defRPr/>
            </a:pPr>
            <a:endParaRPr lang="mk-MK" sz="1800" kern="0" dirty="0">
              <a:latin typeface="+mn-lt"/>
            </a:endParaRPr>
          </a:p>
          <a:p>
            <a:pPr marL="342900" indent="-342900">
              <a:spcBef>
                <a:spcPct val="20000"/>
              </a:spcBef>
              <a:buClr>
                <a:schemeClr val="accent2"/>
              </a:buClr>
              <a:buFont typeface="Wingdings" pitchFamily="2" charset="2"/>
              <a:buNone/>
              <a:defRPr/>
            </a:pPr>
            <a:endParaRPr lang="en-US" sz="1800" kern="0" dirty="0">
              <a:latin typeface="+mn-lt"/>
            </a:endParaRPr>
          </a:p>
        </p:txBody>
      </p:sp>
      <p:sp>
        <p:nvSpPr>
          <p:cNvPr id="8196" name="Slide Number Placeholder 1"/>
          <p:cNvSpPr txBox="1">
            <a:spLocks noGrp="1"/>
          </p:cNvSpPr>
          <p:nvPr/>
        </p:nvSpPr>
        <p:spPr bwMode="auto">
          <a:xfrm>
            <a:off x="8410575" y="6181725"/>
            <a:ext cx="609600" cy="457200"/>
          </a:xfrm>
          <a:prstGeom prst="rect">
            <a:avLst/>
          </a:prstGeom>
          <a:noFill/>
          <a:ln w="9525">
            <a:noFill/>
            <a:miter lim="800000"/>
            <a:headEnd/>
            <a:tailEnd/>
          </a:ln>
        </p:spPr>
        <p:txBody>
          <a:bodyPr lIns="0" tIns="0" rIns="0" bIns="0" anchor="ctr"/>
          <a:lstStyle/>
          <a:p>
            <a:fld id="{5F1D4A9C-B559-418E-A2F0-A0BD027E3D2B}" type="slidenum">
              <a:rPr lang="en-US" sz="1600" smtClean="0">
                <a:solidFill>
                  <a:schemeClr val="tx2"/>
                </a:solidFill>
                <a:latin typeface="+mj-lt"/>
              </a:rPr>
              <a:pPr/>
              <a:t>41</a:t>
            </a:fld>
            <a:endParaRPr lang="en-US" sz="1600" dirty="0">
              <a:solidFill>
                <a:schemeClr val="tx2"/>
              </a:solidFill>
              <a:latin typeface="+mj-lt"/>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914400"/>
          </a:xfrm>
        </p:spPr>
        <p:txBody>
          <a:bodyPr/>
          <a:lstStyle/>
          <a:p>
            <a:r>
              <a:rPr lang="mk-MK" sz="2400" b="1" dirty="0" smtClean="0">
                <a:latin typeface="Tahoma" pitchFamily="34" charset="0"/>
                <a:cs typeface="Tahoma" pitchFamily="34" charset="0"/>
              </a:rPr>
              <a:t>3.7. </a:t>
            </a:r>
            <a:r>
              <a:rPr lang="en-US" sz="2400" b="1" dirty="0" smtClean="0"/>
              <a:t>Larger use of cashless payments</a:t>
            </a:r>
            <a:r>
              <a:rPr lang="mk-MK" sz="2400" dirty="0" smtClean="0"/>
              <a:t/>
            </a:r>
            <a:br>
              <a:rPr lang="mk-MK" sz="2400" dirty="0" smtClean="0"/>
            </a:br>
            <a:endParaRPr lang="mk-MK" sz="2400" dirty="0"/>
          </a:p>
        </p:txBody>
      </p:sp>
      <p:sp>
        <p:nvSpPr>
          <p:cNvPr id="9" name="Text Placeholder 8"/>
          <p:cNvSpPr>
            <a:spLocks noGrp="1"/>
          </p:cNvSpPr>
          <p:nvPr>
            <p:ph type="body" idx="1"/>
          </p:nvPr>
        </p:nvSpPr>
        <p:spPr>
          <a:xfrm>
            <a:off x="457200" y="1447800"/>
            <a:ext cx="4040188" cy="914400"/>
          </a:xfrm>
        </p:spPr>
        <p:txBody>
          <a:bodyPr/>
          <a:lstStyle/>
          <a:p>
            <a:r>
              <a:rPr lang="en-US" sz="1800" dirty="0" smtClean="0">
                <a:latin typeface="Tahoma" pitchFamily="34" charset="0"/>
                <a:cs typeface="Tahoma" pitchFamily="34" charset="0"/>
              </a:rPr>
              <a:t>Share of the currency in circulation in the money supply M1 </a:t>
            </a:r>
            <a:r>
              <a:rPr lang="mk-MK" sz="1400" dirty="0" smtClean="0">
                <a:latin typeface="Tahoma" pitchFamily="34" charset="0"/>
                <a:cs typeface="Tahoma" pitchFamily="34" charset="0"/>
              </a:rPr>
              <a:t>(</a:t>
            </a:r>
            <a:r>
              <a:rPr lang="en-US" sz="1400" dirty="0" smtClean="0">
                <a:latin typeface="Tahoma" pitchFamily="34" charset="0"/>
                <a:cs typeface="Tahoma" pitchFamily="34" charset="0"/>
              </a:rPr>
              <a:t>in</a:t>
            </a:r>
            <a:r>
              <a:rPr lang="mk-MK" sz="1400" dirty="0" smtClean="0">
                <a:latin typeface="Tahoma" pitchFamily="34" charset="0"/>
                <a:cs typeface="Tahoma" pitchFamily="34" charset="0"/>
              </a:rPr>
              <a:t> </a:t>
            </a:r>
            <a:r>
              <a:rPr lang="en-US" sz="1400" dirty="0" smtClean="0">
                <a:latin typeface="Tahoma" pitchFamily="34" charset="0"/>
                <a:cs typeface="Tahoma" pitchFamily="34" charset="0"/>
              </a:rPr>
              <a:t>%</a:t>
            </a:r>
            <a:r>
              <a:rPr lang="mk-MK" sz="1400" dirty="0" smtClean="0">
                <a:latin typeface="Tahoma" pitchFamily="34" charset="0"/>
                <a:cs typeface="Tahoma" pitchFamily="34" charset="0"/>
              </a:rPr>
              <a:t>)</a:t>
            </a:r>
            <a:endParaRPr lang="mk-MK" sz="1400" dirty="0">
              <a:latin typeface="Tahoma" pitchFamily="34" charset="0"/>
              <a:cs typeface="Tahoma" pitchFamily="34" charset="0"/>
            </a:endParaRPr>
          </a:p>
        </p:txBody>
      </p:sp>
      <p:sp>
        <p:nvSpPr>
          <p:cNvPr id="10" name="Text Placeholder 9"/>
          <p:cNvSpPr>
            <a:spLocks noGrp="1"/>
          </p:cNvSpPr>
          <p:nvPr>
            <p:ph type="body" sz="quarter" idx="3"/>
          </p:nvPr>
        </p:nvSpPr>
        <p:spPr>
          <a:xfrm>
            <a:off x="4572001" y="1447800"/>
            <a:ext cx="4114800" cy="914400"/>
          </a:xfrm>
        </p:spPr>
        <p:txBody>
          <a:bodyPr/>
          <a:lstStyle/>
          <a:p>
            <a:r>
              <a:rPr lang="en-US" sz="1800" dirty="0" smtClean="0">
                <a:latin typeface="Tahoma" pitchFamily="34" charset="0"/>
                <a:cs typeface="Tahoma" pitchFamily="34" charset="0"/>
              </a:rPr>
              <a:t>Payment cards devices</a:t>
            </a:r>
            <a:endParaRPr lang="mk-MK" sz="1800" dirty="0">
              <a:latin typeface="Tahoma" pitchFamily="34" charset="0"/>
              <a:cs typeface="Tahoma" pitchFamily="34" charset="0"/>
            </a:endParaRPr>
          </a:p>
        </p:txBody>
      </p:sp>
      <p:pic>
        <p:nvPicPr>
          <p:cNvPr id="8" name="Picture 2"/>
          <p:cNvPicPr>
            <a:picLocks noChangeAspect="1" noChangeArrowheads="1"/>
          </p:cNvPicPr>
          <p:nvPr/>
        </p:nvPicPr>
        <p:blipFill>
          <a:blip r:embed="rId3" cstate="print"/>
          <a:srcRect/>
          <a:stretch>
            <a:fillRect/>
          </a:stretch>
        </p:blipFill>
        <p:spPr bwMode="auto">
          <a:xfrm>
            <a:off x="484665" y="2286000"/>
            <a:ext cx="7992585" cy="3124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685800" y="685800"/>
            <a:ext cx="7848600" cy="1066800"/>
          </a:xfrm>
          <a:noFill/>
          <a:ln>
            <a:miter lim="800000"/>
            <a:headEnd/>
            <a:tailEnd/>
          </a:ln>
        </p:spPr>
        <p:txBody>
          <a:bodyPr vert="horz" wrap="square" lIns="91440" tIns="45720" rIns="91440" bIns="45720" numCol="1" anchor="t" anchorCtr="0" compatLnSpc="1">
            <a:prstTxWarp prst="textNoShape">
              <a:avLst/>
            </a:prstTxWarp>
          </a:bodyPr>
          <a:lstStyle/>
          <a:p>
            <a:pPr algn="l"/>
            <a:r>
              <a:rPr lang="mk-MK" sz="2400" b="1" dirty="0" smtClean="0"/>
              <a:t>3.7. </a:t>
            </a:r>
            <a:r>
              <a:rPr lang="en-US" sz="2400" b="1" dirty="0" smtClean="0"/>
              <a:t>Larger use of cashless payments</a:t>
            </a:r>
            <a:r>
              <a:rPr lang="mk-MK" sz="2400" dirty="0" smtClean="0"/>
              <a:t/>
            </a:r>
            <a:br>
              <a:rPr lang="mk-MK" sz="2400" dirty="0" smtClean="0"/>
            </a:br>
            <a:r>
              <a:rPr lang="mk-MK" sz="2400" dirty="0" smtClean="0"/>
              <a:t/>
            </a:r>
            <a:br>
              <a:rPr lang="mk-MK" sz="2400" dirty="0" smtClean="0"/>
            </a:br>
            <a:r>
              <a:rPr lang="mk-MK" sz="2400" dirty="0" smtClean="0"/>
              <a:t/>
            </a:r>
            <a:br>
              <a:rPr lang="mk-MK" sz="2400" dirty="0" smtClean="0"/>
            </a:br>
            <a:r>
              <a:rPr lang="mk-MK" sz="3000" b="1" dirty="0" smtClean="0"/>
              <a:t/>
            </a:r>
            <a:br>
              <a:rPr lang="mk-MK" sz="3000" b="1" dirty="0" smtClean="0"/>
            </a:br>
            <a:r>
              <a:rPr lang="en-US" sz="3000" dirty="0" smtClean="0">
                <a:solidFill>
                  <a:schemeClr val="tx1"/>
                </a:solidFill>
              </a:rPr>
              <a:t/>
            </a:r>
            <a:br>
              <a:rPr lang="en-US" sz="3000" dirty="0" smtClean="0">
                <a:solidFill>
                  <a:schemeClr val="tx1"/>
                </a:solidFill>
              </a:rPr>
            </a:br>
            <a:endParaRPr lang="mk-MK" sz="3000" b="1" dirty="0" smtClean="0">
              <a:solidFill>
                <a:schemeClr val="tx1"/>
              </a:solidFill>
            </a:endParaRPr>
          </a:p>
        </p:txBody>
      </p:sp>
      <p:sp>
        <p:nvSpPr>
          <p:cNvPr id="16" name="Rectangle 3"/>
          <p:cNvSpPr txBox="1">
            <a:spLocks noChangeArrowheads="1"/>
          </p:cNvSpPr>
          <p:nvPr/>
        </p:nvSpPr>
        <p:spPr bwMode="auto">
          <a:xfrm>
            <a:off x="685800" y="1828800"/>
            <a:ext cx="7848600" cy="4343400"/>
          </a:xfrm>
          <a:prstGeom prst="rect">
            <a:avLst/>
          </a:prstGeom>
          <a:noFill/>
          <a:ln>
            <a:solidFill>
              <a:schemeClr val="bg2"/>
            </a:solidFill>
            <a:miter lim="800000"/>
            <a:headEnd/>
            <a:tailEnd/>
          </a:ln>
        </p:spPr>
        <p:txBody>
          <a:bodyPr/>
          <a:lstStyle/>
          <a:p>
            <a:pPr marL="457200" indent="-457200">
              <a:buFont typeface="Arial" pitchFamily="34" charset="0"/>
              <a:buChar char="•"/>
              <a:defRPr/>
            </a:pPr>
            <a:r>
              <a:rPr lang="en-US" sz="1600" b="1" dirty="0" smtClean="0">
                <a:solidFill>
                  <a:schemeClr val="tx2"/>
                </a:solidFill>
                <a:latin typeface="+mn-lt"/>
                <a:ea typeface="+mj-ea"/>
                <a:cs typeface="+mj-cs"/>
              </a:rPr>
              <a:t>Activities planned</a:t>
            </a:r>
            <a:endParaRPr lang="mk-MK" sz="1600" b="1" dirty="0" smtClean="0">
              <a:solidFill>
                <a:schemeClr val="tx2"/>
              </a:solidFill>
              <a:latin typeface="+mn-lt"/>
              <a:ea typeface="+mj-ea"/>
              <a:cs typeface="+mj-cs"/>
            </a:endParaRPr>
          </a:p>
          <a:p>
            <a:pPr marL="457200" indent="-457200">
              <a:buFont typeface="Arial" pitchFamily="34" charset="0"/>
              <a:buChar char="•"/>
              <a:defRPr/>
            </a:pPr>
            <a:endParaRPr lang="mk-MK" sz="1600" b="1" dirty="0" smtClean="0">
              <a:solidFill>
                <a:schemeClr val="tx2"/>
              </a:solidFill>
              <a:latin typeface="+mn-lt"/>
              <a:ea typeface="+mj-ea"/>
              <a:cs typeface="+mj-cs"/>
            </a:endParaRPr>
          </a:p>
          <a:p>
            <a:pPr marL="914400" lvl="1" indent="-457200" algn="just">
              <a:buFont typeface="Wingdings" pitchFamily="2" charset="2"/>
              <a:buChar char="ü"/>
              <a:defRPr/>
            </a:pPr>
            <a:r>
              <a:rPr lang="en-US" sz="1600" dirty="0" smtClean="0">
                <a:latin typeface="+mj-lt"/>
              </a:rPr>
              <a:t>Larger use of payment cards for payment of duties and public services by </a:t>
            </a:r>
            <a:r>
              <a:rPr lang="en-US" sz="1600" b="1" dirty="0" smtClean="0">
                <a:latin typeface="+mj-lt"/>
              </a:rPr>
              <a:t>installing POS devices with larger number of central and local government bodies, institutions and public offices</a:t>
            </a:r>
            <a:r>
              <a:rPr lang="en-US" sz="1600" dirty="0" smtClean="0">
                <a:latin typeface="+mj-lt"/>
              </a:rPr>
              <a:t> performing such activities;</a:t>
            </a:r>
            <a:endParaRPr lang="mk-MK" sz="1600" dirty="0" smtClean="0">
              <a:latin typeface="+mj-lt"/>
            </a:endParaRPr>
          </a:p>
          <a:p>
            <a:pPr marL="914400" lvl="1" indent="-457200" algn="just">
              <a:buFont typeface="Wingdings" pitchFamily="2" charset="2"/>
              <a:buChar char="ü"/>
              <a:defRPr/>
            </a:pPr>
            <a:r>
              <a:rPr lang="en-US" sz="1600" b="1" dirty="0" smtClean="0">
                <a:latin typeface="+mj-lt"/>
              </a:rPr>
              <a:t>Increasing the possibility for paying the duties to Government and public services  via mobile phones and internet</a:t>
            </a:r>
            <a:r>
              <a:rPr lang="mk-MK" sz="1600" dirty="0" smtClean="0">
                <a:latin typeface="+mj-lt"/>
              </a:rPr>
              <a:t>;</a:t>
            </a:r>
          </a:p>
          <a:p>
            <a:pPr marL="914400" lvl="1" indent="-457200" algn="just">
              <a:buFont typeface="Wingdings" pitchFamily="2" charset="2"/>
              <a:buChar char="ü"/>
              <a:defRPr/>
            </a:pPr>
            <a:r>
              <a:rPr lang="en-US" sz="1600" dirty="0" smtClean="0">
                <a:latin typeface="+mj-lt"/>
              </a:rPr>
              <a:t>Providing </a:t>
            </a:r>
            <a:r>
              <a:rPr lang="en-US" sz="1600" b="1" dirty="0" smtClean="0">
                <a:latin typeface="+mj-lt"/>
              </a:rPr>
              <a:t>wider coverage of the country with ATMs and POS- terminals</a:t>
            </a:r>
            <a:r>
              <a:rPr lang="mk-MK" sz="1600" dirty="0" smtClean="0">
                <a:latin typeface="+mj-lt"/>
              </a:rPr>
              <a:t>;</a:t>
            </a:r>
          </a:p>
          <a:p>
            <a:pPr marL="914400" lvl="1" indent="-457200" algn="just">
              <a:buFont typeface="Wingdings" pitchFamily="2" charset="2"/>
              <a:buChar char="ü"/>
              <a:defRPr/>
            </a:pPr>
            <a:r>
              <a:rPr lang="en-US" sz="1600" dirty="0" smtClean="0">
                <a:latin typeface="+mj-lt"/>
              </a:rPr>
              <a:t>Increase in the number of </a:t>
            </a:r>
            <a:r>
              <a:rPr lang="en-US" sz="1600" b="1" dirty="0" smtClean="0">
                <a:latin typeface="+mj-lt"/>
              </a:rPr>
              <a:t>multifunctional ATM-terminals</a:t>
            </a:r>
            <a:r>
              <a:rPr lang="en-US" sz="1600" dirty="0" smtClean="0">
                <a:latin typeface="+mj-lt"/>
              </a:rPr>
              <a:t>.</a:t>
            </a:r>
            <a:endParaRPr lang="mk-MK" sz="1600" dirty="0" smtClean="0">
              <a:latin typeface="+mj-lt"/>
            </a:endParaRPr>
          </a:p>
          <a:p>
            <a:pPr marL="914400" lvl="1" indent="-457200" algn="just">
              <a:buFont typeface="Wingdings" pitchFamily="2" charset="2"/>
              <a:buChar char="ü"/>
              <a:defRPr/>
            </a:pPr>
            <a:endParaRPr lang="mk-MK" sz="1600" dirty="0" smtClean="0"/>
          </a:p>
          <a:p>
            <a:pPr marL="914400" lvl="1" indent="-457200" algn="just">
              <a:buFont typeface="Wingdings" pitchFamily="2" charset="2"/>
              <a:buChar char="ü"/>
              <a:defRPr/>
            </a:pPr>
            <a:endParaRPr lang="mk-MK" sz="1600" b="1" dirty="0" smtClean="0">
              <a:latin typeface="+mj-lt"/>
            </a:endParaRPr>
          </a:p>
          <a:p>
            <a:pPr indent="-457200">
              <a:defRPr/>
            </a:pPr>
            <a:endParaRPr lang="mk-MK" sz="1600" b="1" dirty="0">
              <a:latin typeface="+mj-lt"/>
            </a:endParaRPr>
          </a:p>
          <a:p>
            <a:pPr indent="-457200">
              <a:defRPr/>
            </a:pPr>
            <a:endParaRPr lang="mk-MK" sz="1600" dirty="0" smtClean="0"/>
          </a:p>
          <a:p>
            <a:pPr indent="-457200">
              <a:buFont typeface="Wingdings" pitchFamily="2" charset="2"/>
              <a:buChar char="ü"/>
              <a:defRPr/>
            </a:pPr>
            <a:endParaRPr lang="mk-MK" sz="1600" dirty="0">
              <a:solidFill>
                <a:schemeClr val="tx2"/>
              </a:solidFill>
              <a:latin typeface="+mn-lt"/>
              <a:ea typeface="+mj-ea"/>
              <a:cs typeface="+mj-cs"/>
            </a:endParaRPr>
          </a:p>
          <a:p>
            <a:pPr marL="342900" indent="-342900" eaLnBrk="0" hangingPunct="0">
              <a:spcBef>
                <a:spcPct val="20000"/>
              </a:spcBef>
              <a:buClr>
                <a:schemeClr val="accent2"/>
              </a:buClr>
              <a:buFont typeface="Wingdings" pitchFamily="2" charset="2"/>
              <a:buNone/>
              <a:defRPr/>
            </a:pPr>
            <a:endParaRPr lang="mk-MK" sz="1800" b="1" kern="0" dirty="0">
              <a:latin typeface="+mn-lt"/>
            </a:endParaRPr>
          </a:p>
          <a:p>
            <a:pPr marL="342900" indent="-342900" eaLnBrk="0" hangingPunct="0">
              <a:spcBef>
                <a:spcPct val="20000"/>
              </a:spcBef>
              <a:buClr>
                <a:schemeClr val="accent2"/>
              </a:buClr>
              <a:buFont typeface="Wingdings" pitchFamily="2" charset="2"/>
              <a:buNone/>
              <a:defRPr/>
            </a:pPr>
            <a:endParaRPr lang="en-US" sz="1800" b="1" kern="0" dirty="0">
              <a:latin typeface="+mn-lt"/>
            </a:endParaRPr>
          </a:p>
          <a:p>
            <a:pPr marL="342900" indent="-342900" eaLnBrk="0" hangingPunct="0">
              <a:spcBef>
                <a:spcPct val="20000"/>
              </a:spcBef>
              <a:buClr>
                <a:schemeClr val="accent2"/>
              </a:buClr>
              <a:buFont typeface="Wingdings" pitchFamily="2" charset="2"/>
              <a:buNone/>
              <a:defRPr/>
            </a:pPr>
            <a:endParaRPr lang="mk-MK" sz="1800" b="1" kern="0" dirty="0">
              <a:latin typeface="+mn-lt"/>
            </a:endParaRPr>
          </a:p>
          <a:p>
            <a:pPr marL="342900" indent="-342900" eaLnBrk="0" hangingPunct="0">
              <a:spcBef>
                <a:spcPct val="20000"/>
              </a:spcBef>
              <a:buClr>
                <a:schemeClr val="accent2"/>
              </a:buClr>
              <a:buFont typeface="Wingdings" pitchFamily="2" charset="2"/>
              <a:buNone/>
              <a:defRPr/>
            </a:pPr>
            <a:r>
              <a:rPr lang="mk-MK" sz="1800" b="1" kern="0" dirty="0">
                <a:latin typeface="+mn-lt"/>
              </a:rPr>
              <a:t>	</a:t>
            </a:r>
            <a:endParaRPr lang="mk-MK" sz="1800" kern="0" dirty="0">
              <a:latin typeface="+mn-lt"/>
            </a:endParaRPr>
          </a:p>
          <a:p>
            <a:pPr marL="342900" indent="-342900">
              <a:spcBef>
                <a:spcPct val="20000"/>
              </a:spcBef>
              <a:buClr>
                <a:schemeClr val="accent2"/>
              </a:buClr>
              <a:buFont typeface="Wingdings" pitchFamily="2" charset="2"/>
              <a:buNone/>
              <a:defRPr/>
            </a:pPr>
            <a:endParaRPr lang="en-US" sz="1800" kern="0" dirty="0">
              <a:latin typeface="+mn-lt"/>
            </a:endParaRPr>
          </a:p>
          <a:p>
            <a:pPr marL="342900" indent="-342900">
              <a:spcBef>
                <a:spcPct val="20000"/>
              </a:spcBef>
              <a:buClr>
                <a:schemeClr val="accent2"/>
              </a:buClr>
              <a:buFont typeface="Wingdings" pitchFamily="2" charset="2"/>
              <a:buNone/>
              <a:defRPr/>
            </a:pPr>
            <a:endParaRPr lang="mk-MK" sz="1800" kern="0" dirty="0">
              <a:latin typeface="+mn-lt"/>
            </a:endParaRPr>
          </a:p>
          <a:p>
            <a:pPr marL="342900" indent="-342900">
              <a:spcBef>
                <a:spcPct val="20000"/>
              </a:spcBef>
              <a:buClr>
                <a:schemeClr val="accent2"/>
              </a:buClr>
              <a:buFont typeface="Wingdings" pitchFamily="2" charset="2"/>
              <a:buNone/>
              <a:defRPr/>
            </a:pPr>
            <a:endParaRPr lang="en-US" sz="1800" kern="0" dirty="0">
              <a:latin typeface="+mn-lt"/>
            </a:endParaRPr>
          </a:p>
        </p:txBody>
      </p:sp>
      <p:sp>
        <p:nvSpPr>
          <p:cNvPr id="8196" name="Slide Number Placeholder 1"/>
          <p:cNvSpPr txBox="1">
            <a:spLocks noGrp="1"/>
          </p:cNvSpPr>
          <p:nvPr/>
        </p:nvSpPr>
        <p:spPr bwMode="auto">
          <a:xfrm>
            <a:off x="8410575" y="6181725"/>
            <a:ext cx="609600" cy="457200"/>
          </a:xfrm>
          <a:prstGeom prst="rect">
            <a:avLst/>
          </a:prstGeom>
          <a:noFill/>
          <a:ln w="9525">
            <a:noFill/>
            <a:miter lim="800000"/>
            <a:headEnd/>
            <a:tailEnd/>
          </a:ln>
        </p:spPr>
        <p:txBody>
          <a:bodyPr lIns="0" tIns="0" rIns="0" bIns="0" anchor="ctr"/>
          <a:lstStyle/>
          <a:p>
            <a:fld id="{5F1D4A9C-B559-418E-A2F0-A0BD027E3D2B}" type="slidenum">
              <a:rPr lang="en-US" sz="1600" smtClean="0">
                <a:solidFill>
                  <a:schemeClr val="tx2"/>
                </a:solidFill>
                <a:latin typeface="+mj-lt"/>
              </a:rPr>
              <a:pPr/>
              <a:t>43</a:t>
            </a:fld>
            <a:endParaRPr lang="en-US" sz="1600" dirty="0">
              <a:solidFill>
                <a:schemeClr val="tx2"/>
              </a:solidFill>
              <a:latin typeface="+mj-lt"/>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685800" y="685800"/>
            <a:ext cx="7848600" cy="762000"/>
          </a:xfrm>
          <a:noFill/>
          <a:ln>
            <a:miter lim="800000"/>
            <a:headEnd/>
            <a:tailEnd/>
          </a:ln>
        </p:spPr>
        <p:txBody>
          <a:bodyPr vert="horz" wrap="square" lIns="91440" tIns="45720" rIns="91440" bIns="45720" numCol="1" anchor="t" anchorCtr="0" compatLnSpc="1">
            <a:prstTxWarp prst="textNoShape">
              <a:avLst/>
            </a:prstTxWarp>
          </a:bodyPr>
          <a:lstStyle/>
          <a:p>
            <a:pPr algn="l"/>
            <a:r>
              <a:rPr lang="mk-MK" sz="2400" b="1" dirty="0" smtClean="0"/>
              <a:t>3.8. </a:t>
            </a:r>
            <a:r>
              <a:rPr lang="en-US" sz="2400" b="1" dirty="0" smtClean="0"/>
              <a:t>Strengthening of institutional capacities</a:t>
            </a:r>
            <a:r>
              <a:rPr lang="mk-MK" sz="2400" b="1" dirty="0" smtClean="0"/>
              <a:t> </a:t>
            </a:r>
            <a:r>
              <a:rPr lang="mk-MK" sz="2400" dirty="0" smtClean="0"/>
              <a:t/>
            </a:r>
            <a:br>
              <a:rPr lang="mk-MK" sz="2400" dirty="0" smtClean="0"/>
            </a:br>
            <a:r>
              <a:rPr lang="mk-MK" sz="2400" dirty="0" smtClean="0"/>
              <a:t/>
            </a:r>
            <a:br>
              <a:rPr lang="mk-MK" sz="2400" dirty="0" smtClean="0"/>
            </a:br>
            <a:r>
              <a:rPr lang="mk-MK" sz="3000" b="1" dirty="0" smtClean="0"/>
              <a:t/>
            </a:r>
            <a:br>
              <a:rPr lang="mk-MK" sz="3000" b="1" dirty="0" smtClean="0"/>
            </a:br>
            <a:r>
              <a:rPr lang="en-US" sz="3000" dirty="0" smtClean="0">
                <a:solidFill>
                  <a:schemeClr val="tx1"/>
                </a:solidFill>
              </a:rPr>
              <a:t/>
            </a:r>
            <a:br>
              <a:rPr lang="en-US" sz="3000" dirty="0" smtClean="0">
                <a:solidFill>
                  <a:schemeClr val="tx1"/>
                </a:solidFill>
              </a:rPr>
            </a:br>
            <a:endParaRPr lang="mk-MK" sz="3000" b="1" dirty="0" smtClean="0">
              <a:solidFill>
                <a:schemeClr val="tx1"/>
              </a:solidFill>
            </a:endParaRPr>
          </a:p>
        </p:txBody>
      </p:sp>
      <p:sp>
        <p:nvSpPr>
          <p:cNvPr id="16" name="Rectangle 3"/>
          <p:cNvSpPr txBox="1">
            <a:spLocks noChangeArrowheads="1"/>
          </p:cNvSpPr>
          <p:nvPr/>
        </p:nvSpPr>
        <p:spPr bwMode="auto">
          <a:xfrm>
            <a:off x="685800" y="2971800"/>
            <a:ext cx="7848600" cy="3200400"/>
          </a:xfrm>
          <a:prstGeom prst="rect">
            <a:avLst/>
          </a:prstGeom>
          <a:noFill/>
          <a:ln>
            <a:solidFill>
              <a:schemeClr val="bg2"/>
            </a:solidFill>
            <a:miter lim="800000"/>
            <a:headEnd/>
            <a:tailEnd/>
          </a:ln>
        </p:spPr>
        <p:txBody>
          <a:bodyPr/>
          <a:lstStyle/>
          <a:p>
            <a:pPr marL="457200" indent="-457200">
              <a:buFont typeface="Arial" pitchFamily="34" charset="0"/>
              <a:buChar char="•"/>
              <a:defRPr/>
            </a:pPr>
            <a:r>
              <a:rPr lang="en-US" sz="1600" b="1" dirty="0" smtClean="0">
                <a:solidFill>
                  <a:schemeClr val="tx2"/>
                </a:solidFill>
                <a:latin typeface="+mn-lt"/>
                <a:ea typeface="+mj-ea"/>
                <a:cs typeface="+mj-cs"/>
              </a:rPr>
              <a:t>Current situation</a:t>
            </a:r>
            <a:endParaRPr lang="mk-MK" sz="1600" b="1" dirty="0" smtClean="0">
              <a:solidFill>
                <a:schemeClr val="tx2"/>
              </a:solidFill>
              <a:latin typeface="+mn-lt"/>
              <a:ea typeface="+mj-ea"/>
              <a:cs typeface="+mj-cs"/>
            </a:endParaRPr>
          </a:p>
          <a:p>
            <a:pPr marL="914400" lvl="1" indent="-457200" algn="just">
              <a:buFont typeface="Wingdings" pitchFamily="2" charset="2"/>
              <a:buChar char="ü"/>
              <a:defRPr/>
            </a:pPr>
            <a:r>
              <a:rPr lang="en-US" sz="1600" dirty="0" smtClean="0">
                <a:latin typeface="+mn-lt"/>
              </a:rPr>
              <a:t>Technical assistance and training of staff (international and bilateral cooperation</a:t>
            </a:r>
            <a:r>
              <a:rPr lang="mk-MK" sz="1600" dirty="0" smtClean="0">
                <a:latin typeface="+mn-lt"/>
              </a:rPr>
              <a:t> – </a:t>
            </a:r>
            <a:r>
              <a:rPr lang="en-US" sz="1600" dirty="0" smtClean="0">
                <a:latin typeface="+mn-lt"/>
              </a:rPr>
              <a:t>seminars, conferences and workshops, of which EU </a:t>
            </a:r>
            <a:r>
              <a:rPr lang="mk-MK" sz="1600" dirty="0" smtClean="0">
                <a:latin typeface="+mn-lt"/>
              </a:rPr>
              <a:t>ТА – </a:t>
            </a:r>
            <a:r>
              <a:rPr lang="en-US" sz="1600" dirty="0" smtClean="0">
                <a:latin typeface="+mn-lt"/>
              </a:rPr>
              <a:t>IPA, TAIEX, etc. are of higher importance).</a:t>
            </a:r>
            <a:endParaRPr lang="mk-MK" sz="1600" dirty="0" smtClean="0">
              <a:latin typeface="+mn-lt"/>
            </a:endParaRPr>
          </a:p>
          <a:p>
            <a:pPr indent="-457200" algn="just">
              <a:defRPr/>
            </a:pPr>
            <a:endParaRPr lang="mk-MK" sz="1600" dirty="0" smtClean="0">
              <a:latin typeface="+mn-lt"/>
            </a:endParaRPr>
          </a:p>
          <a:p>
            <a:pPr marL="457200" indent="-457200" algn="just">
              <a:buFont typeface="Arial" pitchFamily="34" charset="0"/>
              <a:buChar char="•"/>
              <a:defRPr/>
            </a:pPr>
            <a:r>
              <a:rPr lang="en-US" sz="1600" b="1" dirty="0" smtClean="0">
                <a:solidFill>
                  <a:schemeClr val="tx2"/>
                </a:solidFill>
                <a:latin typeface="+mn-lt"/>
                <a:ea typeface="+mj-ea"/>
                <a:cs typeface="+mj-cs"/>
              </a:rPr>
              <a:t>Achievements</a:t>
            </a:r>
            <a:r>
              <a:rPr lang="mk-MK" sz="1600" b="1" dirty="0" smtClean="0">
                <a:solidFill>
                  <a:schemeClr val="tx2"/>
                </a:solidFill>
                <a:latin typeface="+mn-lt"/>
                <a:ea typeface="+mj-ea"/>
                <a:cs typeface="+mj-cs"/>
              </a:rPr>
              <a:t>: </a:t>
            </a:r>
            <a:r>
              <a:rPr lang="en-US" sz="1600" u="sng" dirty="0" smtClean="0">
                <a:latin typeface="+mn-lt"/>
              </a:rPr>
              <a:t>increased knowledge and raised awareness of international and European operating standards and SEPA rules</a:t>
            </a:r>
            <a:r>
              <a:rPr lang="en-US" sz="1600" dirty="0" smtClean="0">
                <a:latin typeface="+mn-lt"/>
              </a:rPr>
              <a:t>, the possibility to exchange experiences with the representatives of the central banks of the region.</a:t>
            </a:r>
            <a:endParaRPr lang="mk-MK" sz="1600" dirty="0" smtClean="0">
              <a:latin typeface="+mn-lt"/>
            </a:endParaRPr>
          </a:p>
          <a:p>
            <a:pPr marL="457200" indent="-457200" algn="just">
              <a:defRPr/>
            </a:pPr>
            <a:endParaRPr lang="mk-MK" sz="1600" dirty="0" smtClean="0">
              <a:latin typeface="+mn-lt"/>
            </a:endParaRPr>
          </a:p>
          <a:p>
            <a:pPr lvl="0"/>
            <a:r>
              <a:rPr lang="mk-MK" sz="1600" dirty="0" smtClean="0"/>
              <a:t> </a:t>
            </a:r>
            <a:endParaRPr lang="mk-MK" sz="1600" dirty="0" smtClean="0">
              <a:latin typeface="+mj-lt"/>
            </a:endParaRPr>
          </a:p>
          <a:p>
            <a:pPr indent="-457200">
              <a:defRPr/>
            </a:pPr>
            <a:endParaRPr lang="mk-MK" sz="1600" b="1" dirty="0" smtClean="0">
              <a:latin typeface="+mj-lt"/>
            </a:endParaRPr>
          </a:p>
          <a:p>
            <a:pPr indent="-457200">
              <a:defRPr/>
            </a:pPr>
            <a:endParaRPr lang="mk-MK" sz="1600" b="1" dirty="0">
              <a:latin typeface="+mj-lt"/>
            </a:endParaRPr>
          </a:p>
          <a:p>
            <a:pPr indent="-457200">
              <a:defRPr/>
            </a:pPr>
            <a:endParaRPr lang="mk-MK" sz="1600" dirty="0" smtClean="0"/>
          </a:p>
          <a:p>
            <a:pPr indent="-457200">
              <a:buFont typeface="Wingdings" pitchFamily="2" charset="2"/>
              <a:buChar char="ü"/>
              <a:defRPr/>
            </a:pPr>
            <a:endParaRPr lang="mk-MK" sz="1600" dirty="0">
              <a:solidFill>
                <a:schemeClr val="tx2"/>
              </a:solidFill>
              <a:latin typeface="+mn-lt"/>
              <a:ea typeface="+mj-ea"/>
              <a:cs typeface="+mj-cs"/>
            </a:endParaRPr>
          </a:p>
          <a:p>
            <a:pPr marL="342900" indent="-342900" eaLnBrk="0" hangingPunct="0">
              <a:spcBef>
                <a:spcPct val="20000"/>
              </a:spcBef>
              <a:buClr>
                <a:schemeClr val="accent2"/>
              </a:buClr>
              <a:buFont typeface="Wingdings" pitchFamily="2" charset="2"/>
              <a:buNone/>
              <a:defRPr/>
            </a:pPr>
            <a:endParaRPr lang="mk-MK" sz="1800" b="1" kern="0" dirty="0">
              <a:latin typeface="+mn-lt"/>
            </a:endParaRPr>
          </a:p>
          <a:p>
            <a:pPr marL="342900" indent="-342900" eaLnBrk="0" hangingPunct="0">
              <a:spcBef>
                <a:spcPct val="20000"/>
              </a:spcBef>
              <a:buClr>
                <a:schemeClr val="accent2"/>
              </a:buClr>
              <a:buFont typeface="Wingdings" pitchFamily="2" charset="2"/>
              <a:buNone/>
              <a:defRPr/>
            </a:pPr>
            <a:endParaRPr lang="en-US" sz="1800" b="1" kern="0" dirty="0">
              <a:latin typeface="+mn-lt"/>
            </a:endParaRPr>
          </a:p>
          <a:p>
            <a:pPr marL="342900" indent="-342900" eaLnBrk="0" hangingPunct="0">
              <a:spcBef>
                <a:spcPct val="20000"/>
              </a:spcBef>
              <a:buClr>
                <a:schemeClr val="accent2"/>
              </a:buClr>
              <a:buFont typeface="Wingdings" pitchFamily="2" charset="2"/>
              <a:buNone/>
              <a:defRPr/>
            </a:pPr>
            <a:endParaRPr lang="mk-MK" sz="1800" b="1" kern="0" dirty="0">
              <a:latin typeface="+mn-lt"/>
            </a:endParaRPr>
          </a:p>
          <a:p>
            <a:pPr marL="342900" indent="-342900" eaLnBrk="0" hangingPunct="0">
              <a:spcBef>
                <a:spcPct val="20000"/>
              </a:spcBef>
              <a:buClr>
                <a:schemeClr val="accent2"/>
              </a:buClr>
              <a:buFont typeface="Wingdings" pitchFamily="2" charset="2"/>
              <a:buNone/>
              <a:defRPr/>
            </a:pPr>
            <a:r>
              <a:rPr lang="mk-MK" sz="1800" b="1" kern="0" dirty="0">
                <a:latin typeface="+mn-lt"/>
              </a:rPr>
              <a:t>	</a:t>
            </a:r>
            <a:endParaRPr lang="mk-MK" sz="1800" kern="0" dirty="0">
              <a:latin typeface="+mn-lt"/>
            </a:endParaRPr>
          </a:p>
          <a:p>
            <a:pPr marL="342900" indent="-342900">
              <a:spcBef>
                <a:spcPct val="20000"/>
              </a:spcBef>
              <a:buClr>
                <a:schemeClr val="accent2"/>
              </a:buClr>
              <a:buFont typeface="Wingdings" pitchFamily="2" charset="2"/>
              <a:buNone/>
              <a:defRPr/>
            </a:pPr>
            <a:endParaRPr lang="en-US" sz="1800" kern="0" dirty="0">
              <a:latin typeface="+mn-lt"/>
            </a:endParaRPr>
          </a:p>
          <a:p>
            <a:pPr marL="342900" indent="-342900">
              <a:spcBef>
                <a:spcPct val="20000"/>
              </a:spcBef>
              <a:buClr>
                <a:schemeClr val="accent2"/>
              </a:buClr>
              <a:buFont typeface="Wingdings" pitchFamily="2" charset="2"/>
              <a:buNone/>
              <a:defRPr/>
            </a:pPr>
            <a:endParaRPr lang="mk-MK" sz="1800" kern="0" dirty="0">
              <a:latin typeface="+mn-lt"/>
            </a:endParaRPr>
          </a:p>
          <a:p>
            <a:pPr marL="342900" indent="-342900">
              <a:spcBef>
                <a:spcPct val="20000"/>
              </a:spcBef>
              <a:buClr>
                <a:schemeClr val="accent2"/>
              </a:buClr>
              <a:buFont typeface="Wingdings" pitchFamily="2" charset="2"/>
              <a:buNone/>
              <a:defRPr/>
            </a:pPr>
            <a:endParaRPr lang="en-US" sz="1800" kern="0" dirty="0">
              <a:latin typeface="+mn-lt"/>
            </a:endParaRPr>
          </a:p>
        </p:txBody>
      </p:sp>
      <p:sp>
        <p:nvSpPr>
          <p:cNvPr id="8196" name="Slide Number Placeholder 1"/>
          <p:cNvSpPr txBox="1">
            <a:spLocks noGrp="1"/>
          </p:cNvSpPr>
          <p:nvPr/>
        </p:nvSpPr>
        <p:spPr bwMode="auto">
          <a:xfrm>
            <a:off x="8410575" y="6181725"/>
            <a:ext cx="609600" cy="457200"/>
          </a:xfrm>
          <a:prstGeom prst="rect">
            <a:avLst/>
          </a:prstGeom>
          <a:noFill/>
          <a:ln w="9525">
            <a:noFill/>
            <a:miter lim="800000"/>
            <a:headEnd/>
            <a:tailEnd/>
          </a:ln>
        </p:spPr>
        <p:txBody>
          <a:bodyPr lIns="0" tIns="0" rIns="0" bIns="0" anchor="ctr"/>
          <a:lstStyle/>
          <a:p>
            <a:fld id="{5F1D4A9C-B559-418E-A2F0-A0BD027E3D2B}" type="slidenum">
              <a:rPr lang="en-US" sz="1600" smtClean="0">
                <a:solidFill>
                  <a:schemeClr val="tx2"/>
                </a:solidFill>
                <a:latin typeface="+mj-lt"/>
              </a:rPr>
              <a:pPr/>
              <a:t>44</a:t>
            </a:fld>
            <a:endParaRPr lang="en-US" sz="1600" dirty="0">
              <a:solidFill>
                <a:schemeClr val="tx2"/>
              </a:solidFill>
              <a:latin typeface="+mj-lt"/>
            </a:endParaRPr>
          </a:p>
        </p:txBody>
      </p:sp>
      <p:sp>
        <p:nvSpPr>
          <p:cNvPr id="5" name="Rectangle 2"/>
          <p:cNvSpPr txBox="1">
            <a:spLocks noChangeArrowheads="1"/>
          </p:cNvSpPr>
          <p:nvPr/>
        </p:nvSpPr>
        <p:spPr bwMode="auto">
          <a:xfrm>
            <a:off x="685800" y="1752600"/>
            <a:ext cx="7848600" cy="990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sz="2000" i="0" u="sng" strike="noStrike" kern="0" cap="none" spc="0" normalizeH="0" baseline="0" noProof="0" dirty="0" smtClean="0">
                <a:ln>
                  <a:noFill/>
                </a:ln>
                <a:solidFill>
                  <a:schemeClr val="tx2"/>
                </a:solidFill>
                <a:effectLst/>
                <a:uLnTx/>
                <a:uFillTx/>
                <a:latin typeface="+mj-lt"/>
                <a:ea typeface="+mj-ea"/>
                <a:cs typeface="+mj-cs"/>
              </a:rPr>
              <a:t>Ensuring technical assistance and professional development of the employees through various forms of international cooperation and through accession instruments of EU </a:t>
            </a:r>
            <a:r>
              <a:rPr kumimoji="0" lang="mk-MK" sz="2400" b="0" i="0" u="none" strike="noStrike" kern="0" cap="none" spc="0" normalizeH="0" baseline="0" noProof="0" dirty="0" smtClean="0">
                <a:ln>
                  <a:noFill/>
                </a:ln>
                <a:solidFill>
                  <a:schemeClr val="tx2"/>
                </a:solidFill>
                <a:effectLst/>
                <a:uLnTx/>
                <a:uFillTx/>
                <a:latin typeface="+mj-lt"/>
                <a:ea typeface="+mj-ea"/>
                <a:cs typeface="+mj-cs"/>
              </a:rPr>
              <a:t/>
            </a:r>
            <a:br>
              <a:rPr kumimoji="0" lang="mk-MK" sz="2400" b="0" i="0" u="none" strike="noStrike" kern="0" cap="none" spc="0" normalizeH="0" baseline="0" noProof="0" dirty="0" smtClean="0">
                <a:ln>
                  <a:noFill/>
                </a:ln>
                <a:solidFill>
                  <a:schemeClr val="tx2"/>
                </a:solidFill>
                <a:effectLst/>
                <a:uLnTx/>
                <a:uFillTx/>
                <a:latin typeface="+mj-lt"/>
                <a:ea typeface="+mj-ea"/>
                <a:cs typeface="+mj-cs"/>
              </a:rPr>
            </a:br>
            <a:r>
              <a:rPr kumimoji="0" lang="mk-MK" sz="2400" b="0" i="0" u="none" strike="noStrike" kern="0" cap="none" spc="0" normalizeH="0" baseline="0" noProof="0" dirty="0" smtClean="0">
                <a:ln>
                  <a:noFill/>
                </a:ln>
                <a:solidFill>
                  <a:schemeClr val="tx2"/>
                </a:solidFill>
                <a:effectLst/>
                <a:uLnTx/>
                <a:uFillTx/>
                <a:latin typeface="+mj-lt"/>
                <a:ea typeface="+mj-ea"/>
                <a:cs typeface="+mj-cs"/>
              </a:rPr>
              <a:t/>
            </a:r>
            <a:br>
              <a:rPr kumimoji="0" lang="mk-MK" sz="2400" b="0" i="0" u="none" strike="noStrike" kern="0" cap="none" spc="0" normalizeH="0" baseline="0" noProof="0" dirty="0" smtClean="0">
                <a:ln>
                  <a:noFill/>
                </a:ln>
                <a:solidFill>
                  <a:schemeClr val="tx2"/>
                </a:solidFill>
                <a:effectLst/>
                <a:uLnTx/>
                <a:uFillTx/>
                <a:latin typeface="+mj-lt"/>
                <a:ea typeface="+mj-ea"/>
                <a:cs typeface="+mj-cs"/>
              </a:rPr>
            </a:br>
            <a:r>
              <a:rPr kumimoji="0" lang="mk-MK" sz="3000" b="1" i="0" u="none" strike="noStrike" kern="0" cap="none" spc="0" normalizeH="0" baseline="0" noProof="0" dirty="0" smtClean="0">
                <a:ln>
                  <a:noFill/>
                </a:ln>
                <a:solidFill>
                  <a:schemeClr val="tx2"/>
                </a:solidFill>
                <a:effectLst/>
                <a:uLnTx/>
                <a:uFillTx/>
                <a:latin typeface="+mj-lt"/>
                <a:ea typeface="+mj-ea"/>
                <a:cs typeface="+mj-cs"/>
              </a:rPr>
              <a:t/>
            </a:r>
            <a:br>
              <a:rPr kumimoji="0" lang="mk-MK" sz="3000" b="1" i="0" u="none" strike="noStrike" kern="0" cap="none" spc="0" normalizeH="0" baseline="0" noProof="0" dirty="0" smtClean="0">
                <a:ln>
                  <a:noFill/>
                </a:ln>
                <a:solidFill>
                  <a:schemeClr val="tx2"/>
                </a:solidFill>
                <a:effectLst/>
                <a:uLnTx/>
                <a:uFillTx/>
                <a:latin typeface="+mj-lt"/>
                <a:ea typeface="+mj-ea"/>
                <a:cs typeface="+mj-cs"/>
              </a:rPr>
            </a:br>
            <a:r>
              <a:rPr kumimoji="0" lang="en-US" sz="3000" b="0" i="0" u="none" strike="noStrike" kern="0" cap="none" spc="0" normalizeH="0" baseline="0" noProof="0" dirty="0" smtClean="0">
                <a:ln>
                  <a:noFill/>
                </a:ln>
                <a:solidFill>
                  <a:schemeClr val="tx1"/>
                </a:solidFill>
                <a:effectLst/>
                <a:uLnTx/>
                <a:uFillTx/>
                <a:latin typeface="+mj-lt"/>
                <a:ea typeface="+mj-ea"/>
                <a:cs typeface="+mj-cs"/>
              </a:rPr>
              <a:t/>
            </a:r>
            <a:br>
              <a:rPr kumimoji="0" lang="en-US" sz="3000" b="0" i="0" u="none" strike="noStrike" kern="0" cap="none" spc="0" normalizeH="0" baseline="0" noProof="0" dirty="0" smtClean="0">
                <a:ln>
                  <a:noFill/>
                </a:ln>
                <a:solidFill>
                  <a:schemeClr val="tx1"/>
                </a:solidFill>
                <a:effectLst/>
                <a:uLnTx/>
                <a:uFillTx/>
                <a:latin typeface="+mj-lt"/>
                <a:ea typeface="+mj-ea"/>
                <a:cs typeface="+mj-cs"/>
              </a:rPr>
            </a:br>
            <a:endParaRPr kumimoji="0" lang="mk-MK" sz="3000" b="1" i="0" u="none" strike="noStrike" kern="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685800" y="685800"/>
            <a:ext cx="7848600" cy="1066800"/>
          </a:xfrm>
          <a:noFill/>
          <a:ln>
            <a:miter lim="800000"/>
            <a:headEnd/>
            <a:tailEnd/>
          </a:ln>
        </p:spPr>
        <p:txBody>
          <a:bodyPr vert="horz" wrap="square" lIns="91440" tIns="45720" rIns="91440" bIns="45720" numCol="1" anchor="t" anchorCtr="0" compatLnSpc="1">
            <a:prstTxWarp prst="textNoShape">
              <a:avLst/>
            </a:prstTxWarp>
          </a:bodyPr>
          <a:lstStyle/>
          <a:p>
            <a:r>
              <a:rPr lang="mk-MK" sz="2400" dirty="0" smtClean="0"/>
              <a:t/>
            </a:r>
            <a:br>
              <a:rPr lang="mk-MK" sz="2400" dirty="0" smtClean="0"/>
            </a:br>
            <a:r>
              <a:rPr lang="mk-MK" sz="2400" dirty="0" smtClean="0"/>
              <a:t/>
            </a:r>
            <a:br>
              <a:rPr lang="mk-MK" sz="2400" dirty="0" smtClean="0"/>
            </a:br>
            <a:r>
              <a:rPr lang="mk-MK" sz="3000" b="1" dirty="0" smtClean="0"/>
              <a:t/>
            </a:r>
            <a:br>
              <a:rPr lang="mk-MK" sz="3000" b="1" dirty="0" smtClean="0"/>
            </a:br>
            <a:r>
              <a:rPr lang="en-US" sz="3000" dirty="0" smtClean="0">
                <a:solidFill>
                  <a:schemeClr val="tx1"/>
                </a:solidFill>
              </a:rPr>
              <a:t/>
            </a:r>
            <a:br>
              <a:rPr lang="en-US" sz="3000" dirty="0" smtClean="0">
                <a:solidFill>
                  <a:schemeClr val="tx1"/>
                </a:solidFill>
              </a:rPr>
            </a:br>
            <a:endParaRPr lang="mk-MK" sz="3000" b="1" dirty="0" smtClean="0">
              <a:solidFill>
                <a:schemeClr val="tx1"/>
              </a:solidFill>
            </a:endParaRPr>
          </a:p>
        </p:txBody>
      </p:sp>
      <p:sp>
        <p:nvSpPr>
          <p:cNvPr id="16" name="Rectangle 3"/>
          <p:cNvSpPr txBox="1">
            <a:spLocks noChangeArrowheads="1"/>
          </p:cNvSpPr>
          <p:nvPr/>
        </p:nvSpPr>
        <p:spPr bwMode="auto">
          <a:xfrm>
            <a:off x="685800" y="2971800"/>
            <a:ext cx="7848600" cy="3200400"/>
          </a:xfrm>
          <a:prstGeom prst="rect">
            <a:avLst/>
          </a:prstGeom>
          <a:noFill/>
          <a:ln>
            <a:solidFill>
              <a:schemeClr val="bg2"/>
            </a:solidFill>
            <a:miter lim="800000"/>
            <a:headEnd/>
            <a:tailEnd/>
          </a:ln>
        </p:spPr>
        <p:txBody>
          <a:bodyPr/>
          <a:lstStyle/>
          <a:p>
            <a:pPr marL="457200" indent="-457200">
              <a:buFont typeface="Arial" pitchFamily="34" charset="0"/>
              <a:buChar char="•"/>
              <a:defRPr/>
            </a:pPr>
            <a:r>
              <a:rPr lang="en-US" sz="1600" b="1" dirty="0" smtClean="0">
                <a:solidFill>
                  <a:schemeClr val="tx2"/>
                </a:solidFill>
                <a:latin typeface="+mj-lt"/>
              </a:rPr>
              <a:t>Activities planned</a:t>
            </a:r>
            <a:endParaRPr lang="mk-MK" sz="1600" b="1" dirty="0" smtClean="0">
              <a:solidFill>
                <a:schemeClr val="tx2"/>
              </a:solidFill>
              <a:latin typeface="+mj-lt"/>
            </a:endParaRPr>
          </a:p>
          <a:p>
            <a:pPr marL="914400" lvl="1" indent="-457200" algn="just">
              <a:buFont typeface="Wingdings" pitchFamily="2" charset="2"/>
              <a:buChar char="ü"/>
              <a:defRPr/>
            </a:pPr>
            <a:r>
              <a:rPr lang="en-US" sz="1600" dirty="0" smtClean="0">
                <a:latin typeface="+mn-lt"/>
              </a:rPr>
              <a:t>Continuation of the activities for ensuring </a:t>
            </a:r>
            <a:r>
              <a:rPr lang="en-US" sz="1600" b="1" dirty="0" smtClean="0">
                <a:latin typeface="+mn-lt"/>
              </a:rPr>
              <a:t>technical assistance and training of the employees through various forms of international cooperation </a:t>
            </a:r>
            <a:r>
              <a:rPr lang="en-US" sz="1600" dirty="0" smtClean="0">
                <a:latin typeface="+mn-lt"/>
              </a:rPr>
              <a:t>(seminars, conferences organized by the international institutions, foreign central banks, bilateral technical assistance</a:t>
            </a:r>
            <a:r>
              <a:rPr lang="mk-MK" sz="1600" dirty="0" smtClean="0">
                <a:latin typeface="+mn-lt"/>
              </a:rPr>
              <a:t>)</a:t>
            </a:r>
            <a:r>
              <a:rPr lang="en-US" sz="1600" dirty="0" smtClean="0">
                <a:latin typeface="+mn-lt"/>
              </a:rPr>
              <a:t>;</a:t>
            </a:r>
            <a:endParaRPr lang="mk-MK" sz="1600" dirty="0" smtClean="0">
              <a:latin typeface="+mn-lt"/>
            </a:endParaRPr>
          </a:p>
          <a:p>
            <a:pPr marL="914400" lvl="1" indent="-457200" algn="just">
              <a:buFont typeface="Wingdings" pitchFamily="2" charset="2"/>
              <a:buChar char="ü"/>
              <a:defRPr/>
            </a:pPr>
            <a:r>
              <a:rPr lang="en-US" sz="1600" dirty="0" smtClean="0">
                <a:latin typeface="+mn-lt"/>
              </a:rPr>
              <a:t>Intensification of the activities for </a:t>
            </a:r>
            <a:r>
              <a:rPr lang="en-US" sz="1600" b="1" dirty="0" smtClean="0">
                <a:latin typeface="+mn-lt"/>
              </a:rPr>
              <a:t>EU technical assistance through larger use of pre-accession instruments and funds </a:t>
            </a:r>
            <a:r>
              <a:rPr lang="en-US" sz="1600" dirty="0" smtClean="0">
                <a:latin typeface="+mn-lt"/>
              </a:rPr>
              <a:t>intended for the Republic of Macedonia;</a:t>
            </a:r>
            <a:r>
              <a:rPr lang="mk-MK" sz="1600" dirty="0" smtClean="0">
                <a:latin typeface="+mn-lt"/>
              </a:rPr>
              <a:t> </a:t>
            </a:r>
          </a:p>
          <a:p>
            <a:pPr marL="914400" lvl="1" indent="-457200" algn="just">
              <a:buFont typeface="Wingdings" pitchFamily="2" charset="2"/>
              <a:buChar char="ü"/>
              <a:defRPr/>
            </a:pPr>
            <a:r>
              <a:rPr lang="en-US" sz="1600" b="1" dirty="0" smtClean="0">
                <a:latin typeface="+mn-lt"/>
              </a:rPr>
              <a:t>Organization of national seminars, workshops, conferences</a:t>
            </a:r>
            <a:r>
              <a:rPr lang="en-US" sz="1600" dirty="0" smtClean="0">
                <a:latin typeface="+mn-lt"/>
              </a:rPr>
              <a:t>, etc., intended for transfer and exchange of theoretical knowledge and practical experience of employees.</a:t>
            </a:r>
            <a:endParaRPr lang="mk-MK" sz="1600" dirty="0" smtClean="0">
              <a:latin typeface="+mn-lt"/>
            </a:endParaRPr>
          </a:p>
          <a:p>
            <a:pPr lvl="0"/>
            <a:r>
              <a:rPr lang="mk-MK" sz="1600" dirty="0" smtClean="0"/>
              <a:t> </a:t>
            </a:r>
            <a:endParaRPr lang="mk-MK" sz="1600" dirty="0" smtClean="0">
              <a:latin typeface="+mj-lt"/>
            </a:endParaRPr>
          </a:p>
          <a:p>
            <a:pPr indent="-457200">
              <a:defRPr/>
            </a:pPr>
            <a:endParaRPr lang="mk-MK" sz="1600" b="1" dirty="0" smtClean="0">
              <a:latin typeface="+mj-lt"/>
            </a:endParaRPr>
          </a:p>
          <a:p>
            <a:pPr indent="-457200">
              <a:defRPr/>
            </a:pPr>
            <a:endParaRPr lang="mk-MK" sz="1600" b="1" dirty="0">
              <a:latin typeface="+mj-lt"/>
            </a:endParaRPr>
          </a:p>
          <a:p>
            <a:pPr indent="-457200">
              <a:defRPr/>
            </a:pPr>
            <a:endParaRPr lang="mk-MK" sz="1600" dirty="0" smtClean="0"/>
          </a:p>
          <a:p>
            <a:pPr indent="-457200">
              <a:buFont typeface="Wingdings" pitchFamily="2" charset="2"/>
              <a:buChar char="ü"/>
              <a:defRPr/>
            </a:pPr>
            <a:endParaRPr lang="mk-MK" sz="1600" dirty="0">
              <a:solidFill>
                <a:schemeClr val="tx2"/>
              </a:solidFill>
              <a:latin typeface="+mn-lt"/>
              <a:ea typeface="+mj-ea"/>
              <a:cs typeface="+mj-cs"/>
            </a:endParaRPr>
          </a:p>
          <a:p>
            <a:pPr marL="342900" indent="-342900" eaLnBrk="0" hangingPunct="0">
              <a:spcBef>
                <a:spcPct val="20000"/>
              </a:spcBef>
              <a:buClr>
                <a:schemeClr val="accent2"/>
              </a:buClr>
              <a:buFont typeface="Wingdings" pitchFamily="2" charset="2"/>
              <a:buNone/>
              <a:defRPr/>
            </a:pPr>
            <a:endParaRPr lang="mk-MK" sz="1800" b="1" kern="0" dirty="0">
              <a:latin typeface="+mn-lt"/>
            </a:endParaRPr>
          </a:p>
          <a:p>
            <a:pPr marL="342900" indent="-342900" eaLnBrk="0" hangingPunct="0">
              <a:spcBef>
                <a:spcPct val="20000"/>
              </a:spcBef>
              <a:buClr>
                <a:schemeClr val="accent2"/>
              </a:buClr>
              <a:buFont typeface="Wingdings" pitchFamily="2" charset="2"/>
              <a:buNone/>
              <a:defRPr/>
            </a:pPr>
            <a:endParaRPr lang="en-US" sz="1800" b="1" kern="0" dirty="0">
              <a:latin typeface="+mn-lt"/>
            </a:endParaRPr>
          </a:p>
          <a:p>
            <a:pPr marL="342900" indent="-342900" eaLnBrk="0" hangingPunct="0">
              <a:spcBef>
                <a:spcPct val="20000"/>
              </a:spcBef>
              <a:buClr>
                <a:schemeClr val="accent2"/>
              </a:buClr>
              <a:buFont typeface="Wingdings" pitchFamily="2" charset="2"/>
              <a:buNone/>
              <a:defRPr/>
            </a:pPr>
            <a:endParaRPr lang="mk-MK" sz="1800" b="1" kern="0" dirty="0">
              <a:latin typeface="+mn-lt"/>
            </a:endParaRPr>
          </a:p>
          <a:p>
            <a:pPr marL="342900" indent="-342900" eaLnBrk="0" hangingPunct="0">
              <a:spcBef>
                <a:spcPct val="20000"/>
              </a:spcBef>
              <a:buClr>
                <a:schemeClr val="accent2"/>
              </a:buClr>
              <a:buFont typeface="Wingdings" pitchFamily="2" charset="2"/>
              <a:buNone/>
              <a:defRPr/>
            </a:pPr>
            <a:r>
              <a:rPr lang="mk-MK" sz="1800" b="1" kern="0" dirty="0">
                <a:latin typeface="+mn-lt"/>
              </a:rPr>
              <a:t>	</a:t>
            </a:r>
            <a:endParaRPr lang="mk-MK" sz="1800" kern="0" dirty="0">
              <a:latin typeface="+mn-lt"/>
            </a:endParaRPr>
          </a:p>
          <a:p>
            <a:pPr marL="342900" indent="-342900">
              <a:spcBef>
                <a:spcPct val="20000"/>
              </a:spcBef>
              <a:buClr>
                <a:schemeClr val="accent2"/>
              </a:buClr>
              <a:buFont typeface="Wingdings" pitchFamily="2" charset="2"/>
              <a:buNone/>
              <a:defRPr/>
            </a:pPr>
            <a:endParaRPr lang="en-US" sz="1800" kern="0" dirty="0">
              <a:latin typeface="+mn-lt"/>
            </a:endParaRPr>
          </a:p>
          <a:p>
            <a:pPr marL="342900" indent="-342900">
              <a:spcBef>
                <a:spcPct val="20000"/>
              </a:spcBef>
              <a:buClr>
                <a:schemeClr val="accent2"/>
              </a:buClr>
              <a:buFont typeface="Wingdings" pitchFamily="2" charset="2"/>
              <a:buNone/>
              <a:defRPr/>
            </a:pPr>
            <a:endParaRPr lang="mk-MK" sz="1800" kern="0" dirty="0">
              <a:latin typeface="+mn-lt"/>
            </a:endParaRPr>
          </a:p>
          <a:p>
            <a:pPr marL="342900" indent="-342900">
              <a:spcBef>
                <a:spcPct val="20000"/>
              </a:spcBef>
              <a:buClr>
                <a:schemeClr val="accent2"/>
              </a:buClr>
              <a:buFont typeface="Wingdings" pitchFamily="2" charset="2"/>
              <a:buNone/>
              <a:defRPr/>
            </a:pPr>
            <a:endParaRPr lang="en-US" sz="1800" kern="0" dirty="0">
              <a:latin typeface="+mn-lt"/>
            </a:endParaRPr>
          </a:p>
        </p:txBody>
      </p:sp>
      <p:sp>
        <p:nvSpPr>
          <p:cNvPr id="8196" name="Slide Number Placeholder 1"/>
          <p:cNvSpPr txBox="1">
            <a:spLocks noGrp="1"/>
          </p:cNvSpPr>
          <p:nvPr/>
        </p:nvSpPr>
        <p:spPr bwMode="auto">
          <a:xfrm>
            <a:off x="8410575" y="6181725"/>
            <a:ext cx="609600" cy="457200"/>
          </a:xfrm>
          <a:prstGeom prst="rect">
            <a:avLst/>
          </a:prstGeom>
          <a:noFill/>
          <a:ln w="9525">
            <a:noFill/>
            <a:miter lim="800000"/>
            <a:headEnd/>
            <a:tailEnd/>
          </a:ln>
        </p:spPr>
        <p:txBody>
          <a:bodyPr lIns="0" tIns="0" rIns="0" bIns="0" anchor="ctr"/>
          <a:lstStyle/>
          <a:p>
            <a:fld id="{5F1D4A9C-B559-418E-A2F0-A0BD027E3D2B}" type="slidenum">
              <a:rPr lang="en-US" sz="1600" smtClean="0">
                <a:solidFill>
                  <a:schemeClr val="tx2"/>
                </a:solidFill>
                <a:latin typeface="+mj-lt"/>
              </a:rPr>
              <a:pPr/>
              <a:t>45</a:t>
            </a:fld>
            <a:endParaRPr lang="en-US" sz="1600" dirty="0">
              <a:solidFill>
                <a:schemeClr val="tx2"/>
              </a:solidFill>
              <a:latin typeface="+mj-lt"/>
            </a:endParaRPr>
          </a:p>
        </p:txBody>
      </p:sp>
      <p:sp>
        <p:nvSpPr>
          <p:cNvPr id="5" name="Rectangle 2"/>
          <p:cNvSpPr txBox="1">
            <a:spLocks noChangeArrowheads="1"/>
          </p:cNvSpPr>
          <p:nvPr/>
        </p:nvSpPr>
        <p:spPr bwMode="auto">
          <a:xfrm>
            <a:off x="685800" y="685800"/>
            <a:ext cx="7848600" cy="762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lvl="0" eaLnBrk="0" hangingPunct="0">
              <a:lnSpc>
                <a:spcPct val="85000"/>
              </a:lnSpc>
              <a:defRPr/>
            </a:pPr>
            <a:r>
              <a:rPr kumimoji="0" lang="mk-MK" sz="2400" b="1" i="0" u="none" strike="noStrike" kern="0" cap="none" spc="0" normalizeH="0" baseline="0" noProof="0" dirty="0" smtClean="0">
                <a:ln>
                  <a:noFill/>
                </a:ln>
                <a:solidFill>
                  <a:schemeClr val="tx2"/>
                </a:solidFill>
                <a:effectLst/>
                <a:uLnTx/>
                <a:uFillTx/>
                <a:latin typeface="+mj-lt"/>
                <a:ea typeface="+mj-ea"/>
                <a:cs typeface="+mj-cs"/>
              </a:rPr>
              <a:t>3.8. </a:t>
            </a:r>
            <a:r>
              <a:rPr lang="en-US" b="1" dirty="0" smtClean="0">
                <a:latin typeface="+mj-lt"/>
              </a:rPr>
              <a:t>Strengthening of institutional capacities</a:t>
            </a:r>
            <a:r>
              <a:rPr lang="mk-MK" b="1" dirty="0" smtClean="0">
                <a:latin typeface="+mj-lt"/>
              </a:rPr>
              <a:t> </a:t>
            </a:r>
            <a:r>
              <a:rPr kumimoji="0" lang="mk-MK" sz="2400" b="0" i="0" u="none" strike="noStrike" kern="0" cap="none" spc="0" normalizeH="0" baseline="0" noProof="0" dirty="0" smtClean="0">
                <a:ln>
                  <a:noFill/>
                </a:ln>
                <a:solidFill>
                  <a:schemeClr val="tx2"/>
                </a:solidFill>
                <a:effectLst/>
                <a:uLnTx/>
                <a:uFillTx/>
                <a:latin typeface="+mj-lt"/>
                <a:ea typeface="+mj-ea"/>
                <a:cs typeface="+mj-cs"/>
              </a:rPr>
              <a:t/>
            </a:r>
            <a:br>
              <a:rPr kumimoji="0" lang="mk-MK" sz="2400" b="0" i="0" u="none" strike="noStrike" kern="0" cap="none" spc="0" normalizeH="0" baseline="0" noProof="0" dirty="0" smtClean="0">
                <a:ln>
                  <a:noFill/>
                </a:ln>
                <a:solidFill>
                  <a:schemeClr val="tx2"/>
                </a:solidFill>
                <a:effectLst/>
                <a:uLnTx/>
                <a:uFillTx/>
                <a:latin typeface="+mj-lt"/>
                <a:ea typeface="+mj-ea"/>
                <a:cs typeface="+mj-cs"/>
              </a:rPr>
            </a:br>
            <a:r>
              <a:rPr kumimoji="0" lang="mk-MK" sz="2400" b="0" i="0" u="none" strike="noStrike" kern="0" cap="none" spc="0" normalizeH="0" baseline="0" noProof="0" dirty="0" smtClean="0">
                <a:ln>
                  <a:noFill/>
                </a:ln>
                <a:solidFill>
                  <a:schemeClr val="tx2"/>
                </a:solidFill>
                <a:effectLst/>
                <a:uLnTx/>
                <a:uFillTx/>
                <a:latin typeface="+mj-lt"/>
                <a:ea typeface="+mj-ea"/>
                <a:cs typeface="+mj-cs"/>
              </a:rPr>
              <a:t/>
            </a:r>
            <a:br>
              <a:rPr kumimoji="0" lang="mk-MK" sz="2400" b="0" i="0" u="none" strike="noStrike" kern="0" cap="none" spc="0" normalizeH="0" baseline="0" noProof="0" dirty="0" smtClean="0">
                <a:ln>
                  <a:noFill/>
                </a:ln>
                <a:solidFill>
                  <a:schemeClr val="tx2"/>
                </a:solidFill>
                <a:effectLst/>
                <a:uLnTx/>
                <a:uFillTx/>
                <a:latin typeface="+mj-lt"/>
                <a:ea typeface="+mj-ea"/>
                <a:cs typeface="+mj-cs"/>
              </a:rPr>
            </a:br>
            <a:r>
              <a:rPr kumimoji="0" lang="mk-MK" sz="3000" b="1" i="0" u="none" strike="noStrike" kern="0" cap="none" spc="0" normalizeH="0" baseline="0" noProof="0" dirty="0" smtClean="0">
                <a:ln>
                  <a:noFill/>
                </a:ln>
                <a:solidFill>
                  <a:schemeClr val="tx2"/>
                </a:solidFill>
                <a:effectLst/>
                <a:uLnTx/>
                <a:uFillTx/>
                <a:latin typeface="+mj-lt"/>
                <a:ea typeface="+mj-ea"/>
                <a:cs typeface="+mj-cs"/>
              </a:rPr>
              <a:t/>
            </a:r>
            <a:br>
              <a:rPr kumimoji="0" lang="mk-MK" sz="3000" b="1" i="0" u="none" strike="noStrike" kern="0" cap="none" spc="0" normalizeH="0" baseline="0" noProof="0" dirty="0" smtClean="0">
                <a:ln>
                  <a:noFill/>
                </a:ln>
                <a:solidFill>
                  <a:schemeClr val="tx2"/>
                </a:solidFill>
                <a:effectLst/>
                <a:uLnTx/>
                <a:uFillTx/>
                <a:latin typeface="+mj-lt"/>
                <a:ea typeface="+mj-ea"/>
                <a:cs typeface="+mj-cs"/>
              </a:rPr>
            </a:br>
            <a:r>
              <a:rPr kumimoji="0" lang="en-US" sz="3000" b="0" i="0" u="none" strike="noStrike" kern="0" cap="none" spc="0" normalizeH="0" baseline="0" noProof="0" dirty="0" smtClean="0">
                <a:ln>
                  <a:noFill/>
                </a:ln>
                <a:solidFill>
                  <a:schemeClr val="tx1"/>
                </a:solidFill>
                <a:effectLst/>
                <a:uLnTx/>
                <a:uFillTx/>
                <a:latin typeface="+mj-lt"/>
                <a:ea typeface="+mj-ea"/>
                <a:cs typeface="+mj-cs"/>
              </a:rPr>
              <a:t/>
            </a:r>
            <a:br>
              <a:rPr kumimoji="0" lang="en-US" sz="3000" b="0" i="0" u="none" strike="noStrike" kern="0" cap="none" spc="0" normalizeH="0" baseline="0" noProof="0" dirty="0" smtClean="0">
                <a:ln>
                  <a:noFill/>
                </a:ln>
                <a:solidFill>
                  <a:schemeClr val="tx1"/>
                </a:solidFill>
                <a:effectLst/>
                <a:uLnTx/>
                <a:uFillTx/>
                <a:latin typeface="+mj-lt"/>
                <a:ea typeface="+mj-ea"/>
                <a:cs typeface="+mj-cs"/>
              </a:rPr>
            </a:br>
            <a:endParaRPr kumimoji="0" lang="mk-MK" sz="3000" b="1" i="0" u="none" strike="noStrike" kern="0" cap="none" spc="0" normalizeH="0" baseline="0" noProof="0" dirty="0" smtClean="0">
              <a:ln>
                <a:noFill/>
              </a:ln>
              <a:solidFill>
                <a:schemeClr val="tx1"/>
              </a:solidFill>
              <a:effectLst/>
              <a:uLnTx/>
              <a:uFillTx/>
              <a:latin typeface="+mj-lt"/>
              <a:ea typeface="+mj-ea"/>
              <a:cs typeface="+mj-cs"/>
            </a:endParaRPr>
          </a:p>
        </p:txBody>
      </p:sp>
      <p:sp>
        <p:nvSpPr>
          <p:cNvPr id="6" name="Rectangle 2"/>
          <p:cNvSpPr txBox="1">
            <a:spLocks noChangeArrowheads="1"/>
          </p:cNvSpPr>
          <p:nvPr/>
        </p:nvSpPr>
        <p:spPr bwMode="auto">
          <a:xfrm>
            <a:off x="685800" y="1676400"/>
            <a:ext cx="7848600" cy="10668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lvl="0" algn="ctr" eaLnBrk="0" hangingPunct="0">
              <a:lnSpc>
                <a:spcPct val="85000"/>
              </a:lnSpc>
              <a:defRPr/>
            </a:pPr>
            <a:r>
              <a:rPr lang="en-US" sz="2000" u="sng" kern="0" dirty="0" smtClean="0">
                <a:solidFill>
                  <a:schemeClr val="tx2"/>
                </a:solidFill>
                <a:latin typeface="+mn-lt"/>
              </a:rPr>
              <a:t>Ensuring technical assistance and professional development of the employees through various forms of international cooperation and through accession instruments of EU </a:t>
            </a:r>
            <a:r>
              <a:rPr kumimoji="0" lang="mk-MK" sz="2000" b="0" i="0" u="none" strike="noStrike" kern="0" cap="none" spc="0" normalizeH="0" baseline="0" noProof="0" dirty="0" smtClean="0">
                <a:ln>
                  <a:noFill/>
                </a:ln>
                <a:solidFill>
                  <a:schemeClr val="tx2"/>
                </a:solidFill>
                <a:effectLst/>
                <a:uLnTx/>
                <a:uFillTx/>
                <a:latin typeface="+mj-lt"/>
                <a:ea typeface="+mj-ea"/>
                <a:cs typeface="+mj-cs"/>
              </a:rPr>
              <a:t/>
            </a:r>
            <a:br>
              <a:rPr kumimoji="0" lang="mk-MK" sz="2000" b="0" i="0" u="none" strike="noStrike" kern="0" cap="none" spc="0" normalizeH="0" baseline="0" noProof="0" dirty="0" smtClean="0">
                <a:ln>
                  <a:noFill/>
                </a:ln>
                <a:solidFill>
                  <a:schemeClr val="tx2"/>
                </a:solidFill>
                <a:effectLst/>
                <a:uLnTx/>
                <a:uFillTx/>
                <a:latin typeface="+mj-lt"/>
                <a:ea typeface="+mj-ea"/>
                <a:cs typeface="+mj-cs"/>
              </a:rPr>
            </a:br>
            <a:r>
              <a:rPr kumimoji="0" lang="mk-MK" sz="2400" b="0" i="0" u="none" strike="noStrike" kern="0" cap="none" spc="0" normalizeH="0" baseline="0" noProof="0" dirty="0" smtClean="0">
                <a:ln>
                  <a:noFill/>
                </a:ln>
                <a:solidFill>
                  <a:schemeClr val="tx2"/>
                </a:solidFill>
                <a:effectLst/>
                <a:uLnTx/>
                <a:uFillTx/>
                <a:latin typeface="+mj-lt"/>
                <a:ea typeface="+mj-ea"/>
                <a:cs typeface="+mj-cs"/>
              </a:rPr>
              <a:t/>
            </a:r>
            <a:br>
              <a:rPr kumimoji="0" lang="mk-MK" sz="2400" b="0" i="0" u="none" strike="noStrike" kern="0" cap="none" spc="0" normalizeH="0" baseline="0" noProof="0" dirty="0" smtClean="0">
                <a:ln>
                  <a:noFill/>
                </a:ln>
                <a:solidFill>
                  <a:schemeClr val="tx2"/>
                </a:solidFill>
                <a:effectLst/>
                <a:uLnTx/>
                <a:uFillTx/>
                <a:latin typeface="+mj-lt"/>
                <a:ea typeface="+mj-ea"/>
                <a:cs typeface="+mj-cs"/>
              </a:rPr>
            </a:br>
            <a:r>
              <a:rPr kumimoji="0" lang="mk-MK" sz="3000" b="1" i="0" u="none" strike="noStrike" kern="0" cap="none" spc="0" normalizeH="0" baseline="0" noProof="0" dirty="0" smtClean="0">
                <a:ln>
                  <a:noFill/>
                </a:ln>
                <a:solidFill>
                  <a:schemeClr val="tx2"/>
                </a:solidFill>
                <a:effectLst/>
                <a:uLnTx/>
                <a:uFillTx/>
                <a:latin typeface="+mj-lt"/>
                <a:ea typeface="+mj-ea"/>
                <a:cs typeface="+mj-cs"/>
              </a:rPr>
              <a:t/>
            </a:r>
            <a:br>
              <a:rPr kumimoji="0" lang="mk-MK" sz="3000" b="1" i="0" u="none" strike="noStrike" kern="0" cap="none" spc="0" normalizeH="0" baseline="0" noProof="0" dirty="0" smtClean="0">
                <a:ln>
                  <a:noFill/>
                </a:ln>
                <a:solidFill>
                  <a:schemeClr val="tx2"/>
                </a:solidFill>
                <a:effectLst/>
                <a:uLnTx/>
                <a:uFillTx/>
                <a:latin typeface="+mj-lt"/>
                <a:ea typeface="+mj-ea"/>
                <a:cs typeface="+mj-cs"/>
              </a:rPr>
            </a:br>
            <a:r>
              <a:rPr kumimoji="0" lang="en-US" sz="3000" b="0" i="0" u="none" strike="noStrike" kern="0" cap="none" spc="0" normalizeH="0" baseline="0" noProof="0" dirty="0" smtClean="0">
                <a:ln>
                  <a:noFill/>
                </a:ln>
                <a:solidFill>
                  <a:schemeClr val="tx1"/>
                </a:solidFill>
                <a:effectLst/>
                <a:uLnTx/>
                <a:uFillTx/>
                <a:latin typeface="+mj-lt"/>
                <a:ea typeface="+mj-ea"/>
                <a:cs typeface="+mj-cs"/>
              </a:rPr>
              <a:t/>
            </a:r>
            <a:br>
              <a:rPr kumimoji="0" lang="en-US" sz="3000" b="0" i="0" u="none" strike="noStrike" kern="0" cap="none" spc="0" normalizeH="0" baseline="0" noProof="0" dirty="0" smtClean="0">
                <a:ln>
                  <a:noFill/>
                </a:ln>
                <a:solidFill>
                  <a:schemeClr val="tx1"/>
                </a:solidFill>
                <a:effectLst/>
                <a:uLnTx/>
                <a:uFillTx/>
                <a:latin typeface="+mj-lt"/>
                <a:ea typeface="+mj-ea"/>
                <a:cs typeface="+mj-cs"/>
              </a:rPr>
            </a:br>
            <a:endParaRPr kumimoji="0" lang="mk-MK" sz="3000" b="1" i="0" u="none" strike="noStrike" kern="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685800" y="914400"/>
            <a:ext cx="7848600" cy="838200"/>
          </a:xfrm>
          <a:noFill/>
          <a:ln>
            <a:miter lim="800000"/>
            <a:headEnd/>
            <a:tailEnd/>
          </a:ln>
        </p:spPr>
        <p:txBody>
          <a:bodyPr vert="horz" wrap="square" lIns="91440" tIns="45720" rIns="91440" bIns="45720" numCol="1" anchor="t" anchorCtr="0" compatLnSpc="1">
            <a:prstTxWarp prst="textNoShape">
              <a:avLst/>
            </a:prstTxWarp>
          </a:bodyPr>
          <a:lstStyle/>
          <a:p>
            <a:r>
              <a:rPr lang="en-US" sz="2400" b="1" dirty="0" smtClean="0"/>
              <a:t/>
            </a:r>
            <a:br>
              <a:rPr lang="en-US" sz="2400" b="1" dirty="0" smtClean="0"/>
            </a:br>
            <a:r>
              <a:rPr lang="en-US" sz="2400" b="1" dirty="0" smtClean="0"/>
              <a:t> CURRENT ACTIVITY </a:t>
            </a:r>
            <a:br>
              <a:rPr lang="en-US" sz="2400" b="1" dirty="0" smtClean="0"/>
            </a:br>
            <a:r>
              <a:rPr lang="en-US" sz="2400" b="1" dirty="0" smtClean="0"/>
              <a:t/>
            </a:r>
            <a:br>
              <a:rPr lang="en-US" sz="2400" b="1" dirty="0" smtClean="0"/>
            </a:br>
            <a:r>
              <a:rPr lang="en-US" sz="2400" b="1" dirty="0" smtClean="0"/>
              <a:t/>
            </a:r>
            <a:br>
              <a:rPr lang="en-US" sz="2400" b="1" dirty="0" smtClean="0"/>
            </a:br>
            <a:r>
              <a:rPr lang="mk-MK" sz="2400" dirty="0" smtClean="0"/>
              <a:t/>
            </a:r>
            <a:br>
              <a:rPr lang="mk-MK" sz="2400" dirty="0" smtClean="0"/>
            </a:br>
            <a:r>
              <a:rPr lang="mk-MK" sz="2400" dirty="0" smtClean="0"/>
              <a:t/>
            </a:r>
            <a:br>
              <a:rPr lang="mk-MK" sz="2400" dirty="0" smtClean="0"/>
            </a:br>
            <a:r>
              <a:rPr lang="mk-MK" sz="3000" b="1" dirty="0" smtClean="0"/>
              <a:t/>
            </a:r>
            <a:br>
              <a:rPr lang="mk-MK" sz="3000" b="1" dirty="0" smtClean="0"/>
            </a:br>
            <a:r>
              <a:rPr lang="en-US" sz="3000" dirty="0" smtClean="0">
                <a:solidFill>
                  <a:schemeClr val="tx1"/>
                </a:solidFill>
              </a:rPr>
              <a:t/>
            </a:r>
            <a:br>
              <a:rPr lang="en-US" sz="3000" dirty="0" smtClean="0">
                <a:solidFill>
                  <a:schemeClr val="tx1"/>
                </a:solidFill>
              </a:rPr>
            </a:br>
            <a:endParaRPr lang="mk-MK" sz="3000" b="1" dirty="0" smtClean="0">
              <a:solidFill>
                <a:schemeClr val="tx1"/>
              </a:solidFill>
            </a:endParaRPr>
          </a:p>
        </p:txBody>
      </p:sp>
      <p:sp>
        <p:nvSpPr>
          <p:cNvPr id="16" name="Rectangle 3"/>
          <p:cNvSpPr txBox="1">
            <a:spLocks noChangeArrowheads="1"/>
          </p:cNvSpPr>
          <p:nvPr/>
        </p:nvSpPr>
        <p:spPr bwMode="auto">
          <a:xfrm>
            <a:off x="609600" y="2057400"/>
            <a:ext cx="7848600" cy="4191000"/>
          </a:xfrm>
          <a:prstGeom prst="rect">
            <a:avLst/>
          </a:prstGeom>
          <a:noFill/>
          <a:ln>
            <a:solidFill>
              <a:schemeClr val="bg2"/>
            </a:solidFill>
            <a:miter lim="800000"/>
            <a:headEnd/>
            <a:tailEnd/>
          </a:ln>
        </p:spPr>
        <p:txBody>
          <a:bodyPr/>
          <a:lstStyle/>
          <a:p>
            <a:pPr indent="-457200">
              <a:defRPr/>
            </a:pPr>
            <a:endParaRPr lang="en-US" sz="1600" b="1" dirty="0" smtClean="0">
              <a:latin typeface="+mj-lt"/>
            </a:endParaRPr>
          </a:p>
          <a:p>
            <a:pPr indent="-457200">
              <a:defRPr/>
            </a:pPr>
            <a:endParaRPr lang="en-US" sz="1600" b="1" dirty="0" smtClean="0">
              <a:latin typeface="+mj-lt"/>
            </a:endParaRPr>
          </a:p>
          <a:p>
            <a:pPr indent="-457200">
              <a:defRPr/>
            </a:pPr>
            <a:endParaRPr lang="mk-MK" sz="1600" b="1" dirty="0" smtClean="0">
              <a:latin typeface="+mj-lt"/>
            </a:endParaRPr>
          </a:p>
          <a:p>
            <a:pPr indent="-457200">
              <a:defRPr/>
            </a:pPr>
            <a:r>
              <a:rPr lang="en-US" sz="2000" b="1" dirty="0" smtClean="0">
                <a:solidFill>
                  <a:srgbClr val="E69900"/>
                </a:solidFill>
                <a:latin typeface="+mn-lt"/>
              </a:rPr>
              <a:t>Action plan for practical implementation of the activities planned by the strategic directions </a:t>
            </a:r>
            <a:r>
              <a:rPr lang="mk-MK" sz="2000" dirty="0" smtClean="0">
                <a:latin typeface="+mn-lt"/>
              </a:rPr>
              <a:t>(</a:t>
            </a:r>
            <a:r>
              <a:rPr lang="en-US" sz="2000" dirty="0" smtClean="0">
                <a:latin typeface="+mn-lt"/>
              </a:rPr>
              <a:t>timeframe and carriers</a:t>
            </a:r>
            <a:r>
              <a:rPr lang="mk-MK" sz="2000" dirty="0" smtClean="0">
                <a:latin typeface="+mn-lt"/>
              </a:rPr>
              <a:t>) – </a:t>
            </a:r>
            <a:r>
              <a:rPr lang="en-US" sz="2000" dirty="0" smtClean="0">
                <a:latin typeface="+mn-lt"/>
              </a:rPr>
              <a:t>NPC</a:t>
            </a:r>
            <a:r>
              <a:rPr lang="mk-MK" sz="2000" dirty="0" smtClean="0">
                <a:latin typeface="+mn-lt"/>
              </a:rPr>
              <a:t> </a:t>
            </a:r>
            <a:r>
              <a:rPr lang="en-US" sz="2000" dirty="0" smtClean="0">
                <a:latin typeface="+mn-lt"/>
              </a:rPr>
              <a:t>on the following session after previous consultations and mutual reconciliation of the institutions being held</a:t>
            </a:r>
            <a:endParaRPr lang="mk-MK" sz="2000" dirty="0" smtClean="0">
              <a:latin typeface="+mn-lt"/>
            </a:endParaRPr>
          </a:p>
          <a:p>
            <a:pPr indent="-457200">
              <a:defRPr/>
            </a:pPr>
            <a:endParaRPr lang="mk-MK" sz="1600" dirty="0" smtClean="0"/>
          </a:p>
          <a:p>
            <a:pPr indent="-457200">
              <a:buFont typeface="Wingdings" pitchFamily="2" charset="2"/>
              <a:buChar char="ü"/>
              <a:defRPr/>
            </a:pPr>
            <a:endParaRPr lang="mk-MK" sz="1600" dirty="0">
              <a:solidFill>
                <a:schemeClr val="tx2"/>
              </a:solidFill>
              <a:latin typeface="+mn-lt"/>
              <a:ea typeface="+mj-ea"/>
              <a:cs typeface="+mj-cs"/>
            </a:endParaRPr>
          </a:p>
          <a:p>
            <a:pPr marL="342900" indent="-342900" eaLnBrk="0" hangingPunct="0">
              <a:spcBef>
                <a:spcPct val="20000"/>
              </a:spcBef>
              <a:buClr>
                <a:schemeClr val="accent2"/>
              </a:buClr>
              <a:buFont typeface="Wingdings" pitchFamily="2" charset="2"/>
              <a:buNone/>
              <a:defRPr/>
            </a:pPr>
            <a:endParaRPr lang="mk-MK" sz="1800" b="1" kern="0" dirty="0">
              <a:latin typeface="+mn-lt"/>
            </a:endParaRPr>
          </a:p>
          <a:p>
            <a:pPr marL="342900" indent="-342900" eaLnBrk="0" hangingPunct="0">
              <a:spcBef>
                <a:spcPct val="20000"/>
              </a:spcBef>
              <a:buClr>
                <a:schemeClr val="accent2"/>
              </a:buClr>
              <a:buFont typeface="Wingdings" pitchFamily="2" charset="2"/>
              <a:buNone/>
              <a:defRPr/>
            </a:pPr>
            <a:endParaRPr lang="en-US" sz="1800" b="1" kern="0" dirty="0">
              <a:latin typeface="+mn-lt"/>
            </a:endParaRPr>
          </a:p>
          <a:p>
            <a:pPr marL="342900" indent="-342900" eaLnBrk="0" hangingPunct="0">
              <a:spcBef>
                <a:spcPct val="20000"/>
              </a:spcBef>
              <a:buClr>
                <a:schemeClr val="accent2"/>
              </a:buClr>
              <a:buFont typeface="Wingdings" pitchFamily="2" charset="2"/>
              <a:buNone/>
              <a:defRPr/>
            </a:pPr>
            <a:endParaRPr lang="mk-MK" sz="1800" b="1" kern="0" dirty="0">
              <a:latin typeface="+mn-lt"/>
            </a:endParaRPr>
          </a:p>
          <a:p>
            <a:pPr marL="342900" indent="-342900" eaLnBrk="0" hangingPunct="0">
              <a:spcBef>
                <a:spcPct val="20000"/>
              </a:spcBef>
              <a:buClr>
                <a:schemeClr val="accent2"/>
              </a:buClr>
              <a:buFont typeface="Wingdings" pitchFamily="2" charset="2"/>
              <a:buNone/>
              <a:defRPr/>
            </a:pPr>
            <a:r>
              <a:rPr lang="mk-MK" sz="1800" b="1" kern="0" dirty="0">
                <a:latin typeface="+mn-lt"/>
              </a:rPr>
              <a:t>	</a:t>
            </a:r>
            <a:endParaRPr lang="mk-MK" sz="1800" kern="0" dirty="0">
              <a:latin typeface="+mn-lt"/>
            </a:endParaRPr>
          </a:p>
          <a:p>
            <a:pPr marL="342900" indent="-342900">
              <a:spcBef>
                <a:spcPct val="20000"/>
              </a:spcBef>
              <a:buClr>
                <a:schemeClr val="accent2"/>
              </a:buClr>
              <a:buFont typeface="Wingdings" pitchFamily="2" charset="2"/>
              <a:buNone/>
              <a:defRPr/>
            </a:pPr>
            <a:endParaRPr lang="en-US" sz="1800" kern="0" dirty="0">
              <a:latin typeface="+mn-lt"/>
            </a:endParaRPr>
          </a:p>
          <a:p>
            <a:pPr marL="342900" indent="-342900">
              <a:spcBef>
                <a:spcPct val="20000"/>
              </a:spcBef>
              <a:buClr>
                <a:schemeClr val="accent2"/>
              </a:buClr>
              <a:buFont typeface="Wingdings" pitchFamily="2" charset="2"/>
              <a:buNone/>
              <a:defRPr/>
            </a:pPr>
            <a:endParaRPr lang="mk-MK" sz="1800" kern="0" dirty="0">
              <a:latin typeface="+mn-lt"/>
            </a:endParaRPr>
          </a:p>
          <a:p>
            <a:pPr marL="342900" indent="-342900">
              <a:spcBef>
                <a:spcPct val="20000"/>
              </a:spcBef>
              <a:buClr>
                <a:schemeClr val="accent2"/>
              </a:buClr>
              <a:buFont typeface="Wingdings" pitchFamily="2" charset="2"/>
              <a:buNone/>
              <a:defRPr/>
            </a:pPr>
            <a:endParaRPr lang="en-US" sz="1800" kern="0" dirty="0">
              <a:latin typeface="+mn-lt"/>
            </a:endParaRPr>
          </a:p>
        </p:txBody>
      </p:sp>
      <p:sp>
        <p:nvSpPr>
          <p:cNvPr id="8196" name="Slide Number Placeholder 1"/>
          <p:cNvSpPr txBox="1">
            <a:spLocks noGrp="1"/>
          </p:cNvSpPr>
          <p:nvPr/>
        </p:nvSpPr>
        <p:spPr bwMode="auto">
          <a:xfrm>
            <a:off x="8410575" y="6181725"/>
            <a:ext cx="609600" cy="457200"/>
          </a:xfrm>
          <a:prstGeom prst="rect">
            <a:avLst/>
          </a:prstGeom>
          <a:noFill/>
          <a:ln w="9525">
            <a:noFill/>
            <a:miter lim="800000"/>
            <a:headEnd/>
            <a:tailEnd/>
          </a:ln>
        </p:spPr>
        <p:txBody>
          <a:bodyPr lIns="0" tIns="0" rIns="0" bIns="0" anchor="ctr"/>
          <a:lstStyle/>
          <a:p>
            <a:fld id="{5F1D4A9C-B559-418E-A2F0-A0BD027E3D2B}" type="slidenum">
              <a:rPr lang="en-US" sz="1600" smtClean="0">
                <a:solidFill>
                  <a:schemeClr val="tx2"/>
                </a:solidFill>
                <a:latin typeface="+mj-lt"/>
              </a:rPr>
              <a:pPr/>
              <a:t>46</a:t>
            </a:fld>
            <a:endParaRPr lang="en-US" sz="1600" dirty="0">
              <a:solidFill>
                <a:schemeClr val="tx2"/>
              </a:solidFill>
              <a:latin typeface="+mj-lt"/>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ph idx="1"/>
          </p:nvPr>
        </p:nvSpPr>
        <p:spPr bwMode="auto">
          <a:xfrm>
            <a:off x="990600" y="1767935"/>
            <a:ext cx="7763664" cy="584775"/>
          </a:xfrm>
          <a:ln>
            <a:miter lim="800000"/>
            <a:headEnd/>
            <a:tailEnd/>
          </a:ln>
          <a:effectLst>
            <a:outerShdw dist="35921" dir="2700000" algn="ctr" rotWithShape="0">
              <a:schemeClr val="bg2"/>
            </a:outerShdw>
          </a:effectLst>
        </p:spPr>
        <p:txBody>
          <a:bodyPr wrap="square" anchor="ctr">
            <a:spAutoFit/>
          </a:bodyPr>
          <a:lstStyle/>
          <a:p>
            <a:pPr>
              <a:buFont typeface="Wingdings" pitchFamily="2" charset="2"/>
              <a:buNone/>
              <a:defRPr/>
            </a:pPr>
            <a:r>
              <a:rPr lang="en-US" b="1" dirty="0" smtClean="0">
                <a:solidFill>
                  <a:schemeClr val="tx2"/>
                </a:solidFill>
              </a:rPr>
              <a:t>THANK YOU FOR YOUR ATTENTION</a:t>
            </a:r>
          </a:p>
        </p:txBody>
      </p:sp>
      <p:sp>
        <p:nvSpPr>
          <p:cNvPr id="3" name="Rectangle 2"/>
          <p:cNvSpPr/>
          <p:nvPr/>
        </p:nvSpPr>
        <p:spPr>
          <a:xfrm>
            <a:off x="533400" y="4114800"/>
            <a:ext cx="6400800" cy="4124206"/>
          </a:xfrm>
          <a:prstGeom prst="rect">
            <a:avLst/>
          </a:prstGeom>
        </p:spPr>
        <p:txBody>
          <a:bodyPr wrap="square">
            <a:spAutoFit/>
          </a:bodyPr>
          <a:lstStyle/>
          <a:p>
            <a:pPr marL="0" indent="0" eaLnBrk="1" hangingPunct="1">
              <a:buClrTx/>
              <a:buFont typeface="Wingdings" pitchFamily="2" charset="2"/>
              <a:buNone/>
              <a:defRPr/>
            </a:pPr>
            <a:r>
              <a:rPr lang="pt-PT" sz="1400" b="1" dirty="0" smtClean="0">
                <a:solidFill>
                  <a:schemeClr val="accent2">
                    <a:lumMod val="75000"/>
                  </a:schemeClr>
                </a:solidFill>
                <a:cs typeface="Arial" pitchFamily="34" charset="0"/>
              </a:rPr>
              <a:t>Toni Mircheski, </a:t>
            </a:r>
            <a:r>
              <a:rPr lang="pt-PT" sz="1400" b="1" dirty="0" smtClean="0">
                <a:solidFill>
                  <a:schemeClr val="accent2">
                    <a:lumMod val="75000"/>
                  </a:schemeClr>
                </a:solidFill>
                <a:cs typeface="Arial" pitchFamily="34" charset="0"/>
              </a:rPr>
              <a:t>Msc</a:t>
            </a:r>
          </a:p>
          <a:p>
            <a:pPr marL="0" indent="0" eaLnBrk="1" hangingPunct="1">
              <a:buClrTx/>
              <a:buFont typeface="Wingdings" pitchFamily="2" charset="2"/>
              <a:buNone/>
              <a:defRPr/>
            </a:pPr>
            <a:r>
              <a:rPr lang="pt-PT" sz="1400" b="1" dirty="0" smtClean="0">
                <a:solidFill>
                  <a:schemeClr val="accent2">
                    <a:lumMod val="75000"/>
                  </a:schemeClr>
                </a:solidFill>
                <a:cs typeface="Arial" pitchFamily="34" charset="0"/>
              </a:rPr>
              <a:t>Deputy Director</a:t>
            </a:r>
            <a:endParaRPr lang="pt-PT" sz="1400" b="1" dirty="0" smtClean="0">
              <a:solidFill>
                <a:schemeClr val="accent2">
                  <a:lumMod val="75000"/>
                </a:schemeClr>
              </a:solidFill>
              <a:cs typeface="Arial" pitchFamily="34" charset="0"/>
            </a:endParaRPr>
          </a:p>
          <a:p>
            <a:pPr marL="0" indent="0" eaLnBrk="1" hangingPunct="1">
              <a:buClrTx/>
              <a:buFont typeface="Wingdings" pitchFamily="2" charset="2"/>
              <a:buNone/>
              <a:defRPr/>
            </a:pPr>
            <a:r>
              <a:rPr lang="pt-PT" sz="1400" b="1" dirty="0" smtClean="0">
                <a:solidFill>
                  <a:schemeClr val="accent2">
                    <a:lumMod val="75000"/>
                  </a:schemeClr>
                </a:solidFill>
                <a:cs typeface="Arial" pitchFamily="34" charset="0"/>
              </a:rPr>
              <a:t>Payment Systems Department</a:t>
            </a:r>
          </a:p>
          <a:p>
            <a:pPr marL="0" indent="0" eaLnBrk="1" hangingPunct="1">
              <a:buClrTx/>
              <a:buFont typeface="Wingdings" pitchFamily="2" charset="2"/>
              <a:buNone/>
              <a:defRPr/>
            </a:pPr>
            <a:r>
              <a:rPr lang="pt-PT" sz="1400" b="1" dirty="0" smtClean="0">
                <a:solidFill>
                  <a:schemeClr val="accent2">
                    <a:lumMod val="75000"/>
                  </a:schemeClr>
                </a:solidFill>
                <a:cs typeface="Arial" pitchFamily="34" charset="0"/>
              </a:rPr>
              <a:t>National bank of the Republic of Macedonia</a:t>
            </a:r>
          </a:p>
          <a:p>
            <a:pPr marL="0" indent="0" eaLnBrk="1" hangingPunct="1">
              <a:buClrTx/>
              <a:buFont typeface="Wingdings" pitchFamily="2" charset="2"/>
              <a:buNone/>
              <a:defRPr/>
            </a:pPr>
            <a:r>
              <a:rPr lang="pt-PT" sz="1400" b="1" dirty="0" smtClean="0">
                <a:solidFill>
                  <a:schemeClr val="accent2">
                    <a:lumMod val="75000"/>
                  </a:schemeClr>
                </a:solidFill>
                <a:cs typeface="Arial" pitchFamily="34" charset="0"/>
                <a:hlinkClick r:id="rId2"/>
              </a:rPr>
              <a:t>mirceskit@nbrm.mk</a:t>
            </a:r>
            <a:endParaRPr lang="pt-PT" sz="1400" b="1" dirty="0" smtClean="0">
              <a:solidFill>
                <a:schemeClr val="accent2">
                  <a:lumMod val="75000"/>
                </a:schemeClr>
              </a:solidFill>
              <a:cs typeface="Arial" pitchFamily="34" charset="0"/>
            </a:endParaRPr>
          </a:p>
          <a:p>
            <a:pPr marL="0" indent="0" eaLnBrk="1" hangingPunct="1">
              <a:buClrTx/>
              <a:buFont typeface="Wingdings" pitchFamily="2" charset="2"/>
              <a:buNone/>
              <a:defRPr/>
            </a:pPr>
            <a:endParaRPr lang="pt-PT" sz="1400" b="1" dirty="0" smtClean="0">
              <a:solidFill>
                <a:schemeClr val="accent2">
                  <a:lumMod val="75000"/>
                </a:schemeClr>
              </a:solidFill>
              <a:cs typeface="Arial" pitchFamily="34" charset="0"/>
            </a:endParaRPr>
          </a:p>
          <a:p>
            <a:pPr marL="0" indent="0" eaLnBrk="1" hangingPunct="1">
              <a:buClrTx/>
              <a:buFont typeface="Wingdings" pitchFamily="2" charset="2"/>
              <a:buNone/>
              <a:defRPr/>
            </a:pPr>
            <a:r>
              <a:rPr lang="pt-PT" sz="1400" b="1" dirty="0" smtClean="0">
                <a:solidFill>
                  <a:schemeClr val="accent2">
                    <a:lumMod val="75000"/>
                  </a:schemeClr>
                </a:solidFill>
                <a:cs typeface="Arial" pitchFamily="34" charset="0"/>
              </a:rPr>
              <a:t>Anita Hegjkezi, </a:t>
            </a:r>
            <a:r>
              <a:rPr lang="pt-PT" sz="1400" b="1" dirty="0" smtClean="0">
                <a:solidFill>
                  <a:schemeClr val="accent2">
                    <a:lumMod val="75000"/>
                  </a:schemeClr>
                </a:solidFill>
                <a:cs typeface="Arial" pitchFamily="34" charset="0"/>
              </a:rPr>
              <a:t>PhD</a:t>
            </a:r>
          </a:p>
          <a:p>
            <a:pPr>
              <a:defRPr/>
            </a:pPr>
            <a:r>
              <a:rPr lang="en-US" sz="1400" b="1" dirty="0" smtClean="0"/>
              <a:t>Analyst II </a:t>
            </a:r>
            <a:r>
              <a:rPr lang="en-US" sz="1400" b="1" dirty="0" smtClean="0"/>
              <a:t>degree</a:t>
            </a:r>
            <a:endParaRPr lang="pt-PT" sz="1400" b="1" dirty="0" smtClean="0">
              <a:solidFill>
                <a:schemeClr val="accent2">
                  <a:lumMod val="75000"/>
                </a:schemeClr>
              </a:solidFill>
              <a:cs typeface="Arial" pitchFamily="34" charset="0"/>
            </a:endParaRPr>
          </a:p>
          <a:p>
            <a:pPr marL="0" indent="0" eaLnBrk="1" hangingPunct="1">
              <a:buClrTx/>
              <a:buFont typeface="Wingdings" pitchFamily="2" charset="2"/>
              <a:buNone/>
              <a:defRPr/>
            </a:pPr>
            <a:r>
              <a:rPr lang="pt-PT" sz="1400" b="1" dirty="0" smtClean="0">
                <a:solidFill>
                  <a:schemeClr val="accent2">
                    <a:lumMod val="75000"/>
                  </a:schemeClr>
                </a:solidFill>
                <a:cs typeface="Arial" pitchFamily="34" charset="0"/>
              </a:rPr>
              <a:t>Payment Systems Department</a:t>
            </a:r>
          </a:p>
          <a:p>
            <a:pPr marL="0" indent="0" eaLnBrk="1" hangingPunct="1">
              <a:buClrTx/>
              <a:buFont typeface="Wingdings" pitchFamily="2" charset="2"/>
              <a:buNone/>
              <a:defRPr/>
            </a:pPr>
            <a:r>
              <a:rPr lang="pt-PT" sz="1400" b="1" dirty="0" smtClean="0">
                <a:solidFill>
                  <a:schemeClr val="accent2">
                    <a:lumMod val="75000"/>
                  </a:schemeClr>
                </a:solidFill>
                <a:cs typeface="Arial" pitchFamily="34" charset="0"/>
              </a:rPr>
              <a:t>National bank of the Republic of Macedonia</a:t>
            </a:r>
          </a:p>
          <a:p>
            <a:pPr marL="0" indent="0" eaLnBrk="1" hangingPunct="1">
              <a:buClrTx/>
              <a:buFont typeface="Wingdings" pitchFamily="2" charset="2"/>
              <a:buNone/>
              <a:defRPr/>
            </a:pPr>
            <a:r>
              <a:rPr lang="pt-PT" sz="1400" b="1" dirty="0" smtClean="0">
                <a:solidFill>
                  <a:schemeClr val="accent2">
                    <a:lumMod val="75000"/>
                  </a:schemeClr>
                </a:solidFill>
                <a:cs typeface="Arial" pitchFamily="34" charset="0"/>
                <a:hlinkClick r:id="rId3"/>
              </a:rPr>
              <a:t>hegjkezia@nbrm.mk</a:t>
            </a:r>
            <a:endParaRPr lang="pt-PT" sz="1400" b="1" dirty="0" smtClean="0">
              <a:solidFill>
                <a:schemeClr val="accent2">
                  <a:lumMod val="75000"/>
                </a:schemeClr>
              </a:solidFill>
              <a:cs typeface="Arial" pitchFamily="34" charset="0"/>
            </a:endParaRPr>
          </a:p>
          <a:p>
            <a:pPr marL="0" indent="0" eaLnBrk="1" hangingPunct="1">
              <a:buClrTx/>
              <a:buFont typeface="Wingdings" pitchFamily="2" charset="2"/>
              <a:buNone/>
              <a:defRPr/>
            </a:pPr>
            <a:endParaRPr lang="pt-PT" sz="2000" b="1" dirty="0" smtClean="0">
              <a:solidFill>
                <a:schemeClr val="accent2">
                  <a:lumMod val="75000"/>
                </a:schemeClr>
              </a:solidFill>
              <a:cs typeface="Arial" pitchFamily="34" charset="0"/>
            </a:endParaRPr>
          </a:p>
          <a:p>
            <a:pPr marL="0" indent="0" eaLnBrk="1" hangingPunct="1">
              <a:buClrTx/>
              <a:buFont typeface="Wingdings" pitchFamily="2" charset="2"/>
              <a:buNone/>
              <a:defRPr/>
            </a:pPr>
            <a:endParaRPr lang="pt-PT" sz="2000" b="1" dirty="0" smtClean="0">
              <a:solidFill>
                <a:schemeClr val="accent2">
                  <a:lumMod val="75000"/>
                </a:schemeClr>
              </a:solidFill>
              <a:cs typeface="Arial" pitchFamily="34" charset="0"/>
            </a:endParaRPr>
          </a:p>
          <a:p>
            <a:pPr marL="0" indent="0" eaLnBrk="1" hangingPunct="1">
              <a:buClrTx/>
              <a:buFont typeface="Wingdings" pitchFamily="2" charset="2"/>
              <a:buNone/>
              <a:defRPr/>
            </a:pPr>
            <a:endParaRPr lang="pt-PT" sz="2000" b="1" dirty="0" smtClean="0">
              <a:solidFill>
                <a:schemeClr val="accent2">
                  <a:lumMod val="75000"/>
                </a:schemeClr>
              </a:solidFill>
              <a:cs typeface="Arial" pitchFamily="34" charset="0"/>
            </a:endParaRPr>
          </a:p>
          <a:p>
            <a:pPr marL="0" indent="0" eaLnBrk="1" hangingPunct="1">
              <a:buClrTx/>
              <a:buFont typeface="Wingdings" pitchFamily="2" charset="2"/>
              <a:buNone/>
              <a:defRPr/>
            </a:pPr>
            <a:endParaRPr lang="pt-PT" b="1" dirty="0" smtClean="0">
              <a:solidFill>
                <a:schemeClr val="accent2">
                  <a:lumMod val="75000"/>
                </a:schemeClr>
              </a:solidFill>
              <a:cs typeface="Arial" pitchFamily="34" charset="0"/>
            </a:endParaRPr>
          </a:p>
          <a:p>
            <a:pPr marL="0" indent="0" eaLnBrk="1" hangingPunct="1">
              <a:buClrTx/>
              <a:buFont typeface="Wingdings" pitchFamily="2" charset="2"/>
              <a:buNone/>
              <a:defRPr/>
            </a:pPr>
            <a:endParaRPr lang="pt-PT" b="1" dirty="0" smtClean="0">
              <a:solidFill>
                <a:schemeClr val="accent2">
                  <a:lumMod val="75000"/>
                </a:schemeClr>
              </a:solidFill>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2"/>
          <p:cNvSpPr txBox="1">
            <a:spLocks noGrp="1"/>
          </p:cNvSpPr>
          <p:nvPr/>
        </p:nvSpPr>
        <p:spPr bwMode="auto">
          <a:xfrm>
            <a:off x="8410575" y="6181725"/>
            <a:ext cx="609600" cy="457200"/>
          </a:xfrm>
          <a:prstGeom prst="rect">
            <a:avLst/>
          </a:prstGeom>
          <a:noFill/>
          <a:ln w="9525">
            <a:noFill/>
            <a:miter lim="800000"/>
            <a:headEnd/>
            <a:tailEnd/>
          </a:ln>
        </p:spPr>
        <p:txBody>
          <a:bodyPr lIns="0" tIns="0" rIns="0" bIns="0" anchor="ctr"/>
          <a:lstStyle/>
          <a:p>
            <a:fld id="{9FE562A2-266A-4E91-B9E5-05247BCC47AF}" type="slidenum">
              <a:rPr lang="en-US" sz="1600">
                <a:solidFill>
                  <a:schemeClr val="tx2"/>
                </a:solidFill>
              </a:rPr>
              <a:pPr/>
              <a:t>5</a:t>
            </a:fld>
            <a:endParaRPr lang="en-US" sz="1600">
              <a:solidFill>
                <a:schemeClr val="tx2"/>
              </a:solidFill>
            </a:endParaRPr>
          </a:p>
        </p:txBody>
      </p:sp>
      <p:sp>
        <p:nvSpPr>
          <p:cNvPr id="7171" name="Slide Number Placeholder 2"/>
          <p:cNvSpPr txBox="1">
            <a:spLocks/>
          </p:cNvSpPr>
          <p:nvPr/>
        </p:nvSpPr>
        <p:spPr bwMode="auto">
          <a:xfrm>
            <a:off x="8410575" y="6181725"/>
            <a:ext cx="609600" cy="457200"/>
          </a:xfrm>
          <a:prstGeom prst="rect">
            <a:avLst/>
          </a:prstGeom>
          <a:noFill/>
          <a:ln w="9525">
            <a:noFill/>
            <a:miter lim="800000"/>
            <a:headEnd/>
            <a:tailEnd/>
          </a:ln>
        </p:spPr>
        <p:txBody>
          <a:bodyPr lIns="0" tIns="0" rIns="0" bIns="0" anchor="ctr"/>
          <a:lstStyle/>
          <a:p>
            <a:fld id="{BBAC7573-0694-447C-90DE-4446BBDFDA3A}" type="slidenum">
              <a:rPr lang="en-US" sz="1600">
                <a:solidFill>
                  <a:schemeClr val="tx2"/>
                </a:solidFill>
              </a:rPr>
              <a:pPr/>
              <a:t>5</a:t>
            </a:fld>
            <a:endParaRPr lang="en-US" sz="1600">
              <a:solidFill>
                <a:schemeClr val="tx2"/>
              </a:solidFill>
            </a:endParaRPr>
          </a:p>
        </p:txBody>
      </p:sp>
      <p:sp>
        <p:nvSpPr>
          <p:cNvPr id="7172" name="Slide Number Placeholder 2"/>
          <p:cNvSpPr txBox="1">
            <a:spLocks/>
          </p:cNvSpPr>
          <p:nvPr/>
        </p:nvSpPr>
        <p:spPr bwMode="auto">
          <a:xfrm>
            <a:off x="8410575" y="6181725"/>
            <a:ext cx="609600" cy="457200"/>
          </a:xfrm>
          <a:prstGeom prst="rect">
            <a:avLst/>
          </a:prstGeom>
          <a:noFill/>
          <a:ln w="9525">
            <a:noFill/>
            <a:miter lim="800000"/>
            <a:headEnd/>
            <a:tailEnd/>
          </a:ln>
        </p:spPr>
        <p:txBody>
          <a:bodyPr lIns="0" tIns="0" rIns="0" bIns="0" anchor="ctr"/>
          <a:lstStyle/>
          <a:p>
            <a:fld id="{DA6BD1D6-FF71-4CF3-860E-27117DF9BB0E}" type="slidenum">
              <a:rPr lang="en-US" sz="1600">
                <a:solidFill>
                  <a:schemeClr val="tx2"/>
                </a:solidFill>
              </a:rPr>
              <a:pPr/>
              <a:t>5</a:t>
            </a:fld>
            <a:endParaRPr lang="en-US" sz="1600">
              <a:solidFill>
                <a:schemeClr val="tx2"/>
              </a:solidFill>
            </a:endParaRPr>
          </a:p>
        </p:txBody>
      </p:sp>
      <p:sp>
        <p:nvSpPr>
          <p:cNvPr id="7173" name="Slide Number Placeholder 1"/>
          <p:cNvSpPr txBox="1">
            <a:spLocks noGrp="1"/>
          </p:cNvSpPr>
          <p:nvPr/>
        </p:nvSpPr>
        <p:spPr bwMode="auto">
          <a:xfrm>
            <a:off x="8410575" y="6181725"/>
            <a:ext cx="609600" cy="457200"/>
          </a:xfrm>
          <a:prstGeom prst="rect">
            <a:avLst/>
          </a:prstGeom>
          <a:noFill/>
          <a:ln w="9525">
            <a:noFill/>
            <a:miter lim="800000"/>
            <a:headEnd/>
            <a:tailEnd/>
          </a:ln>
        </p:spPr>
        <p:txBody>
          <a:bodyPr lIns="0" tIns="0" rIns="0" bIns="0" anchor="ctr"/>
          <a:lstStyle/>
          <a:p>
            <a:fld id="{915228CD-FFB8-47F5-B4F4-0DCAFC1340A1}" type="slidenum">
              <a:rPr lang="en-US" sz="1600">
                <a:solidFill>
                  <a:schemeClr val="tx2"/>
                </a:solidFill>
              </a:rPr>
              <a:pPr/>
              <a:t>5</a:t>
            </a:fld>
            <a:endParaRPr lang="en-US" sz="1600">
              <a:solidFill>
                <a:schemeClr val="tx2"/>
              </a:solidFill>
            </a:endParaRPr>
          </a:p>
        </p:txBody>
      </p:sp>
      <p:sp>
        <p:nvSpPr>
          <p:cNvPr id="7174" name="Slide Number Placeholder 1"/>
          <p:cNvSpPr txBox="1">
            <a:spLocks noGrp="1"/>
          </p:cNvSpPr>
          <p:nvPr/>
        </p:nvSpPr>
        <p:spPr bwMode="auto">
          <a:xfrm>
            <a:off x="8410575" y="6181725"/>
            <a:ext cx="609600" cy="457200"/>
          </a:xfrm>
          <a:prstGeom prst="rect">
            <a:avLst/>
          </a:prstGeom>
          <a:noFill/>
          <a:ln w="9525">
            <a:noFill/>
            <a:miter lim="800000"/>
            <a:headEnd/>
            <a:tailEnd/>
          </a:ln>
        </p:spPr>
        <p:txBody>
          <a:bodyPr lIns="0" tIns="0" rIns="0" bIns="0" anchor="ctr"/>
          <a:lstStyle/>
          <a:p>
            <a:fld id="{CEB7E0DA-6CFC-48C8-9FBE-51F43416FDED}" type="slidenum">
              <a:rPr lang="en-US" sz="1600">
                <a:solidFill>
                  <a:schemeClr val="tx2"/>
                </a:solidFill>
              </a:rPr>
              <a:pPr/>
              <a:t>5</a:t>
            </a:fld>
            <a:endParaRPr lang="en-US" sz="1600">
              <a:solidFill>
                <a:schemeClr val="tx2"/>
              </a:solidFill>
            </a:endParaRPr>
          </a:p>
        </p:txBody>
      </p:sp>
      <p:sp>
        <p:nvSpPr>
          <p:cNvPr id="7175" name="Slide Number Placeholder 1"/>
          <p:cNvSpPr txBox="1">
            <a:spLocks noGrp="1"/>
          </p:cNvSpPr>
          <p:nvPr/>
        </p:nvSpPr>
        <p:spPr bwMode="auto">
          <a:xfrm>
            <a:off x="8410575" y="6181725"/>
            <a:ext cx="609600" cy="457200"/>
          </a:xfrm>
          <a:prstGeom prst="rect">
            <a:avLst/>
          </a:prstGeom>
          <a:noFill/>
          <a:ln w="9525">
            <a:noFill/>
            <a:miter lim="800000"/>
            <a:headEnd/>
            <a:tailEnd/>
          </a:ln>
        </p:spPr>
        <p:txBody>
          <a:bodyPr lIns="0" tIns="0" rIns="0" bIns="0" anchor="ctr"/>
          <a:lstStyle/>
          <a:p>
            <a:fld id="{3C2D9E6F-8093-40E3-A6A6-C05DDF09C3E4}" type="slidenum">
              <a:rPr lang="en-US" sz="1600">
                <a:solidFill>
                  <a:schemeClr val="tx2"/>
                </a:solidFill>
              </a:rPr>
              <a:pPr/>
              <a:t>5</a:t>
            </a:fld>
            <a:endParaRPr lang="en-US" sz="1600">
              <a:solidFill>
                <a:schemeClr val="tx2"/>
              </a:solidFill>
            </a:endParaRPr>
          </a:p>
        </p:txBody>
      </p:sp>
      <p:sp>
        <p:nvSpPr>
          <p:cNvPr id="7176" name="Rectangle 530"/>
          <p:cNvSpPr>
            <a:spLocks noChangeArrowheads="1"/>
          </p:cNvSpPr>
          <p:nvPr/>
        </p:nvSpPr>
        <p:spPr bwMode="auto">
          <a:xfrm>
            <a:off x="660400" y="7375525"/>
            <a:ext cx="184150" cy="488950"/>
          </a:xfrm>
          <a:prstGeom prst="rect">
            <a:avLst/>
          </a:prstGeom>
          <a:noFill/>
          <a:ln w="9525">
            <a:noFill/>
            <a:miter lim="800000"/>
            <a:headEnd/>
            <a:tailEnd/>
          </a:ln>
        </p:spPr>
        <p:txBody>
          <a:bodyPr wrap="none" anchor="ctr">
            <a:spAutoFit/>
          </a:bodyPr>
          <a:lstStyle/>
          <a:p>
            <a:pPr eaLnBrk="0" hangingPunct="0"/>
            <a:r>
              <a:rPr lang="en-US" sz="800"/>
              <a:t/>
            </a:r>
            <a:br>
              <a:rPr lang="en-US" sz="800"/>
            </a:br>
            <a:endParaRPr lang="en-US"/>
          </a:p>
        </p:txBody>
      </p:sp>
      <p:sp>
        <p:nvSpPr>
          <p:cNvPr id="7177" name="Slide Number Placeholder 1"/>
          <p:cNvSpPr txBox="1">
            <a:spLocks noGrp="1"/>
          </p:cNvSpPr>
          <p:nvPr/>
        </p:nvSpPr>
        <p:spPr bwMode="auto">
          <a:xfrm>
            <a:off x="8410575" y="6181725"/>
            <a:ext cx="609600" cy="457200"/>
          </a:xfrm>
          <a:prstGeom prst="rect">
            <a:avLst/>
          </a:prstGeom>
          <a:noFill/>
          <a:ln w="9525">
            <a:noFill/>
            <a:miter lim="800000"/>
            <a:headEnd/>
            <a:tailEnd/>
          </a:ln>
        </p:spPr>
        <p:txBody>
          <a:bodyPr lIns="0" tIns="0" rIns="0" bIns="0" anchor="ctr"/>
          <a:lstStyle/>
          <a:p>
            <a:fld id="{6BBC44D4-1590-419B-8410-DB8C4BA00647}" type="slidenum">
              <a:rPr lang="en-US" sz="1600">
                <a:solidFill>
                  <a:schemeClr val="tx2"/>
                </a:solidFill>
              </a:rPr>
              <a:pPr/>
              <a:t>5</a:t>
            </a:fld>
            <a:endParaRPr lang="en-US" sz="1600">
              <a:solidFill>
                <a:schemeClr val="tx2"/>
              </a:solidFill>
            </a:endParaRPr>
          </a:p>
        </p:txBody>
      </p:sp>
      <p:sp>
        <p:nvSpPr>
          <p:cNvPr id="7178" name="Slide Number Placeholder 1"/>
          <p:cNvSpPr txBox="1">
            <a:spLocks noGrp="1"/>
          </p:cNvSpPr>
          <p:nvPr/>
        </p:nvSpPr>
        <p:spPr bwMode="auto">
          <a:xfrm>
            <a:off x="8410575" y="6181725"/>
            <a:ext cx="609600" cy="457200"/>
          </a:xfrm>
          <a:prstGeom prst="rect">
            <a:avLst/>
          </a:prstGeom>
          <a:noFill/>
          <a:ln w="9525">
            <a:noFill/>
            <a:miter lim="800000"/>
            <a:headEnd/>
            <a:tailEnd/>
          </a:ln>
        </p:spPr>
        <p:txBody>
          <a:bodyPr lIns="0" tIns="0" rIns="0" bIns="0" anchor="ctr"/>
          <a:lstStyle/>
          <a:p>
            <a:fld id="{E2714E61-F63C-4649-B029-4BC0F5E46163}" type="slidenum">
              <a:rPr lang="en-US" sz="1600">
                <a:solidFill>
                  <a:schemeClr val="tx2"/>
                </a:solidFill>
              </a:rPr>
              <a:pPr/>
              <a:t>5</a:t>
            </a:fld>
            <a:endParaRPr lang="en-US" sz="1600">
              <a:solidFill>
                <a:schemeClr val="tx2"/>
              </a:solidFill>
            </a:endParaRPr>
          </a:p>
        </p:txBody>
      </p:sp>
      <p:sp>
        <p:nvSpPr>
          <p:cNvPr id="14" name="Rectangle 11"/>
          <p:cNvSpPr>
            <a:spLocks noChangeArrowheads="1"/>
          </p:cNvSpPr>
          <p:nvPr/>
        </p:nvSpPr>
        <p:spPr bwMode="auto">
          <a:xfrm>
            <a:off x="1006475" y="1331913"/>
            <a:ext cx="6751638" cy="707886"/>
          </a:xfrm>
          <a:prstGeom prst="rect">
            <a:avLst/>
          </a:prstGeom>
          <a:noFill/>
          <a:ln w="9525">
            <a:noFill/>
            <a:miter lim="800000"/>
            <a:headEnd/>
            <a:tailEnd/>
          </a:ln>
        </p:spPr>
        <p:txBody>
          <a:bodyPr>
            <a:spAutoFit/>
          </a:bodyPr>
          <a:lstStyle/>
          <a:p>
            <a:pPr>
              <a:defRPr/>
            </a:pPr>
            <a:endParaRPr lang="en-US" sz="2000" b="1" dirty="0" smtClean="0">
              <a:latin typeface="Tahoma" pitchFamily="34" charset="0"/>
              <a:cs typeface="Tahoma" pitchFamily="34" charset="0"/>
            </a:endParaRPr>
          </a:p>
          <a:p>
            <a:pPr>
              <a:defRPr/>
            </a:pPr>
            <a:r>
              <a:rPr lang="en-US" sz="2000" b="1" dirty="0" smtClean="0">
                <a:latin typeface="Tahoma" pitchFamily="34" charset="0"/>
                <a:cs typeface="Tahoma" pitchFamily="34" charset="0"/>
              </a:rPr>
              <a:t>Factors </a:t>
            </a:r>
            <a:r>
              <a:rPr lang="en-US" sz="2000" b="1" dirty="0">
                <a:latin typeface="Tahoma" pitchFamily="34" charset="0"/>
                <a:cs typeface="Tahoma" pitchFamily="34" charset="0"/>
              </a:rPr>
              <a:t>and reasons for payment system reforms</a:t>
            </a:r>
            <a:r>
              <a:rPr lang="en-GB" sz="2000" dirty="0">
                <a:latin typeface="+mn-lt"/>
              </a:rPr>
              <a:t> </a:t>
            </a:r>
            <a:endParaRPr lang="en-US" sz="2000" dirty="0">
              <a:latin typeface="+mn-lt"/>
            </a:endParaRPr>
          </a:p>
        </p:txBody>
      </p:sp>
      <p:sp>
        <p:nvSpPr>
          <p:cNvPr id="7180" name="Rectangle 15"/>
          <p:cNvSpPr>
            <a:spLocks noChangeArrowheads="1"/>
          </p:cNvSpPr>
          <p:nvPr/>
        </p:nvSpPr>
        <p:spPr bwMode="auto">
          <a:xfrm>
            <a:off x="598488" y="2209800"/>
            <a:ext cx="7361237" cy="366713"/>
          </a:xfrm>
          <a:prstGeom prst="rect">
            <a:avLst/>
          </a:prstGeom>
          <a:noFill/>
          <a:ln w="9525">
            <a:noFill/>
            <a:miter lim="800000"/>
            <a:headEnd/>
            <a:tailEnd/>
          </a:ln>
        </p:spPr>
        <p:txBody>
          <a:bodyPr>
            <a:spAutoFit/>
          </a:bodyPr>
          <a:lstStyle/>
          <a:p>
            <a:pPr algn="just"/>
            <a:endParaRPr lang="mk-MK" b="1"/>
          </a:p>
        </p:txBody>
      </p:sp>
      <p:sp>
        <p:nvSpPr>
          <p:cNvPr id="17" name="Rectangle 15"/>
          <p:cNvSpPr>
            <a:spLocks noChangeArrowheads="1"/>
          </p:cNvSpPr>
          <p:nvPr/>
        </p:nvSpPr>
        <p:spPr bwMode="auto">
          <a:xfrm>
            <a:off x="609600" y="2209800"/>
            <a:ext cx="7415213" cy="3539430"/>
          </a:xfrm>
          <a:prstGeom prst="rect">
            <a:avLst/>
          </a:prstGeom>
          <a:noFill/>
          <a:ln w="9525">
            <a:noFill/>
            <a:miter lim="800000"/>
            <a:headEnd/>
            <a:tailEnd/>
          </a:ln>
        </p:spPr>
        <p:txBody>
          <a:bodyPr>
            <a:spAutoFit/>
          </a:bodyPr>
          <a:lstStyle/>
          <a:p>
            <a:pPr algn="just">
              <a:defRPr/>
            </a:pPr>
            <a:r>
              <a:rPr lang="en-US" sz="1600" dirty="0">
                <a:latin typeface="+mj-lt"/>
              </a:rPr>
              <a:t>Demographic, geographic and social factors are among the most significant </a:t>
            </a:r>
            <a:r>
              <a:rPr lang="en-US" sz="1600" dirty="0">
                <a:solidFill>
                  <a:srgbClr val="FF9900"/>
                </a:solidFill>
                <a:latin typeface="+mj-lt"/>
              </a:rPr>
              <a:t>environmental factors </a:t>
            </a:r>
            <a:r>
              <a:rPr lang="en-US" sz="1600" dirty="0">
                <a:latin typeface="+mj-lt"/>
              </a:rPr>
              <a:t>that create individual development initiatives through their influence on the potential payment service demand</a:t>
            </a:r>
            <a:r>
              <a:rPr lang="ru-RU" sz="1600" dirty="0">
                <a:latin typeface="+mj-lt"/>
              </a:rPr>
              <a:t>.</a:t>
            </a:r>
          </a:p>
          <a:p>
            <a:pPr algn="just">
              <a:defRPr/>
            </a:pPr>
            <a:endParaRPr lang="en-US" sz="1600" dirty="0">
              <a:solidFill>
                <a:srgbClr val="FF9900"/>
              </a:solidFill>
              <a:latin typeface="+mj-lt"/>
            </a:endParaRPr>
          </a:p>
          <a:p>
            <a:pPr algn="just">
              <a:defRPr/>
            </a:pPr>
            <a:r>
              <a:rPr lang="en-US" sz="1600" dirty="0">
                <a:solidFill>
                  <a:srgbClr val="FF9900"/>
                </a:solidFill>
                <a:latin typeface="+mj-lt"/>
              </a:rPr>
              <a:t>Economic factors </a:t>
            </a:r>
            <a:r>
              <a:rPr lang="en-US" sz="1600" dirty="0">
                <a:latin typeface="+mj-lt"/>
              </a:rPr>
              <a:t>include various market factors such as qualified workforce and industrial infrastructure such as telecommunications and transport</a:t>
            </a:r>
            <a:r>
              <a:rPr lang="ru-RU" sz="1600" dirty="0">
                <a:latin typeface="+mj-lt"/>
              </a:rPr>
              <a:t>.</a:t>
            </a:r>
          </a:p>
          <a:p>
            <a:pPr algn="just">
              <a:defRPr/>
            </a:pPr>
            <a:endParaRPr lang="en-US" sz="1600" dirty="0">
              <a:solidFill>
                <a:srgbClr val="FF9900"/>
              </a:solidFill>
              <a:latin typeface="+mj-lt"/>
            </a:endParaRPr>
          </a:p>
          <a:p>
            <a:pPr algn="just">
              <a:defRPr/>
            </a:pPr>
            <a:r>
              <a:rPr lang="en-US" sz="1600" dirty="0">
                <a:solidFill>
                  <a:srgbClr val="FF9900"/>
                </a:solidFill>
                <a:latin typeface="+mj-lt"/>
              </a:rPr>
              <a:t>Financial factors </a:t>
            </a:r>
            <a:r>
              <a:rPr lang="en-US" sz="1600" dirty="0">
                <a:latin typeface="+mj-lt"/>
              </a:rPr>
              <a:t>include cost balance, benefits and risks surrounding the new payment instruments and services between providers and users who make decisions on investing in the development of these services</a:t>
            </a:r>
            <a:r>
              <a:rPr lang="ru-RU" sz="1600" dirty="0">
                <a:latin typeface="+mj-lt"/>
              </a:rPr>
              <a:t>.</a:t>
            </a:r>
          </a:p>
          <a:p>
            <a:pPr algn="just">
              <a:defRPr/>
            </a:pPr>
            <a:endParaRPr lang="en-US" sz="1600" dirty="0">
              <a:latin typeface="+mj-lt"/>
            </a:endParaRPr>
          </a:p>
          <a:p>
            <a:pPr algn="just">
              <a:defRPr/>
            </a:pPr>
            <a:r>
              <a:rPr lang="en-US" sz="1600" dirty="0">
                <a:latin typeface="+mj-lt"/>
              </a:rPr>
              <a:t>The important </a:t>
            </a:r>
            <a:r>
              <a:rPr lang="en-US" sz="1600" dirty="0">
                <a:solidFill>
                  <a:srgbClr val="FF9900"/>
                </a:solidFill>
                <a:latin typeface="+mj-lt"/>
              </a:rPr>
              <a:t>public policy factors </a:t>
            </a:r>
            <a:r>
              <a:rPr lang="en-US" sz="1600" dirty="0">
                <a:latin typeface="+mj-lt"/>
              </a:rPr>
              <a:t>are in correlation with the regulatory framework governing the national payment system and play a leading role in the provision of various payment services</a:t>
            </a:r>
            <a:r>
              <a:rPr lang="ru-RU" sz="1600" dirty="0">
                <a:latin typeface="+mj-lt"/>
              </a:rPr>
              <a:t>.	</a:t>
            </a:r>
            <a:r>
              <a:rPr lang="en-GB" sz="1600" dirty="0">
                <a:latin typeface="+mj-lt"/>
              </a:rPr>
              <a:t> </a:t>
            </a:r>
            <a:endParaRPr lang="mk-MK" sz="1600" dirty="0">
              <a:latin typeface="+mj-lt"/>
            </a:endParaRPr>
          </a:p>
        </p:txBody>
      </p:sp>
      <p:sp>
        <p:nvSpPr>
          <p:cNvPr id="13" name="Rectangle 12"/>
          <p:cNvSpPr>
            <a:spLocks noChangeArrowheads="1"/>
          </p:cNvSpPr>
          <p:nvPr/>
        </p:nvSpPr>
        <p:spPr bwMode="auto">
          <a:xfrm>
            <a:off x="152400" y="280988"/>
            <a:ext cx="8775700" cy="1066800"/>
          </a:xfrm>
          <a:prstGeom prst="rect">
            <a:avLst/>
          </a:prstGeom>
          <a:noFill/>
          <a:ln w="9525">
            <a:noFill/>
            <a:miter lim="800000"/>
            <a:headEnd/>
            <a:tailEnd/>
          </a:ln>
          <a:effectLst>
            <a:outerShdw dist="35921" dir="2700000" algn="ctr" rotWithShape="0">
              <a:schemeClr val="bg2"/>
            </a:outerShdw>
          </a:effectLst>
        </p:spPr>
        <p:txBody>
          <a:bodyPr anchor="ctr">
            <a:spAutoFit/>
          </a:bodyPr>
          <a:lstStyle/>
          <a:p>
            <a:pPr eaLnBrk="0" hangingPunct="0">
              <a:defRPr/>
            </a:pPr>
            <a:endParaRPr lang="en-US" sz="2000" b="1" dirty="0">
              <a:latin typeface="Tahoma" pitchFamily="34" charset="0"/>
            </a:endParaRPr>
          </a:p>
          <a:p>
            <a:pPr>
              <a:spcBef>
                <a:spcPct val="20000"/>
              </a:spcBef>
              <a:buClr>
                <a:schemeClr val="accent2"/>
              </a:buClr>
              <a:buFont typeface="Wingdings" pitchFamily="2" charset="2"/>
              <a:buNone/>
              <a:defRPr/>
            </a:pPr>
            <a:r>
              <a:rPr lang="en-US" sz="2000" b="1" dirty="0">
                <a:latin typeface="Tahoma" pitchFamily="34" charset="0"/>
              </a:rPr>
              <a:t>I. APPROACHES TO THE DEVELOPMENT OF THE NATIONAL PAYMENT SYSTEM – international experience</a:t>
            </a:r>
            <a:endParaRPr lang="mk-MK" sz="2000" b="1" dirty="0">
              <a:latin typeface="Tahoma"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2"/>
          <p:cNvSpPr txBox="1">
            <a:spLocks noGrp="1"/>
          </p:cNvSpPr>
          <p:nvPr/>
        </p:nvSpPr>
        <p:spPr bwMode="auto">
          <a:xfrm>
            <a:off x="8410575" y="6181725"/>
            <a:ext cx="609600" cy="457200"/>
          </a:xfrm>
          <a:prstGeom prst="rect">
            <a:avLst/>
          </a:prstGeom>
          <a:noFill/>
          <a:ln w="9525">
            <a:noFill/>
            <a:miter lim="800000"/>
            <a:headEnd/>
            <a:tailEnd/>
          </a:ln>
        </p:spPr>
        <p:txBody>
          <a:bodyPr lIns="0" tIns="0" rIns="0" bIns="0" anchor="ctr"/>
          <a:lstStyle/>
          <a:p>
            <a:fld id="{30FD1E67-AC8D-44B5-9713-9F58C7A83A4F}" type="slidenum">
              <a:rPr lang="en-US" sz="1600">
                <a:solidFill>
                  <a:schemeClr val="tx2"/>
                </a:solidFill>
              </a:rPr>
              <a:pPr/>
              <a:t>6</a:t>
            </a:fld>
            <a:endParaRPr lang="en-US" sz="1600">
              <a:solidFill>
                <a:schemeClr val="tx2"/>
              </a:solidFill>
            </a:endParaRPr>
          </a:p>
        </p:txBody>
      </p:sp>
      <p:sp>
        <p:nvSpPr>
          <p:cNvPr id="8195" name="Slide Number Placeholder 2"/>
          <p:cNvSpPr txBox="1">
            <a:spLocks/>
          </p:cNvSpPr>
          <p:nvPr/>
        </p:nvSpPr>
        <p:spPr bwMode="auto">
          <a:xfrm>
            <a:off x="8410575" y="6181725"/>
            <a:ext cx="609600" cy="457200"/>
          </a:xfrm>
          <a:prstGeom prst="rect">
            <a:avLst/>
          </a:prstGeom>
          <a:noFill/>
          <a:ln w="9525">
            <a:noFill/>
            <a:miter lim="800000"/>
            <a:headEnd/>
            <a:tailEnd/>
          </a:ln>
        </p:spPr>
        <p:txBody>
          <a:bodyPr lIns="0" tIns="0" rIns="0" bIns="0" anchor="ctr"/>
          <a:lstStyle/>
          <a:p>
            <a:fld id="{0E723D74-278D-4B9E-B71E-0348309F062B}" type="slidenum">
              <a:rPr lang="en-US" sz="1600">
                <a:solidFill>
                  <a:schemeClr val="tx2"/>
                </a:solidFill>
              </a:rPr>
              <a:pPr/>
              <a:t>6</a:t>
            </a:fld>
            <a:endParaRPr lang="en-US" sz="1600">
              <a:solidFill>
                <a:schemeClr val="tx2"/>
              </a:solidFill>
            </a:endParaRPr>
          </a:p>
        </p:txBody>
      </p:sp>
      <p:sp>
        <p:nvSpPr>
          <p:cNvPr id="8196" name="Slide Number Placeholder 2"/>
          <p:cNvSpPr txBox="1">
            <a:spLocks/>
          </p:cNvSpPr>
          <p:nvPr/>
        </p:nvSpPr>
        <p:spPr bwMode="auto">
          <a:xfrm>
            <a:off x="8410575" y="6181725"/>
            <a:ext cx="609600" cy="457200"/>
          </a:xfrm>
          <a:prstGeom prst="rect">
            <a:avLst/>
          </a:prstGeom>
          <a:noFill/>
          <a:ln w="9525">
            <a:noFill/>
            <a:miter lim="800000"/>
            <a:headEnd/>
            <a:tailEnd/>
          </a:ln>
        </p:spPr>
        <p:txBody>
          <a:bodyPr lIns="0" tIns="0" rIns="0" bIns="0" anchor="ctr"/>
          <a:lstStyle/>
          <a:p>
            <a:fld id="{059277BC-EAFF-417B-8256-83FB8A4A93F4}" type="slidenum">
              <a:rPr lang="en-US" sz="1600">
                <a:solidFill>
                  <a:schemeClr val="tx2"/>
                </a:solidFill>
              </a:rPr>
              <a:pPr/>
              <a:t>6</a:t>
            </a:fld>
            <a:endParaRPr lang="en-US" sz="1600">
              <a:solidFill>
                <a:schemeClr val="tx2"/>
              </a:solidFill>
            </a:endParaRPr>
          </a:p>
        </p:txBody>
      </p:sp>
      <p:sp>
        <p:nvSpPr>
          <p:cNvPr id="8197" name="Slide Number Placeholder 1"/>
          <p:cNvSpPr txBox="1">
            <a:spLocks noGrp="1"/>
          </p:cNvSpPr>
          <p:nvPr/>
        </p:nvSpPr>
        <p:spPr bwMode="auto">
          <a:xfrm>
            <a:off x="8410575" y="6181725"/>
            <a:ext cx="609600" cy="457200"/>
          </a:xfrm>
          <a:prstGeom prst="rect">
            <a:avLst/>
          </a:prstGeom>
          <a:noFill/>
          <a:ln w="9525">
            <a:noFill/>
            <a:miter lim="800000"/>
            <a:headEnd/>
            <a:tailEnd/>
          </a:ln>
        </p:spPr>
        <p:txBody>
          <a:bodyPr lIns="0" tIns="0" rIns="0" bIns="0" anchor="ctr"/>
          <a:lstStyle/>
          <a:p>
            <a:fld id="{A880A2F7-9E44-455C-AD76-E773FF2E04AC}" type="slidenum">
              <a:rPr lang="en-US" sz="1600">
                <a:solidFill>
                  <a:schemeClr val="tx2"/>
                </a:solidFill>
              </a:rPr>
              <a:pPr/>
              <a:t>6</a:t>
            </a:fld>
            <a:endParaRPr lang="en-US" sz="1600">
              <a:solidFill>
                <a:schemeClr val="tx2"/>
              </a:solidFill>
            </a:endParaRPr>
          </a:p>
        </p:txBody>
      </p:sp>
      <p:sp>
        <p:nvSpPr>
          <p:cNvPr id="8198" name="Slide Number Placeholder 1"/>
          <p:cNvSpPr txBox="1">
            <a:spLocks noGrp="1"/>
          </p:cNvSpPr>
          <p:nvPr/>
        </p:nvSpPr>
        <p:spPr bwMode="auto">
          <a:xfrm>
            <a:off x="8410575" y="6181725"/>
            <a:ext cx="609600" cy="457200"/>
          </a:xfrm>
          <a:prstGeom prst="rect">
            <a:avLst/>
          </a:prstGeom>
          <a:noFill/>
          <a:ln w="9525">
            <a:noFill/>
            <a:miter lim="800000"/>
            <a:headEnd/>
            <a:tailEnd/>
          </a:ln>
        </p:spPr>
        <p:txBody>
          <a:bodyPr lIns="0" tIns="0" rIns="0" bIns="0" anchor="ctr"/>
          <a:lstStyle/>
          <a:p>
            <a:fld id="{DC1A3579-855B-4C02-863E-66CE3F891DF9}" type="slidenum">
              <a:rPr lang="en-US" sz="1600">
                <a:solidFill>
                  <a:schemeClr val="tx2"/>
                </a:solidFill>
              </a:rPr>
              <a:pPr/>
              <a:t>6</a:t>
            </a:fld>
            <a:endParaRPr lang="en-US" sz="1600">
              <a:solidFill>
                <a:schemeClr val="tx2"/>
              </a:solidFill>
            </a:endParaRPr>
          </a:p>
        </p:txBody>
      </p:sp>
      <p:sp>
        <p:nvSpPr>
          <p:cNvPr id="8199" name="Slide Number Placeholder 1"/>
          <p:cNvSpPr txBox="1">
            <a:spLocks noGrp="1"/>
          </p:cNvSpPr>
          <p:nvPr/>
        </p:nvSpPr>
        <p:spPr bwMode="auto">
          <a:xfrm>
            <a:off x="8410575" y="6181725"/>
            <a:ext cx="609600" cy="457200"/>
          </a:xfrm>
          <a:prstGeom prst="rect">
            <a:avLst/>
          </a:prstGeom>
          <a:noFill/>
          <a:ln w="9525">
            <a:noFill/>
            <a:miter lim="800000"/>
            <a:headEnd/>
            <a:tailEnd/>
          </a:ln>
        </p:spPr>
        <p:txBody>
          <a:bodyPr lIns="0" tIns="0" rIns="0" bIns="0" anchor="ctr"/>
          <a:lstStyle/>
          <a:p>
            <a:fld id="{2CE78601-A45E-4CD6-B007-9B2430AD076C}" type="slidenum">
              <a:rPr lang="en-US" sz="1600">
                <a:solidFill>
                  <a:schemeClr val="tx2"/>
                </a:solidFill>
              </a:rPr>
              <a:pPr/>
              <a:t>6</a:t>
            </a:fld>
            <a:endParaRPr lang="en-US" sz="1600">
              <a:solidFill>
                <a:schemeClr val="tx2"/>
              </a:solidFill>
            </a:endParaRPr>
          </a:p>
        </p:txBody>
      </p:sp>
      <p:sp>
        <p:nvSpPr>
          <p:cNvPr id="8200" name="Rectangle 530"/>
          <p:cNvSpPr>
            <a:spLocks noChangeArrowheads="1"/>
          </p:cNvSpPr>
          <p:nvPr/>
        </p:nvSpPr>
        <p:spPr bwMode="auto">
          <a:xfrm>
            <a:off x="660400" y="7375525"/>
            <a:ext cx="184150" cy="488950"/>
          </a:xfrm>
          <a:prstGeom prst="rect">
            <a:avLst/>
          </a:prstGeom>
          <a:noFill/>
          <a:ln w="9525">
            <a:noFill/>
            <a:miter lim="800000"/>
            <a:headEnd/>
            <a:tailEnd/>
          </a:ln>
        </p:spPr>
        <p:txBody>
          <a:bodyPr wrap="none" anchor="ctr">
            <a:spAutoFit/>
          </a:bodyPr>
          <a:lstStyle/>
          <a:p>
            <a:pPr eaLnBrk="0" hangingPunct="0"/>
            <a:r>
              <a:rPr lang="en-US" sz="800"/>
              <a:t/>
            </a:r>
            <a:br>
              <a:rPr lang="en-US" sz="800"/>
            </a:br>
            <a:endParaRPr lang="en-US"/>
          </a:p>
        </p:txBody>
      </p:sp>
      <p:sp>
        <p:nvSpPr>
          <p:cNvPr id="8201" name="Slide Number Placeholder 1"/>
          <p:cNvSpPr txBox="1">
            <a:spLocks noGrp="1"/>
          </p:cNvSpPr>
          <p:nvPr/>
        </p:nvSpPr>
        <p:spPr bwMode="auto">
          <a:xfrm>
            <a:off x="8410575" y="6181725"/>
            <a:ext cx="609600" cy="457200"/>
          </a:xfrm>
          <a:prstGeom prst="rect">
            <a:avLst/>
          </a:prstGeom>
          <a:noFill/>
          <a:ln w="9525">
            <a:noFill/>
            <a:miter lim="800000"/>
            <a:headEnd/>
            <a:tailEnd/>
          </a:ln>
        </p:spPr>
        <p:txBody>
          <a:bodyPr lIns="0" tIns="0" rIns="0" bIns="0" anchor="ctr"/>
          <a:lstStyle/>
          <a:p>
            <a:fld id="{DBA265D8-AA8B-4A25-82C7-D9287186AFB6}" type="slidenum">
              <a:rPr lang="en-US" sz="1600">
                <a:solidFill>
                  <a:schemeClr val="tx2"/>
                </a:solidFill>
              </a:rPr>
              <a:pPr/>
              <a:t>6</a:t>
            </a:fld>
            <a:endParaRPr lang="en-US" sz="1600">
              <a:solidFill>
                <a:schemeClr val="tx2"/>
              </a:solidFill>
            </a:endParaRPr>
          </a:p>
        </p:txBody>
      </p:sp>
      <p:sp>
        <p:nvSpPr>
          <p:cNvPr id="8202" name="Slide Number Placeholder 1"/>
          <p:cNvSpPr txBox="1">
            <a:spLocks noGrp="1"/>
          </p:cNvSpPr>
          <p:nvPr/>
        </p:nvSpPr>
        <p:spPr bwMode="auto">
          <a:xfrm>
            <a:off x="8410575" y="6181725"/>
            <a:ext cx="609600" cy="457200"/>
          </a:xfrm>
          <a:prstGeom prst="rect">
            <a:avLst/>
          </a:prstGeom>
          <a:noFill/>
          <a:ln w="9525">
            <a:noFill/>
            <a:miter lim="800000"/>
            <a:headEnd/>
            <a:tailEnd/>
          </a:ln>
        </p:spPr>
        <p:txBody>
          <a:bodyPr lIns="0" tIns="0" rIns="0" bIns="0" anchor="ctr"/>
          <a:lstStyle/>
          <a:p>
            <a:fld id="{3C48198A-A448-4FF5-8B65-49438820AB2D}" type="slidenum">
              <a:rPr lang="en-US" sz="1600">
                <a:solidFill>
                  <a:schemeClr val="tx2"/>
                </a:solidFill>
              </a:rPr>
              <a:pPr/>
              <a:t>6</a:t>
            </a:fld>
            <a:endParaRPr lang="en-US" sz="1600">
              <a:solidFill>
                <a:schemeClr val="tx2"/>
              </a:solidFill>
            </a:endParaRPr>
          </a:p>
        </p:txBody>
      </p:sp>
      <p:sp>
        <p:nvSpPr>
          <p:cNvPr id="14" name="Rectangle 11"/>
          <p:cNvSpPr>
            <a:spLocks noChangeArrowheads="1"/>
          </p:cNvSpPr>
          <p:nvPr/>
        </p:nvSpPr>
        <p:spPr bwMode="auto">
          <a:xfrm>
            <a:off x="1006475" y="1331913"/>
            <a:ext cx="6751638" cy="707886"/>
          </a:xfrm>
          <a:prstGeom prst="rect">
            <a:avLst/>
          </a:prstGeom>
          <a:noFill/>
          <a:ln w="9525">
            <a:noFill/>
            <a:miter lim="800000"/>
            <a:headEnd/>
            <a:tailEnd/>
          </a:ln>
        </p:spPr>
        <p:txBody>
          <a:bodyPr>
            <a:spAutoFit/>
          </a:bodyPr>
          <a:lstStyle/>
          <a:p>
            <a:pPr>
              <a:defRPr/>
            </a:pPr>
            <a:endParaRPr lang="en-US" sz="2000" b="1" dirty="0" smtClean="0">
              <a:latin typeface="Tahoma" pitchFamily="34" charset="0"/>
              <a:cs typeface="Tahoma" pitchFamily="34" charset="0"/>
            </a:endParaRPr>
          </a:p>
          <a:p>
            <a:pPr>
              <a:defRPr/>
            </a:pPr>
            <a:r>
              <a:rPr lang="en-US" sz="2000" b="1" dirty="0" smtClean="0">
                <a:latin typeface="Tahoma" pitchFamily="34" charset="0"/>
                <a:cs typeface="Tahoma" pitchFamily="34" charset="0"/>
              </a:rPr>
              <a:t>Factors </a:t>
            </a:r>
            <a:r>
              <a:rPr lang="en-US" sz="2000" b="1" dirty="0">
                <a:latin typeface="Tahoma" pitchFamily="34" charset="0"/>
                <a:cs typeface="Tahoma" pitchFamily="34" charset="0"/>
              </a:rPr>
              <a:t>and reasons for payment system reforms</a:t>
            </a:r>
            <a:r>
              <a:rPr lang="en-GB" sz="2000" dirty="0">
                <a:latin typeface="+mj-lt"/>
              </a:rPr>
              <a:t> </a:t>
            </a:r>
            <a:endParaRPr lang="en-US" sz="2000" dirty="0">
              <a:latin typeface="+mj-lt"/>
            </a:endParaRPr>
          </a:p>
        </p:txBody>
      </p:sp>
      <p:sp>
        <p:nvSpPr>
          <p:cNvPr id="8204" name="Rectangle 15"/>
          <p:cNvSpPr>
            <a:spLocks noChangeArrowheads="1"/>
          </p:cNvSpPr>
          <p:nvPr/>
        </p:nvSpPr>
        <p:spPr bwMode="auto">
          <a:xfrm>
            <a:off x="598488" y="2209800"/>
            <a:ext cx="7361237" cy="366713"/>
          </a:xfrm>
          <a:prstGeom prst="rect">
            <a:avLst/>
          </a:prstGeom>
          <a:noFill/>
          <a:ln w="9525">
            <a:noFill/>
            <a:miter lim="800000"/>
            <a:headEnd/>
            <a:tailEnd/>
          </a:ln>
        </p:spPr>
        <p:txBody>
          <a:bodyPr>
            <a:spAutoFit/>
          </a:bodyPr>
          <a:lstStyle/>
          <a:p>
            <a:pPr algn="just"/>
            <a:endParaRPr lang="mk-MK" b="1"/>
          </a:p>
        </p:txBody>
      </p:sp>
      <p:sp>
        <p:nvSpPr>
          <p:cNvPr id="17" name="Rectangle 15"/>
          <p:cNvSpPr>
            <a:spLocks noChangeArrowheads="1"/>
          </p:cNvSpPr>
          <p:nvPr/>
        </p:nvSpPr>
        <p:spPr bwMode="auto">
          <a:xfrm>
            <a:off x="609600" y="2209800"/>
            <a:ext cx="7415213" cy="3785652"/>
          </a:xfrm>
          <a:prstGeom prst="rect">
            <a:avLst/>
          </a:prstGeom>
          <a:noFill/>
          <a:ln w="9525">
            <a:noFill/>
            <a:miter lim="800000"/>
            <a:headEnd/>
            <a:tailEnd/>
          </a:ln>
        </p:spPr>
        <p:txBody>
          <a:bodyPr>
            <a:spAutoFit/>
          </a:bodyPr>
          <a:lstStyle/>
          <a:p>
            <a:pPr>
              <a:defRPr/>
            </a:pPr>
            <a:r>
              <a:rPr lang="en-US" sz="1600" dirty="0">
                <a:latin typeface="+mj-lt"/>
              </a:rPr>
              <a:t>National payment system reforms result from</a:t>
            </a:r>
            <a:r>
              <a:rPr lang="ru-RU" sz="1600" dirty="0">
                <a:latin typeface="+mj-lt"/>
              </a:rPr>
              <a:t>:</a:t>
            </a:r>
          </a:p>
          <a:p>
            <a:pPr>
              <a:defRPr/>
            </a:pPr>
            <a:endParaRPr lang="ru-RU" sz="1600" dirty="0">
              <a:latin typeface="+mj-lt"/>
            </a:endParaRPr>
          </a:p>
          <a:p>
            <a:pPr>
              <a:buFontTx/>
              <a:buChar char="•"/>
              <a:defRPr/>
            </a:pPr>
            <a:r>
              <a:rPr lang="en-US" sz="1600" dirty="0">
                <a:latin typeface="+mj-lt"/>
              </a:rPr>
              <a:t>the higher awareness of the payment system risks and the concern about the financial stability</a:t>
            </a:r>
            <a:r>
              <a:rPr lang="ru-RU" sz="1600" dirty="0">
                <a:latin typeface="+mj-lt"/>
              </a:rPr>
              <a:t>;</a:t>
            </a:r>
          </a:p>
          <a:p>
            <a:pPr>
              <a:buFontTx/>
              <a:buChar char="•"/>
              <a:defRPr/>
            </a:pPr>
            <a:endParaRPr lang="ru-RU" sz="1600" dirty="0">
              <a:latin typeface="+mj-lt"/>
            </a:endParaRPr>
          </a:p>
          <a:p>
            <a:pPr>
              <a:buFontTx/>
              <a:buChar char="•"/>
              <a:defRPr/>
            </a:pPr>
            <a:r>
              <a:rPr lang="en-US" sz="1600" dirty="0">
                <a:latin typeface="+mj-lt"/>
              </a:rPr>
              <a:t>decisions on payment system policies for conforming with the international standards for payment system operations, sometimes related to the participation of the countries in regional integrations, global trade and financial arrangements</a:t>
            </a:r>
            <a:r>
              <a:rPr lang="ru-RU" sz="1600" dirty="0">
                <a:latin typeface="+mj-lt"/>
              </a:rPr>
              <a:t>;</a:t>
            </a:r>
          </a:p>
          <a:p>
            <a:pPr>
              <a:defRPr/>
            </a:pPr>
            <a:endParaRPr lang="ru-RU" sz="1600" dirty="0">
              <a:latin typeface="+mj-lt"/>
            </a:endParaRPr>
          </a:p>
          <a:p>
            <a:pPr>
              <a:buFontTx/>
              <a:buChar char="•"/>
              <a:defRPr/>
            </a:pPr>
            <a:r>
              <a:rPr lang="en-US" sz="1600" dirty="0">
                <a:latin typeface="+mj-lt"/>
              </a:rPr>
              <a:t>new development and enhanced needs of the users in the financial and nonfinancial sector which require new, efficient and low-cost payment instruments and services</a:t>
            </a:r>
            <a:r>
              <a:rPr lang="ru-RU" sz="1600" dirty="0">
                <a:latin typeface="+mj-lt"/>
              </a:rPr>
              <a:t>;</a:t>
            </a:r>
          </a:p>
          <a:p>
            <a:pPr>
              <a:buFontTx/>
              <a:buChar char="•"/>
              <a:defRPr/>
            </a:pPr>
            <a:endParaRPr lang="ru-RU" sz="1600" dirty="0">
              <a:latin typeface="+mj-lt"/>
            </a:endParaRPr>
          </a:p>
          <a:p>
            <a:pPr>
              <a:buFontTx/>
              <a:buChar char="•"/>
              <a:defRPr/>
            </a:pPr>
            <a:r>
              <a:rPr lang="en-US" sz="1600" dirty="0">
                <a:latin typeface="+mj-lt"/>
              </a:rPr>
              <a:t>extension of responsibilities of the central banks and the needs for payment</a:t>
            </a:r>
            <a:r>
              <a:rPr lang="ru-RU" sz="1600" dirty="0">
                <a:latin typeface="+mj-lt"/>
              </a:rPr>
              <a:t>.</a:t>
            </a:r>
            <a:endParaRPr lang="mk-MK" sz="1600" dirty="0">
              <a:latin typeface="+mj-lt"/>
            </a:endParaRPr>
          </a:p>
        </p:txBody>
      </p:sp>
      <p:sp>
        <p:nvSpPr>
          <p:cNvPr id="13" name="Rectangle 12"/>
          <p:cNvSpPr>
            <a:spLocks noChangeArrowheads="1"/>
          </p:cNvSpPr>
          <p:nvPr/>
        </p:nvSpPr>
        <p:spPr bwMode="auto">
          <a:xfrm>
            <a:off x="152400" y="280988"/>
            <a:ext cx="8775700" cy="1066800"/>
          </a:xfrm>
          <a:prstGeom prst="rect">
            <a:avLst/>
          </a:prstGeom>
          <a:noFill/>
          <a:ln w="9525">
            <a:noFill/>
            <a:miter lim="800000"/>
            <a:headEnd/>
            <a:tailEnd/>
          </a:ln>
          <a:effectLst>
            <a:outerShdw dist="35921" dir="2700000" algn="ctr" rotWithShape="0">
              <a:schemeClr val="bg2"/>
            </a:outerShdw>
          </a:effectLst>
        </p:spPr>
        <p:txBody>
          <a:bodyPr anchor="ctr">
            <a:spAutoFit/>
          </a:bodyPr>
          <a:lstStyle/>
          <a:p>
            <a:pPr eaLnBrk="0" hangingPunct="0">
              <a:defRPr/>
            </a:pPr>
            <a:endParaRPr lang="en-US" sz="2000" b="1" dirty="0">
              <a:latin typeface="Tahoma" pitchFamily="34" charset="0"/>
            </a:endParaRPr>
          </a:p>
          <a:p>
            <a:pPr>
              <a:spcBef>
                <a:spcPct val="20000"/>
              </a:spcBef>
              <a:buClr>
                <a:schemeClr val="accent2"/>
              </a:buClr>
              <a:buFont typeface="Wingdings" pitchFamily="2" charset="2"/>
              <a:buNone/>
              <a:defRPr/>
            </a:pPr>
            <a:r>
              <a:rPr lang="en-US" sz="2000" b="1" dirty="0">
                <a:latin typeface="Tahoma" pitchFamily="34" charset="0"/>
              </a:rPr>
              <a:t>I. APPROACHES TO THE DEVELOPMENT OF THE NATIONAL PAYMENT SYSTEM – international experience</a:t>
            </a:r>
            <a:endParaRPr lang="mk-MK" sz="2000" b="1" dirty="0">
              <a:latin typeface="Tahoma"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2"/>
          <p:cNvSpPr txBox="1">
            <a:spLocks noGrp="1"/>
          </p:cNvSpPr>
          <p:nvPr/>
        </p:nvSpPr>
        <p:spPr bwMode="auto">
          <a:xfrm>
            <a:off x="8410575" y="6181725"/>
            <a:ext cx="609600" cy="457200"/>
          </a:xfrm>
          <a:prstGeom prst="rect">
            <a:avLst/>
          </a:prstGeom>
          <a:noFill/>
          <a:ln w="9525">
            <a:noFill/>
            <a:miter lim="800000"/>
            <a:headEnd/>
            <a:tailEnd/>
          </a:ln>
        </p:spPr>
        <p:txBody>
          <a:bodyPr lIns="0" tIns="0" rIns="0" bIns="0" anchor="ctr"/>
          <a:lstStyle/>
          <a:p>
            <a:fld id="{AA0E0CE9-AF2F-4054-BDD0-AA7FF8F22486}" type="slidenum">
              <a:rPr lang="en-US" sz="1600">
                <a:solidFill>
                  <a:schemeClr val="tx2"/>
                </a:solidFill>
              </a:rPr>
              <a:pPr/>
              <a:t>7</a:t>
            </a:fld>
            <a:endParaRPr lang="en-US" sz="1600">
              <a:solidFill>
                <a:schemeClr val="tx2"/>
              </a:solidFill>
            </a:endParaRPr>
          </a:p>
        </p:txBody>
      </p:sp>
      <p:sp>
        <p:nvSpPr>
          <p:cNvPr id="9219" name="Slide Number Placeholder 2"/>
          <p:cNvSpPr txBox="1">
            <a:spLocks/>
          </p:cNvSpPr>
          <p:nvPr/>
        </p:nvSpPr>
        <p:spPr bwMode="auto">
          <a:xfrm>
            <a:off x="8410575" y="6181725"/>
            <a:ext cx="609600" cy="457200"/>
          </a:xfrm>
          <a:prstGeom prst="rect">
            <a:avLst/>
          </a:prstGeom>
          <a:noFill/>
          <a:ln w="9525">
            <a:noFill/>
            <a:miter lim="800000"/>
            <a:headEnd/>
            <a:tailEnd/>
          </a:ln>
        </p:spPr>
        <p:txBody>
          <a:bodyPr lIns="0" tIns="0" rIns="0" bIns="0" anchor="ctr"/>
          <a:lstStyle/>
          <a:p>
            <a:fld id="{AA8604F3-8A5B-430E-879D-0E78EC386CA5}" type="slidenum">
              <a:rPr lang="en-US" sz="1600">
                <a:solidFill>
                  <a:schemeClr val="tx2"/>
                </a:solidFill>
              </a:rPr>
              <a:pPr/>
              <a:t>7</a:t>
            </a:fld>
            <a:endParaRPr lang="en-US" sz="1600">
              <a:solidFill>
                <a:schemeClr val="tx2"/>
              </a:solidFill>
            </a:endParaRPr>
          </a:p>
        </p:txBody>
      </p:sp>
      <p:sp>
        <p:nvSpPr>
          <p:cNvPr id="9220" name="Slide Number Placeholder 2"/>
          <p:cNvSpPr txBox="1">
            <a:spLocks/>
          </p:cNvSpPr>
          <p:nvPr/>
        </p:nvSpPr>
        <p:spPr bwMode="auto">
          <a:xfrm>
            <a:off x="8410575" y="6181725"/>
            <a:ext cx="609600" cy="457200"/>
          </a:xfrm>
          <a:prstGeom prst="rect">
            <a:avLst/>
          </a:prstGeom>
          <a:noFill/>
          <a:ln w="9525">
            <a:noFill/>
            <a:miter lim="800000"/>
            <a:headEnd/>
            <a:tailEnd/>
          </a:ln>
        </p:spPr>
        <p:txBody>
          <a:bodyPr lIns="0" tIns="0" rIns="0" bIns="0" anchor="ctr"/>
          <a:lstStyle/>
          <a:p>
            <a:fld id="{E099C020-8C33-406E-BD27-E9190575DBE9}" type="slidenum">
              <a:rPr lang="en-US" sz="1600">
                <a:solidFill>
                  <a:schemeClr val="tx2"/>
                </a:solidFill>
              </a:rPr>
              <a:pPr/>
              <a:t>7</a:t>
            </a:fld>
            <a:endParaRPr lang="en-US" sz="1600">
              <a:solidFill>
                <a:schemeClr val="tx2"/>
              </a:solidFill>
            </a:endParaRPr>
          </a:p>
        </p:txBody>
      </p:sp>
      <p:sp>
        <p:nvSpPr>
          <p:cNvPr id="9221" name="Slide Number Placeholder 1"/>
          <p:cNvSpPr txBox="1">
            <a:spLocks noGrp="1"/>
          </p:cNvSpPr>
          <p:nvPr/>
        </p:nvSpPr>
        <p:spPr bwMode="auto">
          <a:xfrm>
            <a:off x="8410575" y="6181725"/>
            <a:ext cx="609600" cy="457200"/>
          </a:xfrm>
          <a:prstGeom prst="rect">
            <a:avLst/>
          </a:prstGeom>
          <a:noFill/>
          <a:ln w="9525">
            <a:noFill/>
            <a:miter lim="800000"/>
            <a:headEnd/>
            <a:tailEnd/>
          </a:ln>
        </p:spPr>
        <p:txBody>
          <a:bodyPr lIns="0" tIns="0" rIns="0" bIns="0" anchor="ctr"/>
          <a:lstStyle/>
          <a:p>
            <a:fld id="{0ED13937-882C-4B7E-A857-6DF403A27787}" type="slidenum">
              <a:rPr lang="en-US" sz="1600">
                <a:solidFill>
                  <a:schemeClr val="tx2"/>
                </a:solidFill>
              </a:rPr>
              <a:pPr/>
              <a:t>7</a:t>
            </a:fld>
            <a:endParaRPr lang="en-US" sz="1600">
              <a:solidFill>
                <a:schemeClr val="tx2"/>
              </a:solidFill>
            </a:endParaRPr>
          </a:p>
        </p:txBody>
      </p:sp>
      <p:sp>
        <p:nvSpPr>
          <p:cNvPr id="9222" name="Slide Number Placeholder 1"/>
          <p:cNvSpPr txBox="1">
            <a:spLocks noGrp="1"/>
          </p:cNvSpPr>
          <p:nvPr/>
        </p:nvSpPr>
        <p:spPr bwMode="auto">
          <a:xfrm>
            <a:off x="8410575" y="6181725"/>
            <a:ext cx="609600" cy="457200"/>
          </a:xfrm>
          <a:prstGeom prst="rect">
            <a:avLst/>
          </a:prstGeom>
          <a:noFill/>
          <a:ln w="9525">
            <a:noFill/>
            <a:miter lim="800000"/>
            <a:headEnd/>
            <a:tailEnd/>
          </a:ln>
        </p:spPr>
        <p:txBody>
          <a:bodyPr lIns="0" tIns="0" rIns="0" bIns="0" anchor="ctr"/>
          <a:lstStyle/>
          <a:p>
            <a:fld id="{9DB749C1-2C78-46B7-9CC5-562DA19439BC}" type="slidenum">
              <a:rPr lang="en-US" sz="1600">
                <a:solidFill>
                  <a:schemeClr val="tx2"/>
                </a:solidFill>
              </a:rPr>
              <a:pPr/>
              <a:t>7</a:t>
            </a:fld>
            <a:endParaRPr lang="en-US" sz="1600">
              <a:solidFill>
                <a:schemeClr val="tx2"/>
              </a:solidFill>
            </a:endParaRPr>
          </a:p>
        </p:txBody>
      </p:sp>
      <p:sp>
        <p:nvSpPr>
          <p:cNvPr id="9223" name="Slide Number Placeholder 1"/>
          <p:cNvSpPr txBox="1">
            <a:spLocks noGrp="1"/>
          </p:cNvSpPr>
          <p:nvPr/>
        </p:nvSpPr>
        <p:spPr bwMode="auto">
          <a:xfrm>
            <a:off x="8410575" y="6181725"/>
            <a:ext cx="609600" cy="457200"/>
          </a:xfrm>
          <a:prstGeom prst="rect">
            <a:avLst/>
          </a:prstGeom>
          <a:noFill/>
          <a:ln w="9525">
            <a:noFill/>
            <a:miter lim="800000"/>
            <a:headEnd/>
            <a:tailEnd/>
          </a:ln>
        </p:spPr>
        <p:txBody>
          <a:bodyPr lIns="0" tIns="0" rIns="0" bIns="0" anchor="ctr"/>
          <a:lstStyle/>
          <a:p>
            <a:fld id="{F6ACD18F-9128-4244-8AAF-4A4A00FA7A7E}" type="slidenum">
              <a:rPr lang="en-US" sz="1600">
                <a:solidFill>
                  <a:schemeClr val="tx2"/>
                </a:solidFill>
              </a:rPr>
              <a:pPr/>
              <a:t>7</a:t>
            </a:fld>
            <a:endParaRPr lang="en-US" sz="1600">
              <a:solidFill>
                <a:schemeClr val="tx2"/>
              </a:solidFill>
            </a:endParaRPr>
          </a:p>
        </p:txBody>
      </p:sp>
      <p:sp>
        <p:nvSpPr>
          <p:cNvPr id="9224" name="Rectangle 530"/>
          <p:cNvSpPr>
            <a:spLocks noChangeArrowheads="1"/>
          </p:cNvSpPr>
          <p:nvPr/>
        </p:nvSpPr>
        <p:spPr bwMode="auto">
          <a:xfrm>
            <a:off x="660400" y="7375525"/>
            <a:ext cx="184150" cy="488950"/>
          </a:xfrm>
          <a:prstGeom prst="rect">
            <a:avLst/>
          </a:prstGeom>
          <a:noFill/>
          <a:ln w="9525">
            <a:noFill/>
            <a:miter lim="800000"/>
            <a:headEnd/>
            <a:tailEnd/>
          </a:ln>
        </p:spPr>
        <p:txBody>
          <a:bodyPr wrap="none" anchor="ctr">
            <a:spAutoFit/>
          </a:bodyPr>
          <a:lstStyle/>
          <a:p>
            <a:pPr eaLnBrk="0" hangingPunct="0"/>
            <a:r>
              <a:rPr lang="en-US" sz="800"/>
              <a:t/>
            </a:r>
            <a:br>
              <a:rPr lang="en-US" sz="800"/>
            </a:br>
            <a:endParaRPr lang="en-US"/>
          </a:p>
        </p:txBody>
      </p:sp>
      <p:sp>
        <p:nvSpPr>
          <p:cNvPr id="9225" name="Slide Number Placeholder 1"/>
          <p:cNvSpPr txBox="1">
            <a:spLocks noGrp="1"/>
          </p:cNvSpPr>
          <p:nvPr/>
        </p:nvSpPr>
        <p:spPr bwMode="auto">
          <a:xfrm>
            <a:off x="8410575" y="6181725"/>
            <a:ext cx="609600" cy="457200"/>
          </a:xfrm>
          <a:prstGeom prst="rect">
            <a:avLst/>
          </a:prstGeom>
          <a:noFill/>
          <a:ln w="9525">
            <a:noFill/>
            <a:miter lim="800000"/>
            <a:headEnd/>
            <a:tailEnd/>
          </a:ln>
        </p:spPr>
        <p:txBody>
          <a:bodyPr lIns="0" tIns="0" rIns="0" bIns="0" anchor="ctr"/>
          <a:lstStyle/>
          <a:p>
            <a:fld id="{E0EF5AFF-0BEF-47D1-8088-E881E43D50F0}" type="slidenum">
              <a:rPr lang="en-US" sz="1600">
                <a:solidFill>
                  <a:schemeClr val="tx2"/>
                </a:solidFill>
              </a:rPr>
              <a:pPr/>
              <a:t>7</a:t>
            </a:fld>
            <a:endParaRPr lang="en-US" sz="1600">
              <a:solidFill>
                <a:schemeClr val="tx2"/>
              </a:solidFill>
            </a:endParaRPr>
          </a:p>
        </p:txBody>
      </p:sp>
      <p:sp>
        <p:nvSpPr>
          <p:cNvPr id="9226" name="Slide Number Placeholder 1"/>
          <p:cNvSpPr txBox="1">
            <a:spLocks noGrp="1"/>
          </p:cNvSpPr>
          <p:nvPr/>
        </p:nvSpPr>
        <p:spPr bwMode="auto">
          <a:xfrm>
            <a:off x="8410575" y="6181725"/>
            <a:ext cx="609600" cy="457200"/>
          </a:xfrm>
          <a:prstGeom prst="rect">
            <a:avLst/>
          </a:prstGeom>
          <a:noFill/>
          <a:ln w="9525">
            <a:noFill/>
            <a:miter lim="800000"/>
            <a:headEnd/>
            <a:tailEnd/>
          </a:ln>
        </p:spPr>
        <p:txBody>
          <a:bodyPr lIns="0" tIns="0" rIns="0" bIns="0" anchor="ctr"/>
          <a:lstStyle/>
          <a:p>
            <a:fld id="{AFECF54A-9B3D-48F8-9298-94AF530C14E2}" type="slidenum">
              <a:rPr lang="en-US" sz="1600">
                <a:solidFill>
                  <a:schemeClr val="tx2"/>
                </a:solidFill>
              </a:rPr>
              <a:pPr/>
              <a:t>7</a:t>
            </a:fld>
            <a:endParaRPr lang="en-US" sz="1600">
              <a:solidFill>
                <a:schemeClr val="tx2"/>
              </a:solidFill>
            </a:endParaRPr>
          </a:p>
        </p:txBody>
      </p:sp>
      <p:sp>
        <p:nvSpPr>
          <p:cNvPr id="9227" name="Rectangle 11"/>
          <p:cNvSpPr>
            <a:spLocks noChangeArrowheads="1"/>
          </p:cNvSpPr>
          <p:nvPr/>
        </p:nvSpPr>
        <p:spPr bwMode="auto">
          <a:xfrm>
            <a:off x="1006475" y="1331913"/>
            <a:ext cx="6751638" cy="1323439"/>
          </a:xfrm>
          <a:prstGeom prst="rect">
            <a:avLst/>
          </a:prstGeom>
          <a:noFill/>
          <a:ln w="9525">
            <a:noFill/>
            <a:miter lim="800000"/>
            <a:headEnd/>
            <a:tailEnd/>
          </a:ln>
        </p:spPr>
        <p:txBody>
          <a:bodyPr wrap="square">
            <a:spAutoFit/>
          </a:bodyPr>
          <a:lstStyle/>
          <a:p>
            <a:endParaRPr lang="en-US" sz="2000" b="1" dirty="0" smtClean="0">
              <a:solidFill>
                <a:schemeClr val="tx2"/>
              </a:solidFill>
              <a:latin typeface="Tahoma" pitchFamily="34" charset="0"/>
              <a:cs typeface="Tahoma" pitchFamily="34" charset="0"/>
            </a:endParaRPr>
          </a:p>
          <a:p>
            <a:r>
              <a:rPr lang="en-US" sz="2000" b="1" dirty="0" smtClean="0">
                <a:solidFill>
                  <a:schemeClr val="tx2"/>
                </a:solidFill>
                <a:latin typeface="Tahoma" pitchFamily="34" charset="0"/>
                <a:cs typeface="Tahoma" pitchFamily="34" charset="0"/>
              </a:rPr>
              <a:t>Problems </a:t>
            </a:r>
            <a:r>
              <a:rPr lang="en-US" sz="2000" b="1" dirty="0">
                <a:solidFill>
                  <a:schemeClr val="tx2"/>
                </a:solidFill>
                <a:latin typeface="Tahoma" pitchFamily="34" charset="0"/>
                <a:cs typeface="Tahoma" pitchFamily="34" charset="0"/>
              </a:rPr>
              <a:t>identified in the development of the national payment </a:t>
            </a:r>
            <a:r>
              <a:rPr lang="en-US" sz="2000" b="1" dirty="0" smtClean="0">
                <a:solidFill>
                  <a:schemeClr val="tx2"/>
                </a:solidFill>
                <a:latin typeface="Tahoma" pitchFamily="34" charset="0"/>
                <a:cs typeface="Tahoma" pitchFamily="34" charset="0"/>
              </a:rPr>
              <a:t>system</a:t>
            </a:r>
          </a:p>
          <a:p>
            <a:endParaRPr lang="en-US" sz="2000" dirty="0">
              <a:solidFill>
                <a:schemeClr val="tx2"/>
              </a:solidFill>
              <a:latin typeface="Tahoma" pitchFamily="34" charset="0"/>
              <a:cs typeface="Tahoma" pitchFamily="34" charset="0"/>
            </a:endParaRPr>
          </a:p>
        </p:txBody>
      </p:sp>
      <p:sp>
        <p:nvSpPr>
          <p:cNvPr id="9228" name="Rectangle 15"/>
          <p:cNvSpPr>
            <a:spLocks noChangeArrowheads="1"/>
          </p:cNvSpPr>
          <p:nvPr/>
        </p:nvSpPr>
        <p:spPr bwMode="auto">
          <a:xfrm>
            <a:off x="598488" y="2209800"/>
            <a:ext cx="7361237" cy="366713"/>
          </a:xfrm>
          <a:prstGeom prst="rect">
            <a:avLst/>
          </a:prstGeom>
          <a:noFill/>
          <a:ln w="9525">
            <a:noFill/>
            <a:miter lim="800000"/>
            <a:headEnd/>
            <a:tailEnd/>
          </a:ln>
        </p:spPr>
        <p:txBody>
          <a:bodyPr>
            <a:spAutoFit/>
          </a:bodyPr>
          <a:lstStyle/>
          <a:p>
            <a:pPr algn="just"/>
            <a:endParaRPr lang="mk-MK" b="1"/>
          </a:p>
        </p:txBody>
      </p:sp>
      <p:sp>
        <p:nvSpPr>
          <p:cNvPr id="9229" name="Rectangle 15"/>
          <p:cNvSpPr>
            <a:spLocks noChangeArrowheads="1"/>
          </p:cNvSpPr>
          <p:nvPr/>
        </p:nvSpPr>
        <p:spPr bwMode="auto">
          <a:xfrm>
            <a:off x="609600" y="2209800"/>
            <a:ext cx="7415213" cy="4031873"/>
          </a:xfrm>
          <a:prstGeom prst="rect">
            <a:avLst/>
          </a:prstGeom>
          <a:noFill/>
          <a:ln w="9525">
            <a:noFill/>
            <a:miter lim="800000"/>
            <a:headEnd/>
            <a:tailEnd/>
          </a:ln>
        </p:spPr>
        <p:txBody>
          <a:bodyPr>
            <a:spAutoFit/>
          </a:bodyPr>
          <a:lstStyle/>
          <a:p>
            <a:pPr marL="342900" indent="-342900"/>
            <a:r>
              <a:rPr lang="en-US" sz="1600" b="1" dirty="0" smtClean="0">
                <a:latin typeface="Tahoma" pitchFamily="34" charset="0"/>
                <a:cs typeface="Tahoma" pitchFamily="34" charset="0"/>
              </a:rPr>
              <a:t>	</a:t>
            </a:r>
          </a:p>
          <a:p>
            <a:pPr marL="342900" indent="-342900"/>
            <a:r>
              <a:rPr lang="en-US" sz="1600" dirty="0" smtClean="0">
                <a:latin typeface="Tahoma" pitchFamily="34" charset="0"/>
                <a:cs typeface="Tahoma" pitchFamily="34" charset="0"/>
              </a:rPr>
              <a:t>Experiences </a:t>
            </a:r>
            <a:r>
              <a:rPr lang="en-US" sz="1600" dirty="0">
                <a:latin typeface="Tahoma" pitchFamily="34" charset="0"/>
                <a:cs typeface="Tahoma" pitchFamily="34" charset="0"/>
              </a:rPr>
              <a:t>show that the development process of the national payment system is not always steady and efficient. The largest problems for effective developments usually include</a:t>
            </a:r>
            <a:r>
              <a:rPr lang="en-US" sz="1600" dirty="0" smtClean="0">
                <a:latin typeface="Tahoma" pitchFamily="34" charset="0"/>
                <a:cs typeface="Tahoma" pitchFamily="34" charset="0"/>
              </a:rPr>
              <a:t>:</a:t>
            </a:r>
          </a:p>
          <a:p>
            <a:pPr marL="342900" indent="-342900"/>
            <a:endParaRPr lang="ru-RU" sz="1600" dirty="0">
              <a:latin typeface="Tahoma" pitchFamily="34" charset="0"/>
              <a:cs typeface="Tahoma" pitchFamily="34" charset="0"/>
            </a:endParaRPr>
          </a:p>
          <a:p>
            <a:pPr marL="342900" indent="-342900">
              <a:buFontTx/>
              <a:buAutoNum type="arabicPeriod"/>
            </a:pPr>
            <a:r>
              <a:rPr lang="en-US" sz="1600" dirty="0">
                <a:solidFill>
                  <a:srgbClr val="FF9900"/>
                </a:solidFill>
                <a:latin typeface="Tahoma" pitchFamily="34" charset="0"/>
                <a:cs typeface="Tahoma" pitchFamily="34" charset="0"/>
              </a:rPr>
              <a:t>limited vision </a:t>
            </a:r>
            <a:r>
              <a:rPr lang="en-US" sz="1600" dirty="0">
                <a:latin typeface="Tahoma" pitchFamily="34" charset="0"/>
                <a:cs typeface="Tahoma" pitchFamily="34" charset="0"/>
              </a:rPr>
              <a:t>and conduct of development due to the limited understanding of the national payment system components (the most frequent expression of this limited understanding is that the payment system is a technique and the issues arising from its functioning are merely technical</a:t>
            </a:r>
            <a:r>
              <a:rPr lang="ru-RU" sz="1600" dirty="0">
                <a:latin typeface="Tahoma" pitchFamily="34" charset="0"/>
                <a:cs typeface="Tahoma" pitchFamily="34" charset="0"/>
              </a:rPr>
              <a:t>)</a:t>
            </a:r>
          </a:p>
          <a:p>
            <a:pPr marL="342900" indent="-342900">
              <a:buFontTx/>
              <a:buAutoNum type="arabicPeriod"/>
            </a:pPr>
            <a:r>
              <a:rPr lang="en-US" sz="1600" dirty="0">
                <a:solidFill>
                  <a:srgbClr val="FF9900"/>
                </a:solidFill>
                <a:latin typeface="Tahoma" pitchFamily="34" charset="0"/>
                <a:cs typeface="Tahoma" pitchFamily="34" charset="0"/>
              </a:rPr>
              <a:t>limited understanding </a:t>
            </a:r>
            <a:r>
              <a:rPr lang="en-US" sz="1600" dirty="0">
                <a:latin typeface="Tahoma" pitchFamily="34" charset="0"/>
                <a:cs typeface="Tahoma" pitchFamily="34" charset="0"/>
              </a:rPr>
              <a:t>for the urgent payment needs and systemic possibilities</a:t>
            </a:r>
            <a:r>
              <a:rPr lang="ru-RU" sz="1600" dirty="0">
                <a:latin typeface="Tahoma" pitchFamily="34" charset="0"/>
                <a:cs typeface="Tahoma" pitchFamily="34" charset="0"/>
              </a:rPr>
              <a:t>;</a:t>
            </a:r>
          </a:p>
          <a:p>
            <a:pPr marL="342900" indent="-342900">
              <a:buFontTx/>
              <a:buAutoNum type="arabicPeriod"/>
            </a:pPr>
            <a:r>
              <a:rPr lang="en-US" sz="1600" dirty="0">
                <a:solidFill>
                  <a:srgbClr val="FF9900"/>
                </a:solidFill>
                <a:latin typeface="Tahoma" pitchFamily="34" charset="0"/>
                <a:cs typeface="Tahoma" pitchFamily="34" charset="0"/>
              </a:rPr>
              <a:t>insufficient support</a:t>
            </a:r>
            <a:r>
              <a:rPr lang="ru-RU" sz="1600" dirty="0">
                <a:latin typeface="Tahoma" pitchFamily="34" charset="0"/>
                <a:cs typeface="Tahoma" pitchFamily="34" charset="0"/>
              </a:rPr>
              <a:t> </a:t>
            </a:r>
            <a:r>
              <a:rPr lang="en-US" sz="1600" dirty="0">
                <a:latin typeface="Tahoma" pitchFamily="34" charset="0"/>
                <a:cs typeface="Tahoma" pitchFamily="34" charset="0"/>
              </a:rPr>
              <a:t>and responsibility of the participants (banks) due to inadequate consulting process</a:t>
            </a:r>
            <a:r>
              <a:rPr lang="ru-RU" sz="1600" dirty="0">
                <a:latin typeface="Tahoma" pitchFamily="34" charset="0"/>
                <a:cs typeface="Tahoma" pitchFamily="34" charset="0"/>
              </a:rPr>
              <a:t>;</a:t>
            </a:r>
            <a:endParaRPr lang="en-US" sz="1600" dirty="0">
              <a:latin typeface="Tahoma" pitchFamily="34" charset="0"/>
              <a:cs typeface="Tahoma" pitchFamily="34" charset="0"/>
            </a:endParaRPr>
          </a:p>
          <a:p>
            <a:pPr marL="342900" indent="-342900">
              <a:buFontTx/>
              <a:buAutoNum type="arabicPeriod"/>
            </a:pPr>
            <a:r>
              <a:rPr lang="en-US" sz="1600" dirty="0">
                <a:solidFill>
                  <a:srgbClr val="FF9900"/>
                </a:solidFill>
                <a:latin typeface="Tahoma" pitchFamily="34" charset="0"/>
                <a:cs typeface="Tahoma" pitchFamily="34" charset="0"/>
              </a:rPr>
              <a:t>restricted</a:t>
            </a:r>
            <a:r>
              <a:rPr lang="en-US" sz="1600" dirty="0">
                <a:latin typeface="Tahoma" pitchFamily="34" charset="0"/>
                <a:cs typeface="Tahoma" pitchFamily="34" charset="0"/>
              </a:rPr>
              <a:t> development of resources;</a:t>
            </a:r>
            <a:endParaRPr lang="ru-RU" sz="1600" dirty="0">
              <a:latin typeface="Tahoma" pitchFamily="34" charset="0"/>
              <a:cs typeface="Tahoma" pitchFamily="34" charset="0"/>
            </a:endParaRPr>
          </a:p>
          <a:p>
            <a:pPr marL="342900" indent="-342900">
              <a:buFontTx/>
              <a:buAutoNum type="arabicPeriod"/>
            </a:pPr>
            <a:r>
              <a:rPr lang="en-US" sz="1600" dirty="0">
                <a:latin typeface="Tahoma" pitchFamily="34" charset="0"/>
                <a:cs typeface="Tahoma" pitchFamily="34" charset="0"/>
              </a:rPr>
              <a:t>legal, regulatory, public and market </a:t>
            </a:r>
            <a:r>
              <a:rPr lang="en-US" sz="1600" dirty="0">
                <a:solidFill>
                  <a:srgbClr val="FF9900"/>
                </a:solidFill>
                <a:latin typeface="Tahoma" pitchFamily="34" charset="0"/>
                <a:cs typeface="Tahoma" pitchFamily="34" charset="0"/>
              </a:rPr>
              <a:t>barriers </a:t>
            </a:r>
            <a:r>
              <a:rPr lang="en-US" sz="1600" dirty="0">
                <a:latin typeface="Tahoma" pitchFamily="34" charset="0"/>
                <a:cs typeface="Tahoma" pitchFamily="34" charset="0"/>
              </a:rPr>
              <a:t>for further development of the national payment system</a:t>
            </a:r>
            <a:r>
              <a:rPr lang="ru-RU" sz="1600" dirty="0">
                <a:latin typeface="Tahoma" pitchFamily="34" charset="0"/>
                <a:cs typeface="Tahoma" pitchFamily="34" charset="0"/>
              </a:rPr>
              <a:t>. </a:t>
            </a:r>
            <a:endParaRPr lang="mk-MK" sz="1600" dirty="0">
              <a:latin typeface="Tahoma" pitchFamily="34" charset="0"/>
              <a:cs typeface="Tahoma" pitchFamily="34" charset="0"/>
            </a:endParaRPr>
          </a:p>
        </p:txBody>
      </p:sp>
      <p:sp>
        <p:nvSpPr>
          <p:cNvPr id="13" name="Rectangle 12"/>
          <p:cNvSpPr>
            <a:spLocks noChangeArrowheads="1"/>
          </p:cNvSpPr>
          <p:nvPr/>
        </p:nvSpPr>
        <p:spPr bwMode="auto">
          <a:xfrm>
            <a:off x="152400" y="280988"/>
            <a:ext cx="8775700" cy="1066800"/>
          </a:xfrm>
          <a:prstGeom prst="rect">
            <a:avLst/>
          </a:prstGeom>
          <a:noFill/>
          <a:ln w="9525">
            <a:noFill/>
            <a:miter lim="800000"/>
            <a:headEnd/>
            <a:tailEnd/>
          </a:ln>
          <a:effectLst>
            <a:outerShdw dist="35921" dir="2700000" algn="ctr" rotWithShape="0">
              <a:schemeClr val="bg2"/>
            </a:outerShdw>
          </a:effectLst>
        </p:spPr>
        <p:txBody>
          <a:bodyPr anchor="ctr">
            <a:spAutoFit/>
          </a:bodyPr>
          <a:lstStyle/>
          <a:p>
            <a:pPr eaLnBrk="0" hangingPunct="0">
              <a:defRPr/>
            </a:pPr>
            <a:endParaRPr lang="en-US" sz="2000" b="1" dirty="0">
              <a:latin typeface="Tahoma" pitchFamily="34" charset="0"/>
            </a:endParaRPr>
          </a:p>
          <a:p>
            <a:pPr>
              <a:spcBef>
                <a:spcPct val="20000"/>
              </a:spcBef>
              <a:buClr>
                <a:schemeClr val="accent2"/>
              </a:buClr>
              <a:buFont typeface="Wingdings" pitchFamily="2" charset="2"/>
              <a:buNone/>
              <a:defRPr/>
            </a:pPr>
            <a:r>
              <a:rPr lang="en-US" sz="2000" b="1" dirty="0">
                <a:latin typeface="Tahoma" pitchFamily="34" charset="0"/>
              </a:rPr>
              <a:t>I. APPROACHES TO THE DEVELOPMENT OF THE NATIONAL PAYMENT SYSTEM – international experience</a:t>
            </a:r>
            <a:endParaRPr lang="mk-MK" sz="2000" b="1" dirty="0">
              <a:latin typeface="Tahoma"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2"/>
          <p:cNvSpPr txBox="1">
            <a:spLocks noGrp="1"/>
          </p:cNvSpPr>
          <p:nvPr/>
        </p:nvSpPr>
        <p:spPr bwMode="auto">
          <a:xfrm>
            <a:off x="8410575" y="6181725"/>
            <a:ext cx="609600" cy="457200"/>
          </a:xfrm>
          <a:prstGeom prst="rect">
            <a:avLst/>
          </a:prstGeom>
          <a:noFill/>
          <a:ln w="9525">
            <a:noFill/>
            <a:miter lim="800000"/>
            <a:headEnd/>
            <a:tailEnd/>
          </a:ln>
        </p:spPr>
        <p:txBody>
          <a:bodyPr lIns="0" tIns="0" rIns="0" bIns="0" anchor="ctr"/>
          <a:lstStyle/>
          <a:p>
            <a:fld id="{CC8A247C-00D2-4279-9C05-8CF3E60989BD}" type="slidenum">
              <a:rPr lang="en-US" sz="1600">
                <a:solidFill>
                  <a:schemeClr val="tx2"/>
                </a:solidFill>
              </a:rPr>
              <a:pPr/>
              <a:t>8</a:t>
            </a:fld>
            <a:endParaRPr lang="en-US" sz="1600">
              <a:solidFill>
                <a:schemeClr val="tx2"/>
              </a:solidFill>
            </a:endParaRPr>
          </a:p>
        </p:txBody>
      </p:sp>
      <p:sp>
        <p:nvSpPr>
          <p:cNvPr id="10243" name="Slide Number Placeholder 2"/>
          <p:cNvSpPr txBox="1">
            <a:spLocks/>
          </p:cNvSpPr>
          <p:nvPr/>
        </p:nvSpPr>
        <p:spPr bwMode="auto">
          <a:xfrm>
            <a:off x="8410575" y="6181725"/>
            <a:ext cx="609600" cy="457200"/>
          </a:xfrm>
          <a:prstGeom prst="rect">
            <a:avLst/>
          </a:prstGeom>
          <a:noFill/>
          <a:ln w="9525">
            <a:noFill/>
            <a:miter lim="800000"/>
            <a:headEnd/>
            <a:tailEnd/>
          </a:ln>
        </p:spPr>
        <p:txBody>
          <a:bodyPr lIns="0" tIns="0" rIns="0" bIns="0" anchor="ctr"/>
          <a:lstStyle/>
          <a:p>
            <a:fld id="{83FCD762-C22A-475B-844A-034893A039FC}" type="slidenum">
              <a:rPr lang="en-US" sz="1600">
                <a:solidFill>
                  <a:schemeClr val="tx2"/>
                </a:solidFill>
              </a:rPr>
              <a:pPr/>
              <a:t>8</a:t>
            </a:fld>
            <a:endParaRPr lang="en-US" sz="1600">
              <a:solidFill>
                <a:schemeClr val="tx2"/>
              </a:solidFill>
            </a:endParaRPr>
          </a:p>
        </p:txBody>
      </p:sp>
      <p:sp>
        <p:nvSpPr>
          <p:cNvPr id="10244" name="Slide Number Placeholder 2"/>
          <p:cNvSpPr txBox="1">
            <a:spLocks/>
          </p:cNvSpPr>
          <p:nvPr/>
        </p:nvSpPr>
        <p:spPr bwMode="auto">
          <a:xfrm>
            <a:off x="8410575" y="6181725"/>
            <a:ext cx="609600" cy="457200"/>
          </a:xfrm>
          <a:prstGeom prst="rect">
            <a:avLst/>
          </a:prstGeom>
          <a:noFill/>
          <a:ln w="9525">
            <a:noFill/>
            <a:miter lim="800000"/>
            <a:headEnd/>
            <a:tailEnd/>
          </a:ln>
        </p:spPr>
        <p:txBody>
          <a:bodyPr lIns="0" tIns="0" rIns="0" bIns="0" anchor="ctr"/>
          <a:lstStyle/>
          <a:p>
            <a:fld id="{C601CF9E-8E0D-467D-BEB7-EEA2F7151BB7}" type="slidenum">
              <a:rPr lang="en-US" sz="1600">
                <a:solidFill>
                  <a:schemeClr val="tx2"/>
                </a:solidFill>
              </a:rPr>
              <a:pPr/>
              <a:t>8</a:t>
            </a:fld>
            <a:endParaRPr lang="en-US" sz="1600">
              <a:solidFill>
                <a:schemeClr val="tx2"/>
              </a:solidFill>
            </a:endParaRPr>
          </a:p>
        </p:txBody>
      </p:sp>
      <p:sp>
        <p:nvSpPr>
          <p:cNvPr id="10245" name="Slide Number Placeholder 1"/>
          <p:cNvSpPr txBox="1">
            <a:spLocks noGrp="1"/>
          </p:cNvSpPr>
          <p:nvPr/>
        </p:nvSpPr>
        <p:spPr bwMode="auto">
          <a:xfrm>
            <a:off x="8410575" y="6181725"/>
            <a:ext cx="609600" cy="457200"/>
          </a:xfrm>
          <a:prstGeom prst="rect">
            <a:avLst/>
          </a:prstGeom>
          <a:noFill/>
          <a:ln w="9525">
            <a:noFill/>
            <a:miter lim="800000"/>
            <a:headEnd/>
            <a:tailEnd/>
          </a:ln>
        </p:spPr>
        <p:txBody>
          <a:bodyPr lIns="0" tIns="0" rIns="0" bIns="0" anchor="ctr"/>
          <a:lstStyle/>
          <a:p>
            <a:fld id="{AD7D111E-2130-4B6E-A68A-8E444E79BFAC}" type="slidenum">
              <a:rPr lang="en-US" sz="1600">
                <a:solidFill>
                  <a:schemeClr val="tx2"/>
                </a:solidFill>
              </a:rPr>
              <a:pPr/>
              <a:t>8</a:t>
            </a:fld>
            <a:endParaRPr lang="en-US" sz="1600">
              <a:solidFill>
                <a:schemeClr val="tx2"/>
              </a:solidFill>
            </a:endParaRPr>
          </a:p>
        </p:txBody>
      </p:sp>
      <p:sp>
        <p:nvSpPr>
          <p:cNvPr id="10246" name="Slide Number Placeholder 1"/>
          <p:cNvSpPr txBox="1">
            <a:spLocks noGrp="1"/>
          </p:cNvSpPr>
          <p:nvPr/>
        </p:nvSpPr>
        <p:spPr bwMode="auto">
          <a:xfrm>
            <a:off x="8410575" y="6181725"/>
            <a:ext cx="609600" cy="457200"/>
          </a:xfrm>
          <a:prstGeom prst="rect">
            <a:avLst/>
          </a:prstGeom>
          <a:noFill/>
          <a:ln w="9525">
            <a:noFill/>
            <a:miter lim="800000"/>
            <a:headEnd/>
            <a:tailEnd/>
          </a:ln>
        </p:spPr>
        <p:txBody>
          <a:bodyPr lIns="0" tIns="0" rIns="0" bIns="0" anchor="ctr"/>
          <a:lstStyle/>
          <a:p>
            <a:fld id="{998DF1D2-2B76-4D0A-8A72-C09D56704654}" type="slidenum">
              <a:rPr lang="en-US" sz="1600">
                <a:solidFill>
                  <a:schemeClr val="tx2"/>
                </a:solidFill>
              </a:rPr>
              <a:pPr/>
              <a:t>8</a:t>
            </a:fld>
            <a:endParaRPr lang="en-US" sz="1600">
              <a:solidFill>
                <a:schemeClr val="tx2"/>
              </a:solidFill>
            </a:endParaRPr>
          </a:p>
        </p:txBody>
      </p:sp>
      <p:sp>
        <p:nvSpPr>
          <p:cNvPr id="10247" name="Slide Number Placeholder 1"/>
          <p:cNvSpPr txBox="1">
            <a:spLocks noGrp="1"/>
          </p:cNvSpPr>
          <p:nvPr/>
        </p:nvSpPr>
        <p:spPr bwMode="auto">
          <a:xfrm>
            <a:off x="8410575" y="6181725"/>
            <a:ext cx="609600" cy="457200"/>
          </a:xfrm>
          <a:prstGeom prst="rect">
            <a:avLst/>
          </a:prstGeom>
          <a:noFill/>
          <a:ln w="9525">
            <a:noFill/>
            <a:miter lim="800000"/>
            <a:headEnd/>
            <a:tailEnd/>
          </a:ln>
        </p:spPr>
        <p:txBody>
          <a:bodyPr lIns="0" tIns="0" rIns="0" bIns="0" anchor="ctr"/>
          <a:lstStyle/>
          <a:p>
            <a:fld id="{212596DA-F42B-4D5E-88A3-F33AFB9DEC92}" type="slidenum">
              <a:rPr lang="en-US" sz="1600">
                <a:solidFill>
                  <a:schemeClr val="tx2"/>
                </a:solidFill>
              </a:rPr>
              <a:pPr/>
              <a:t>8</a:t>
            </a:fld>
            <a:endParaRPr lang="en-US" sz="1600">
              <a:solidFill>
                <a:schemeClr val="tx2"/>
              </a:solidFill>
            </a:endParaRPr>
          </a:p>
        </p:txBody>
      </p:sp>
      <p:sp>
        <p:nvSpPr>
          <p:cNvPr id="10248" name="Rectangle 530"/>
          <p:cNvSpPr>
            <a:spLocks noChangeArrowheads="1"/>
          </p:cNvSpPr>
          <p:nvPr/>
        </p:nvSpPr>
        <p:spPr bwMode="auto">
          <a:xfrm>
            <a:off x="660400" y="7375525"/>
            <a:ext cx="184150" cy="488950"/>
          </a:xfrm>
          <a:prstGeom prst="rect">
            <a:avLst/>
          </a:prstGeom>
          <a:noFill/>
          <a:ln w="9525">
            <a:noFill/>
            <a:miter lim="800000"/>
            <a:headEnd/>
            <a:tailEnd/>
          </a:ln>
        </p:spPr>
        <p:txBody>
          <a:bodyPr wrap="none" anchor="ctr">
            <a:spAutoFit/>
          </a:bodyPr>
          <a:lstStyle/>
          <a:p>
            <a:pPr eaLnBrk="0" hangingPunct="0"/>
            <a:r>
              <a:rPr lang="en-US" sz="800"/>
              <a:t/>
            </a:r>
            <a:br>
              <a:rPr lang="en-US" sz="800"/>
            </a:br>
            <a:endParaRPr lang="en-US"/>
          </a:p>
        </p:txBody>
      </p:sp>
      <p:sp>
        <p:nvSpPr>
          <p:cNvPr id="10249" name="Slide Number Placeholder 1"/>
          <p:cNvSpPr txBox="1">
            <a:spLocks noGrp="1"/>
          </p:cNvSpPr>
          <p:nvPr/>
        </p:nvSpPr>
        <p:spPr bwMode="auto">
          <a:xfrm>
            <a:off x="8410575" y="6181725"/>
            <a:ext cx="609600" cy="457200"/>
          </a:xfrm>
          <a:prstGeom prst="rect">
            <a:avLst/>
          </a:prstGeom>
          <a:noFill/>
          <a:ln w="9525">
            <a:noFill/>
            <a:miter lim="800000"/>
            <a:headEnd/>
            <a:tailEnd/>
          </a:ln>
        </p:spPr>
        <p:txBody>
          <a:bodyPr lIns="0" tIns="0" rIns="0" bIns="0" anchor="ctr"/>
          <a:lstStyle/>
          <a:p>
            <a:fld id="{367A2E25-F930-4CB4-86A6-4655EE1FF1DA}" type="slidenum">
              <a:rPr lang="en-US" sz="1600">
                <a:solidFill>
                  <a:schemeClr val="tx2"/>
                </a:solidFill>
              </a:rPr>
              <a:pPr/>
              <a:t>8</a:t>
            </a:fld>
            <a:endParaRPr lang="en-US" sz="1600">
              <a:solidFill>
                <a:schemeClr val="tx2"/>
              </a:solidFill>
            </a:endParaRPr>
          </a:p>
        </p:txBody>
      </p:sp>
      <p:sp>
        <p:nvSpPr>
          <p:cNvPr id="10250" name="Slide Number Placeholder 1"/>
          <p:cNvSpPr txBox="1">
            <a:spLocks noGrp="1"/>
          </p:cNvSpPr>
          <p:nvPr/>
        </p:nvSpPr>
        <p:spPr bwMode="auto">
          <a:xfrm>
            <a:off x="8410575" y="6181725"/>
            <a:ext cx="609600" cy="457200"/>
          </a:xfrm>
          <a:prstGeom prst="rect">
            <a:avLst/>
          </a:prstGeom>
          <a:noFill/>
          <a:ln w="9525">
            <a:noFill/>
            <a:miter lim="800000"/>
            <a:headEnd/>
            <a:tailEnd/>
          </a:ln>
        </p:spPr>
        <p:txBody>
          <a:bodyPr lIns="0" tIns="0" rIns="0" bIns="0" anchor="ctr"/>
          <a:lstStyle/>
          <a:p>
            <a:fld id="{EBEA1A31-CD70-48C2-B4A6-F8E51E8C79C2}" type="slidenum">
              <a:rPr lang="en-US" sz="1600">
                <a:solidFill>
                  <a:schemeClr val="tx2"/>
                </a:solidFill>
              </a:rPr>
              <a:pPr/>
              <a:t>8</a:t>
            </a:fld>
            <a:endParaRPr lang="en-US" sz="1600">
              <a:solidFill>
                <a:schemeClr val="tx2"/>
              </a:solidFill>
            </a:endParaRPr>
          </a:p>
        </p:txBody>
      </p:sp>
      <p:sp>
        <p:nvSpPr>
          <p:cNvPr id="10251" name="Rectangle 11"/>
          <p:cNvSpPr>
            <a:spLocks noChangeArrowheads="1"/>
          </p:cNvSpPr>
          <p:nvPr/>
        </p:nvSpPr>
        <p:spPr bwMode="auto">
          <a:xfrm>
            <a:off x="1006475" y="1331913"/>
            <a:ext cx="6751638" cy="1015663"/>
          </a:xfrm>
          <a:prstGeom prst="rect">
            <a:avLst/>
          </a:prstGeom>
          <a:noFill/>
          <a:ln w="9525">
            <a:noFill/>
            <a:miter lim="800000"/>
            <a:headEnd/>
            <a:tailEnd/>
          </a:ln>
        </p:spPr>
        <p:txBody>
          <a:bodyPr>
            <a:spAutoFit/>
          </a:bodyPr>
          <a:lstStyle/>
          <a:p>
            <a:endParaRPr lang="en-US" sz="2000" b="1" dirty="0" smtClean="0">
              <a:solidFill>
                <a:schemeClr val="tx2"/>
              </a:solidFill>
              <a:latin typeface="Tahoma" pitchFamily="34" charset="0"/>
              <a:cs typeface="Tahoma" pitchFamily="34" charset="0"/>
            </a:endParaRPr>
          </a:p>
          <a:p>
            <a:r>
              <a:rPr lang="en-US" sz="2000" b="1" dirty="0" smtClean="0">
                <a:solidFill>
                  <a:schemeClr val="tx2"/>
                </a:solidFill>
                <a:latin typeface="Tahoma" pitchFamily="34" charset="0"/>
                <a:cs typeface="Tahoma" pitchFamily="34" charset="0"/>
              </a:rPr>
              <a:t>Generally </a:t>
            </a:r>
            <a:r>
              <a:rPr lang="en-US" sz="2000" b="1" dirty="0">
                <a:solidFill>
                  <a:schemeClr val="tx2"/>
                </a:solidFill>
                <a:latin typeface="Tahoma" pitchFamily="34" charset="0"/>
                <a:cs typeface="Tahoma" pitchFamily="34" charset="0"/>
              </a:rPr>
              <a:t>accepted rules for development of the national payment system</a:t>
            </a:r>
            <a:endParaRPr lang="en-US" sz="2000" dirty="0">
              <a:solidFill>
                <a:schemeClr val="tx2"/>
              </a:solidFill>
              <a:latin typeface="Tahoma" pitchFamily="34" charset="0"/>
              <a:cs typeface="Tahoma" pitchFamily="34" charset="0"/>
            </a:endParaRPr>
          </a:p>
        </p:txBody>
      </p:sp>
      <p:sp>
        <p:nvSpPr>
          <p:cNvPr id="10252" name="Rectangle 15"/>
          <p:cNvSpPr>
            <a:spLocks noChangeArrowheads="1"/>
          </p:cNvSpPr>
          <p:nvPr/>
        </p:nvSpPr>
        <p:spPr bwMode="auto">
          <a:xfrm>
            <a:off x="598488" y="2209800"/>
            <a:ext cx="7361237" cy="366713"/>
          </a:xfrm>
          <a:prstGeom prst="rect">
            <a:avLst/>
          </a:prstGeom>
          <a:noFill/>
          <a:ln w="9525">
            <a:noFill/>
            <a:miter lim="800000"/>
            <a:headEnd/>
            <a:tailEnd/>
          </a:ln>
        </p:spPr>
        <p:txBody>
          <a:bodyPr>
            <a:spAutoFit/>
          </a:bodyPr>
          <a:lstStyle/>
          <a:p>
            <a:pPr algn="just"/>
            <a:endParaRPr lang="mk-MK" b="1"/>
          </a:p>
        </p:txBody>
      </p:sp>
      <p:sp>
        <p:nvSpPr>
          <p:cNvPr id="10253" name="Rectangle 15"/>
          <p:cNvSpPr>
            <a:spLocks noChangeArrowheads="1"/>
          </p:cNvSpPr>
          <p:nvPr/>
        </p:nvSpPr>
        <p:spPr bwMode="auto">
          <a:xfrm>
            <a:off x="609600" y="2209801"/>
            <a:ext cx="7415213" cy="4431983"/>
          </a:xfrm>
          <a:prstGeom prst="rect">
            <a:avLst/>
          </a:prstGeom>
          <a:noFill/>
          <a:ln w="9525">
            <a:noFill/>
            <a:miter lim="800000"/>
            <a:headEnd/>
            <a:tailEnd/>
          </a:ln>
        </p:spPr>
        <p:txBody>
          <a:bodyPr wrap="square">
            <a:spAutoFit/>
          </a:bodyPr>
          <a:lstStyle/>
          <a:p>
            <a:pPr marL="342900" indent="-342900"/>
            <a:r>
              <a:rPr lang="en-US" sz="1800" b="1" dirty="0" smtClean="0">
                <a:latin typeface="Tahoma" pitchFamily="34" charset="0"/>
                <a:cs typeface="Tahoma" pitchFamily="34" charset="0"/>
              </a:rPr>
              <a:t>	</a:t>
            </a:r>
          </a:p>
          <a:p>
            <a:pPr marL="342900" indent="-342900"/>
            <a:r>
              <a:rPr lang="en-US" sz="1800" b="1" dirty="0" smtClean="0">
                <a:latin typeface="Tahoma" pitchFamily="34" charset="0"/>
                <a:cs typeface="Tahoma" pitchFamily="34" charset="0"/>
              </a:rPr>
              <a:t>	</a:t>
            </a:r>
            <a:r>
              <a:rPr lang="en-US" sz="1800" dirty="0" smtClean="0">
                <a:latin typeface="Tahoma" pitchFamily="34" charset="0"/>
                <a:cs typeface="Tahoma" pitchFamily="34" charset="0"/>
              </a:rPr>
              <a:t>There </a:t>
            </a:r>
            <a:r>
              <a:rPr lang="en-US" sz="1800" dirty="0">
                <a:latin typeface="Tahoma" pitchFamily="34" charset="0"/>
                <a:cs typeface="Tahoma" pitchFamily="34" charset="0"/>
              </a:rPr>
              <a:t>are </a:t>
            </a:r>
            <a:r>
              <a:rPr lang="en-US" sz="1800" dirty="0">
                <a:solidFill>
                  <a:srgbClr val="FF9900"/>
                </a:solidFill>
                <a:latin typeface="Tahoma" pitchFamily="34" charset="0"/>
                <a:cs typeface="Tahoma" pitchFamily="34" charset="0"/>
              </a:rPr>
              <a:t>fourteen generally </a:t>
            </a:r>
            <a:r>
              <a:rPr lang="en-US" sz="1800" dirty="0" smtClean="0">
                <a:solidFill>
                  <a:srgbClr val="FF9900"/>
                </a:solidFill>
                <a:latin typeface="Tahoma" pitchFamily="34" charset="0"/>
                <a:cs typeface="Tahoma" pitchFamily="34" charset="0"/>
              </a:rPr>
              <a:t>accepted</a:t>
            </a:r>
            <a:r>
              <a:rPr lang="ru-RU" sz="1800" dirty="0" smtClean="0">
                <a:latin typeface="Tahoma" pitchFamily="34" charset="0"/>
                <a:cs typeface="Tahoma" pitchFamily="34" charset="0"/>
              </a:rPr>
              <a:t> </a:t>
            </a:r>
            <a:r>
              <a:rPr lang="en-US" sz="1800" dirty="0">
                <a:latin typeface="Tahoma" pitchFamily="34" charset="0"/>
                <a:cs typeface="Tahoma" pitchFamily="34" charset="0"/>
              </a:rPr>
              <a:t>rules for development of the national payment system which jointly reflect four crucial dimensions of the national payment system development, as follows</a:t>
            </a:r>
            <a:r>
              <a:rPr lang="mk-MK" sz="1800" dirty="0" smtClean="0">
                <a:latin typeface="Tahoma" pitchFamily="34" charset="0"/>
                <a:cs typeface="Tahoma" pitchFamily="34" charset="0"/>
              </a:rPr>
              <a:t>:</a:t>
            </a:r>
            <a:endParaRPr lang="en-US" sz="1800" dirty="0" smtClean="0">
              <a:latin typeface="Tahoma" pitchFamily="34" charset="0"/>
              <a:cs typeface="Tahoma" pitchFamily="34" charset="0"/>
            </a:endParaRPr>
          </a:p>
          <a:p>
            <a:pPr marL="342900" indent="-342900"/>
            <a:endParaRPr lang="mk-MK" sz="1800" dirty="0">
              <a:latin typeface="Tahoma" pitchFamily="34" charset="0"/>
              <a:cs typeface="Tahoma" pitchFamily="34" charset="0"/>
            </a:endParaRPr>
          </a:p>
          <a:p>
            <a:pPr marL="800100" lvl="1" indent="-342900">
              <a:buFontTx/>
              <a:buAutoNum type="arabicPeriod"/>
            </a:pPr>
            <a:r>
              <a:rPr lang="en-US" sz="1800" dirty="0" smtClean="0">
                <a:solidFill>
                  <a:srgbClr val="FF9900"/>
                </a:solidFill>
                <a:latin typeface="Tahoma" pitchFamily="34" charset="0"/>
                <a:cs typeface="Tahoma" pitchFamily="34" charset="0"/>
              </a:rPr>
              <a:t>role </a:t>
            </a:r>
            <a:r>
              <a:rPr lang="en-US" sz="1800" dirty="0">
                <a:solidFill>
                  <a:srgbClr val="FF9900"/>
                </a:solidFill>
                <a:latin typeface="Tahoma" pitchFamily="34" charset="0"/>
                <a:cs typeface="Tahoma" pitchFamily="34" charset="0"/>
              </a:rPr>
              <a:t>of the banking sector</a:t>
            </a:r>
            <a:endParaRPr lang="mk-MK" sz="1800" dirty="0">
              <a:solidFill>
                <a:srgbClr val="FF9900"/>
              </a:solidFill>
              <a:latin typeface="Tahoma" pitchFamily="34" charset="0"/>
              <a:cs typeface="Tahoma" pitchFamily="34" charset="0"/>
            </a:endParaRPr>
          </a:p>
          <a:p>
            <a:pPr marL="800100" lvl="1" indent="-342900">
              <a:buFontTx/>
              <a:buAutoNum type="arabicPeriod"/>
            </a:pPr>
            <a:r>
              <a:rPr lang="en-US" sz="1800" dirty="0">
                <a:solidFill>
                  <a:srgbClr val="FF9900"/>
                </a:solidFill>
                <a:latin typeface="Tahoma" pitchFamily="34" charset="0"/>
                <a:cs typeface="Tahoma" pitchFamily="34" charset="0"/>
              </a:rPr>
              <a:t>efficient project planning and implementation</a:t>
            </a:r>
            <a:endParaRPr lang="mk-MK" sz="1800" dirty="0">
              <a:solidFill>
                <a:srgbClr val="FF9900"/>
              </a:solidFill>
              <a:latin typeface="Tahoma" pitchFamily="34" charset="0"/>
              <a:cs typeface="Tahoma" pitchFamily="34" charset="0"/>
            </a:endParaRPr>
          </a:p>
          <a:p>
            <a:pPr marL="800100" lvl="1" indent="-342900">
              <a:buFontTx/>
              <a:buAutoNum type="arabicPeriod"/>
            </a:pPr>
            <a:r>
              <a:rPr lang="en-US" sz="1800" dirty="0">
                <a:solidFill>
                  <a:srgbClr val="FF9900"/>
                </a:solidFill>
                <a:latin typeface="Tahoma" pitchFamily="34" charset="0"/>
                <a:cs typeface="Tahoma" pitchFamily="34" charset="0"/>
              </a:rPr>
              <a:t>development of institutional framework </a:t>
            </a:r>
            <a:r>
              <a:rPr lang="en-US" sz="1800" dirty="0">
                <a:latin typeface="Tahoma" pitchFamily="34" charset="0"/>
                <a:cs typeface="Tahoma" pitchFamily="34" charset="0"/>
              </a:rPr>
              <a:t>aimed to support the payment system reform and</a:t>
            </a:r>
            <a:endParaRPr lang="mk-MK" sz="1800" dirty="0">
              <a:latin typeface="Tahoma" pitchFamily="34" charset="0"/>
              <a:cs typeface="Tahoma" pitchFamily="34" charset="0"/>
            </a:endParaRPr>
          </a:p>
          <a:p>
            <a:pPr marL="800100" lvl="1" indent="-342900">
              <a:buFontTx/>
              <a:buAutoNum type="arabicPeriod"/>
            </a:pPr>
            <a:r>
              <a:rPr lang="en-US" sz="1800" dirty="0">
                <a:solidFill>
                  <a:srgbClr val="FF9900"/>
                </a:solidFill>
                <a:latin typeface="Tahoma" pitchFamily="34" charset="0"/>
                <a:cs typeface="Tahoma" pitchFamily="34" charset="0"/>
              </a:rPr>
              <a:t>designing of safe and efficient payment infrastructure </a:t>
            </a:r>
            <a:r>
              <a:rPr lang="en-US" sz="1800" dirty="0">
                <a:latin typeface="Tahoma" pitchFamily="34" charset="0"/>
                <a:cs typeface="Tahoma" pitchFamily="34" charset="0"/>
              </a:rPr>
              <a:t>in order to meet the any extraordinary needs of the economy of the country</a:t>
            </a:r>
            <a:r>
              <a:rPr lang="mk-MK" sz="1800" dirty="0">
                <a:latin typeface="Tahoma" pitchFamily="34" charset="0"/>
                <a:cs typeface="Tahoma" pitchFamily="34" charset="0"/>
              </a:rPr>
              <a:t>.</a:t>
            </a:r>
          </a:p>
          <a:p>
            <a:pPr marL="800100" lvl="1" indent="-342900"/>
            <a:r>
              <a:rPr lang="mk-MK" sz="1200" dirty="0">
                <a:solidFill>
                  <a:srgbClr val="FF0000"/>
                </a:solidFill>
                <a:latin typeface="Tahoma" pitchFamily="34" charset="0"/>
                <a:cs typeface="Tahoma" pitchFamily="34" charset="0"/>
              </a:rPr>
              <a:t>	</a:t>
            </a:r>
            <a:endParaRPr lang="en-US" sz="1200" dirty="0">
              <a:solidFill>
                <a:srgbClr val="FF0000"/>
              </a:solidFill>
              <a:latin typeface="Tahoma" pitchFamily="34" charset="0"/>
              <a:cs typeface="Tahoma" pitchFamily="34" charset="0"/>
            </a:endParaRPr>
          </a:p>
          <a:p>
            <a:pPr marL="800100" lvl="1" indent="-342900"/>
            <a:endParaRPr lang="en-US" sz="1800" b="1" dirty="0">
              <a:latin typeface="Tahoma" pitchFamily="34" charset="0"/>
              <a:cs typeface="Tahoma" pitchFamily="34" charset="0"/>
            </a:endParaRPr>
          </a:p>
          <a:p>
            <a:pPr marL="800100" lvl="1" indent="-342900"/>
            <a:endParaRPr lang="mk-MK" sz="1800" b="1" dirty="0">
              <a:latin typeface="Tahoma" pitchFamily="34" charset="0"/>
              <a:cs typeface="Tahoma" pitchFamily="34" charset="0"/>
            </a:endParaRPr>
          </a:p>
        </p:txBody>
      </p:sp>
      <p:sp>
        <p:nvSpPr>
          <p:cNvPr id="13" name="Rectangle 12"/>
          <p:cNvSpPr>
            <a:spLocks noChangeArrowheads="1"/>
          </p:cNvSpPr>
          <p:nvPr/>
        </p:nvSpPr>
        <p:spPr bwMode="auto">
          <a:xfrm>
            <a:off x="152400" y="280988"/>
            <a:ext cx="8775700" cy="1066800"/>
          </a:xfrm>
          <a:prstGeom prst="rect">
            <a:avLst/>
          </a:prstGeom>
          <a:noFill/>
          <a:ln w="9525">
            <a:noFill/>
            <a:miter lim="800000"/>
            <a:headEnd/>
            <a:tailEnd/>
          </a:ln>
          <a:effectLst>
            <a:outerShdw dist="35921" dir="2700000" algn="ctr" rotWithShape="0">
              <a:schemeClr val="bg2"/>
            </a:outerShdw>
          </a:effectLst>
        </p:spPr>
        <p:txBody>
          <a:bodyPr anchor="ctr">
            <a:spAutoFit/>
          </a:bodyPr>
          <a:lstStyle/>
          <a:p>
            <a:pPr eaLnBrk="0" hangingPunct="0">
              <a:defRPr/>
            </a:pPr>
            <a:endParaRPr lang="en-US" sz="2000" b="1" dirty="0">
              <a:latin typeface="Tahoma" pitchFamily="34" charset="0"/>
            </a:endParaRPr>
          </a:p>
          <a:p>
            <a:pPr>
              <a:spcBef>
                <a:spcPct val="20000"/>
              </a:spcBef>
              <a:buClr>
                <a:schemeClr val="accent2"/>
              </a:buClr>
              <a:buFont typeface="Wingdings" pitchFamily="2" charset="2"/>
              <a:buNone/>
              <a:defRPr/>
            </a:pPr>
            <a:r>
              <a:rPr lang="en-US" sz="2000" b="1" dirty="0">
                <a:latin typeface="Tahoma" pitchFamily="34" charset="0"/>
              </a:rPr>
              <a:t>I. APPROACHES TO THE DEVELOPMENT OF THE NATIONAL PAYMENT SYSTEM – international experience</a:t>
            </a:r>
            <a:endParaRPr lang="mk-MK" sz="2000" b="1" dirty="0">
              <a:latin typeface="Tahoma"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2"/>
          <p:cNvSpPr txBox="1">
            <a:spLocks noGrp="1"/>
          </p:cNvSpPr>
          <p:nvPr/>
        </p:nvSpPr>
        <p:spPr bwMode="auto">
          <a:xfrm>
            <a:off x="8410575" y="6181725"/>
            <a:ext cx="609600" cy="457200"/>
          </a:xfrm>
          <a:prstGeom prst="rect">
            <a:avLst/>
          </a:prstGeom>
          <a:noFill/>
          <a:ln w="9525">
            <a:noFill/>
            <a:miter lim="800000"/>
            <a:headEnd/>
            <a:tailEnd/>
          </a:ln>
        </p:spPr>
        <p:txBody>
          <a:bodyPr lIns="0" tIns="0" rIns="0" bIns="0" anchor="ctr"/>
          <a:lstStyle/>
          <a:p>
            <a:fld id="{A72EEFAE-EFFF-45D9-B094-FA2050BB9250}" type="slidenum">
              <a:rPr lang="en-US" sz="1600">
                <a:solidFill>
                  <a:schemeClr val="tx2"/>
                </a:solidFill>
              </a:rPr>
              <a:pPr/>
              <a:t>9</a:t>
            </a:fld>
            <a:endParaRPr lang="en-US" sz="1600">
              <a:solidFill>
                <a:schemeClr val="tx2"/>
              </a:solidFill>
            </a:endParaRPr>
          </a:p>
        </p:txBody>
      </p:sp>
      <p:sp>
        <p:nvSpPr>
          <p:cNvPr id="11267" name="Slide Number Placeholder 2"/>
          <p:cNvSpPr txBox="1">
            <a:spLocks/>
          </p:cNvSpPr>
          <p:nvPr/>
        </p:nvSpPr>
        <p:spPr bwMode="auto">
          <a:xfrm>
            <a:off x="8410575" y="6181725"/>
            <a:ext cx="609600" cy="457200"/>
          </a:xfrm>
          <a:prstGeom prst="rect">
            <a:avLst/>
          </a:prstGeom>
          <a:noFill/>
          <a:ln w="9525">
            <a:noFill/>
            <a:miter lim="800000"/>
            <a:headEnd/>
            <a:tailEnd/>
          </a:ln>
        </p:spPr>
        <p:txBody>
          <a:bodyPr lIns="0" tIns="0" rIns="0" bIns="0" anchor="ctr"/>
          <a:lstStyle/>
          <a:p>
            <a:fld id="{ACD5359A-D2D9-477B-A032-E2B0D8C21BD3}" type="slidenum">
              <a:rPr lang="en-US" sz="1600">
                <a:solidFill>
                  <a:schemeClr val="tx2"/>
                </a:solidFill>
              </a:rPr>
              <a:pPr/>
              <a:t>9</a:t>
            </a:fld>
            <a:endParaRPr lang="en-US" sz="1600">
              <a:solidFill>
                <a:schemeClr val="tx2"/>
              </a:solidFill>
            </a:endParaRPr>
          </a:p>
        </p:txBody>
      </p:sp>
      <p:sp>
        <p:nvSpPr>
          <p:cNvPr id="11268" name="Slide Number Placeholder 2"/>
          <p:cNvSpPr txBox="1">
            <a:spLocks/>
          </p:cNvSpPr>
          <p:nvPr/>
        </p:nvSpPr>
        <p:spPr bwMode="auto">
          <a:xfrm>
            <a:off x="8410575" y="6181725"/>
            <a:ext cx="609600" cy="457200"/>
          </a:xfrm>
          <a:prstGeom prst="rect">
            <a:avLst/>
          </a:prstGeom>
          <a:noFill/>
          <a:ln w="9525">
            <a:noFill/>
            <a:miter lim="800000"/>
            <a:headEnd/>
            <a:tailEnd/>
          </a:ln>
        </p:spPr>
        <p:txBody>
          <a:bodyPr lIns="0" tIns="0" rIns="0" bIns="0" anchor="ctr"/>
          <a:lstStyle/>
          <a:p>
            <a:fld id="{C33FC60F-81CF-493F-A219-EF885F4D0B08}" type="slidenum">
              <a:rPr lang="en-US" sz="1600">
                <a:solidFill>
                  <a:schemeClr val="tx2"/>
                </a:solidFill>
              </a:rPr>
              <a:pPr/>
              <a:t>9</a:t>
            </a:fld>
            <a:endParaRPr lang="en-US" sz="1600">
              <a:solidFill>
                <a:schemeClr val="tx2"/>
              </a:solidFill>
            </a:endParaRPr>
          </a:p>
        </p:txBody>
      </p:sp>
      <p:sp>
        <p:nvSpPr>
          <p:cNvPr id="11269" name="Slide Number Placeholder 1"/>
          <p:cNvSpPr txBox="1">
            <a:spLocks noGrp="1"/>
          </p:cNvSpPr>
          <p:nvPr/>
        </p:nvSpPr>
        <p:spPr bwMode="auto">
          <a:xfrm>
            <a:off x="8410575" y="6181725"/>
            <a:ext cx="609600" cy="457200"/>
          </a:xfrm>
          <a:prstGeom prst="rect">
            <a:avLst/>
          </a:prstGeom>
          <a:noFill/>
          <a:ln w="9525">
            <a:noFill/>
            <a:miter lim="800000"/>
            <a:headEnd/>
            <a:tailEnd/>
          </a:ln>
        </p:spPr>
        <p:txBody>
          <a:bodyPr lIns="0" tIns="0" rIns="0" bIns="0" anchor="ctr"/>
          <a:lstStyle/>
          <a:p>
            <a:fld id="{C13F8D6F-E6C0-4D9E-84B3-26E2D58A575D}" type="slidenum">
              <a:rPr lang="en-US" sz="1600">
                <a:solidFill>
                  <a:schemeClr val="tx2"/>
                </a:solidFill>
              </a:rPr>
              <a:pPr/>
              <a:t>9</a:t>
            </a:fld>
            <a:endParaRPr lang="en-US" sz="1600">
              <a:solidFill>
                <a:schemeClr val="tx2"/>
              </a:solidFill>
            </a:endParaRPr>
          </a:p>
        </p:txBody>
      </p:sp>
      <p:sp>
        <p:nvSpPr>
          <p:cNvPr id="11270" name="Slide Number Placeholder 1"/>
          <p:cNvSpPr txBox="1">
            <a:spLocks noGrp="1"/>
          </p:cNvSpPr>
          <p:nvPr/>
        </p:nvSpPr>
        <p:spPr bwMode="auto">
          <a:xfrm>
            <a:off x="8410575" y="6181725"/>
            <a:ext cx="609600" cy="457200"/>
          </a:xfrm>
          <a:prstGeom prst="rect">
            <a:avLst/>
          </a:prstGeom>
          <a:noFill/>
          <a:ln w="9525">
            <a:noFill/>
            <a:miter lim="800000"/>
            <a:headEnd/>
            <a:tailEnd/>
          </a:ln>
        </p:spPr>
        <p:txBody>
          <a:bodyPr lIns="0" tIns="0" rIns="0" bIns="0" anchor="ctr"/>
          <a:lstStyle/>
          <a:p>
            <a:fld id="{BF0276C2-F091-40D6-8A58-0A3567817960}" type="slidenum">
              <a:rPr lang="en-US" sz="1600">
                <a:solidFill>
                  <a:schemeClr val="tx2"/>
                </a:solidFill>
              </a:rPr>
              <a:pPr/>
              <a:t>9</a:t>
            </a:fld>
            <a:endParaRPr lang="en-US" sz="1600">
              <a:solidFill>
                <a:schemeClr val="tx2"/>
              </a:solidFill>
            </a:endParaRPr>
          </a:p>
        </p:txBody>
      </p:sp>
      <p:sp>
        <p:nvSpPr>
          <p:cNvPr id="11271" name="Slide Number Placeholder 1"/>
          <p:cNvSpPr txBox="1">
            <a:spLocks noGrp="1"/>
          </p:cNvSpPr>
          <p:nvPr/>
        </p:nvSpPr>
        <p:spPr bwMode="auto">
          <a:xfrm>
            <a:off x="8410575" y="6181725"/>
            <a:ext cx="609600" cy="457200"/>
          </a:xfrm>
          <a:prstGeom prst="rect">
            <a:avLst/>
          </a:prstGeom>
          <a:noFill/>
          <a:ln w="9525">
            <a:noFill/>
            <a:miter lim="800000"/>
            <a:headEnd/>
            <a:tailEnd/>
          </a:ln>
        </p:spPr>
        <p:txBody>
          <a:bodyPr lIns="0" tIns="0" rIns="0" bIns="0" anchor="ctr"/>
          <a:lstStyle/>
          <a:p>
            <a:fld id="{63E8D46D-C214-4402-AB83-E45FE1D3E7D4}" type="slidenum">
              <a:rPr lang="en-US" sz="1600">
                <a:solidFill>
                  <a:schemeClr val="tx2"/>
                </a:solidFill>
              </a:rPr>
              <a:pPr/>
              <a:t>9</a:t>
            </a:fld>
            <a:endParaRPr lang="en-US" sz="1600">
              <a:solidFill>
                <a:schemeClr val="tx2"/>
              </a:solidFill>
            </a:endParaRPr>
          </a:p>
        </p:txBody>
      </p:sp>
      <p:sp>
        <p:nvSpPr>
          <p:cNvPr id="11272" name="Rectangle 530"/>
          <p:cNvSpPr>
            <a:spLocks noChangeArrowheads="1"/>
          </p:cNvSpPr>
          <p:nvPr/>
        </p:nvSpPr>
        <p:spPr bwMode="auto">
          <a:xfrm>
            <a:off x="660400" y="7375525"/>
            <a:ext cx="184150" cy="488950"/>
          </a:xfrm>
          <a:prstGeom prst="rect">
            <a:avLst/>
          </a:prstGeom>
          <a:noFill/>
          <a:ln w="9525">
            <a:noFill/>
            <a:miter lim="800000"/>
            <a:headEnd/>
            <a:tailEnd/>
          </a:ln>
        </p:spPr>
        <p:txBody>
          <a:bodyPr wrap="none" anchor="ctr">
            <a:spAutoFit/>
          </a:bodyPr>
          <a:lstStyle/>
          <a:p>
            <a:pPr eaLnBrk="0" hangingPunct="0"/>
            <a:r>
              <a:rPr lang="en-US" sz="800"/>
              <a:t/>
            </a:r>
            <a:br>
              <a:rPr lang="en-US" sz="800"/>
            </a:br>
            <a:endParaRPr lang="en-US"/>
          </a:p>
        </p:txBody>
      </p:sp>
      <p:sp>
        <p:nvSpPr>
          <p:cNvPr id="11273" name="Slide Number Placeholder 1"/>
          <p:cNvSpPr txBox="1">
            <a:spLocks noGrp="1"/>
          </p:cNvSpPr>
          <p:nvPr/>
        </p:nvSpPr>
        <p:spPr bwMode="auto">
          <a:xfrm>
            <a:off x="8410575" y="6181725"/>
            <a:ext cx="609600" cy="457200"/>
          </a:xfrm>
          <a:prstGeom prst="rect">
            <a:avLst/>
          </a:prstGeom>
          <a:noFill/>
          <a:ln w="9525">
            <a:noFill/>
            <a:miter lim="800000"/>
            <a:headEnd/>
            <a:tailEnd/>
          </a:ln>
        </p:spPr>
        <p:txBody>
          <a:bodyPr lIns="0" tIns="0" rIns="0" bIns="0" anchor="ctr"/>
          <a:lstStyle/>
          <a:p>
            <a:fld id="{BAF84330-794F-4DFC-A9B9-F125A6D0035E}" type="slidenum">
              <a:rPr lang="en-US" sz="1600">
                <a:solidFill>
                  <a:schemeClr val="tx2"/>
                </a:solidFill>
              </a:rPr>
              <a:pPr/>
              <a:t>9</a:t>
            </a:fld>
            <a:endParaRPr lang="en-US" sz="1600">
              <a:solidFill>
                <a:schemeClr val="tx2"/>
              </a:solidFill>
            </a:endParaRPr>
          </a:p>
        </p:txBody>
      </p:sp>
      <p:sp>
        <p:nvSpPr>
          <p:cNvPr id="11274" name="Slide Number Placeholder 1"/>
          <p:cNvSpPr txBox="1">
            <a:spLocks noGrp="1"/>
          </p:cNvSpPr>
          <p:nvPr/>
        </p:nvSpPr>
        <p:spPr bwMode="auto">
          <a:xfrm>
            <a:off x="8410575" y="6181725"/>
            <a:ext cx="609600" cy="457200"/>
          </a:xfrm>
          <a:prstGeom prst="rect">
            <a:avLst/>
          </a:prstGeom>
          <a:noFill/>
          <a:ln w="9525">
            <a:noFill/>
            <a:miter lim="800000"/>
            <a:headEnd/>
            <a:tailEnd/>
          </a:ln>
        </p:spPr>
        <p:txBody>
          <a:bodyPr lIns="0" tIns="0" rIns="0" bIns="0" anchor="ctr"/>
          <a:lstStyle/>
          <a:p>
            <a:fld id="{B5731E91-E0F2-4238-9595-B1E74718DA45}" type="slidenum">
              <a:rPr lang="en-US" sz="1600">
                <a:solidFill>
                  <a:schemeClr val="tx2"/>
                </a:solidFill>
              </a:rPr>
              <a:pPr/>
              <a:t>9</a:t>
            </a:fld>
            <a:endParaRPr lang="en-US" sz="1600">
              <a:solidFill>
                <a:schemeClr val="tx2"/>
              </a:solidFill>
            </a:endParaRPr>
          </a:p>
        </p:txBody>
      </p:sp>
      <p:sp>
        <p:nvSpPr>
          <p:cNvPr id="11275" name="Rectangle 11"/>
          <p:cNvSpPr>
            <a:spLocks noChangeArrowheads="1"/>
          </p:cNvSpPr>
          <p:nvPr/>
        </p:nvSpPr>
        <p:spPr bwMode="auto">
          <a:xfrm>
            <a:off x="1006475" y="1331913"/>
            <a:ext cx="6751638" cy="708025"/>
          </a:xfrm>
          <a:prstGeom prst="rect">
            <a:avLst/>
          </a:prstGeom>
          <a:noFill/>
          <a:ln w="9525">
            <a:noFill/>
            <a:miter lim="800000"/>
            <a:headEnd/>
            <a:tailEnd/>
          </a:ln>
        </p:spPr>
        <p:txBody>
          <a:bodyPr>
            <a:spAutoFit/>
          </a:bodyPr>
          <a:lstStyle/>
          <a:p>
            <a:r>
              <a:rPr lang="en-US" sz="2000" b="1">
                <a:solidFill>
                  <a:schemeClr val="tx2"/>
                </a:solidFill>
                <a:latin typeface="Tahoma" pitchFamily="34" charset="0"/>
                <a:cs typeface="Tahoma" pitchFamily="34" charset="0"/>
              </a:rPr>
              <a:t>Generally accepted rules for development of the national payment system</a:t>
            </a:r>
            <a:endParaRPr lang="en-US" sz="2000">
              <a:solidFill>
                <a:schemeClr val="tx2"/>
              </a:solidFill>
              <a:latin typeface="Tahoma" pitchFamily="34" charset="0"/>
              <a:cs typeface="Tahoma" pitchFamily="34" charset="0"/>
            </a:endParaRPr>
          </a:p>
        </p:txBody>
      </p:sp>
      <p:sp>
        <p:nvSpPr>
          <p:cNvPr id="11276" name="Rectangle 15"/>
          <p:cNvSpPr>
            <a:spLocks noChangeArrowheads="1"/>
          </p:cNvSpPr>
          <p:nvPr/>
        </p:nvSpPr>
        <p:spPr bwMode="auto">
          <a:xfrm>
            <a:off x="598488" y="2209800"/>
            <a:ext cx="7361237" cy="366713"/>
          </a:xfrm>
          <a:prstGeom prst="rect">
            <a:avLst/>
          </a:prstGeom>
          <a:noFill/>
          <a:ln w="9525">
            <a:noFill/>
            <a:miter lim="800000"/>
            <a:headEnd/>
            <a:tailEnd/>
          </a:ln>
        </p:spPr>
        <p:txBody>
          <a:bodyPr>
            <a:spAutoFit/>
          </a:bodyPr>
          <a:lstStyle/>
          <a:p>
            <a:pPr algn="just"/>
            <a:endParaRPr lang="mk-MK" b="1"/>
          </a:p>
        </p:txBody>
      </p:sp>
      <p:sp>
        <p:nvSpPr>
          <p:cNvPr id="10253" name="Rectangle 15"/>
          <p:cNvSpPr>
            <a:spLocks noChangeArrowheads="1"/>
          </p:cNvSpPr>
          <p:nvPr/>
        </p:nvSpPr>
        <p:spPr bwMode="auto">
          <a:xfrm>
            <a:off x="609600" y="2209800"/>
            <a:ext cx="7415213" cy="3292475"/>
          </a:xfrm>
          <a:prstGeom prst="rect">
            <a:avLst/>
          </a:prstGeom>
          <a:noFill/>
          <a:ln w="9525">
            <a:noFill/>
            <a:miter lim="800000"/>
            <a:headEnd/>
            <a:tailEnd/>
          </a:ln>
        </p:spPr>
        <p:txBody>
          <a:bodyPr>
            <a:spAutoFit/>
          </a:bodyPr>
          <a:lstStyle/>
          <a:p>
            <a:pPr marL="342900" indent="-342900">
              <a:defRPr/>
            </a:pPr>
            <a:r>
              <a:rPr lang="mk-MK" sz="1600" b="1" dirty="0">
                <a:latin typeface="Tahoma" pitchFamily="34" charset="0"/>
                <a:cs typeface="Tahoma" pitchFamily="34" charset="0"/>
              </a:rPr>
              <a:t>А. </a:t>
            </a:r>
            <a:r>
              <a:rPr lang="en-US" sz="1600" b="1" dirty="0">
                <a:latin typeface="Tahoma" pitchFamily="34" charset="0"/>
                <a:cs typeface="Tahoma" pitchFamily="34" charset="0"/>
              </a:rPr>
              <a:t>Banking system</a:t>
            </a:r>
            <a:endParaRPr lang="mk-MK" sz="1600" b="1" dirty="0">
              <a:latin typeface="Tahoma" pitchFamily="34" charset="0"/>
              <a:cs typeface="Tahoma" pitchFamily="34" charset="0"/>
            </a:endParaRPr>
          </a:p>
          <a:p>
            <a:pPr marL="342900" indent="-342900">
              <a:defRPr/>
            </a:pPr>
            <a:endParaRPr lang="mk-MK" sz="1600" b="1" dirty="0">
              <a:solidFill>
                <a:srgbClr val="FF9900"/>
              </a:solidFill>
              <a:latin typeface="Tahoma" pitchFamily="34" charset="0"/>
              <a:cs typeface="Tahoma" pitchFamily="34" charset="0"/>
            </a:endParaRPr>
          </a:p>
          <a:p>
            <a:pPr>
              <a:defRPr/>
            </a:pPr>
            <a:r>
              <a:rPr lang="en-US" sz="1600" b="1" dirty="0">
                <a:solidFill>
                  <a:srgbClr val="FF9900"/>
                </a:solidFill>
                <a:latin typeface="Tahoma" pitchFamily="34" charset="0"/>
                <a:cs typeface="Tahoma" pitchFamily="34" charset="0"/>
              </a:rPr>
              <a:t>Rule no. 1</a:t>
            </a:r>
            <a:r>
              <a:rPr lang="mk-MK" sz="1600" b="1" dirty="0">
                <a:latin typeface="Tahoma" pitchFamily="34" charset="0"/>
                <a:cs typeface="Tahoma" pitchFamily="34" charset="0"/>
              </a:rPr>
              <a:t>:</a:t>
            </a:r>
            <a:r>
              <a:rPr lang="en-US" sz="1600" b="1" dirty="0"/>
              <a:t> </a:t>
            </a:r>
            <a:r>
              <a:rPr lang="en-US" sz="1600" b="1" dirty="0">
                <a:solidFill>
                  <a:srgbClr val="FF9900"/>
                </a:solidFill>
                <a:latin typeface="Tahoma" pitchFamily="34" charset="0"/>
                <a:cs typeface="Tahoma" pitchFamily="34" charset="0"/>
              </a:rPr>
              <a:t>Keep the central bank at the centre: </a:t>
            </a:r>
            <a:r>
              <a:rPr lang="en-US" sz="1600" b="1" i="1" dirty="0">
                <a:latin typeface="Tahoma" pitchFamily="34" charset="0"/>
                <a:cs typeface="Tahoma" pitchFamily="34" charset="0"/>
              </a:rPr>
              <a:t>due to its overall responsibility for a sound currency, the central bank has a central role in the development of the use of money as an effective means of payment.</a:t>
            </a:r>
          </a:p>
          <a:p>
            <a:pPr marL="342900" indent="-342900">
              <a:defRPr/>
            </a:pPr>
            <a:endParaRPr lang="mk-MK" sz="1600" b="1" dirty="0">
              <a:latin typeface="Tahoma" pitchFamily="34" charset="0"/>
              <a:cs typeface="Tahoma" pitchFamily="34" charset="0"/>
            </a:endParaRPr>
          </a:p>
          <a:p>
            <a:pPr marL="342900" indent="-342900">
              <a:defRPr/>
            </a:pPr>
            <a:endParaRPr lang="ru-RU" sz="1600" b="1" dirty="0">
              <a:latin typeface="Tahoma" pitchFamily="34" charset="0"/>
              <a:cs typeface="Tahoma" pitchFamily="34" charset="0"/>
            </a:endParaRPr>
          </a:p>
          <a:p>
            <a:pPr>
              <a:defRPr/>
            </a:pPr>
            <a:r>
              <a:rPr lang="en-US" sz="1600" b="1" dirty="0">
                <a:solidFill>
                  <a:srgbClr val="FF9900"/>
                </a:solidFill>
                <a:latin typeface="Tahoma" pitchFamily="34" charset="0"/>
                <a:cs typeface="Tahoma" pitchFamily="34" charset="0"/>
              </a:rPr>
              <a:t>Rule no. </a:t>
            </a:r>
            <a:r>
              <a:rPr lang="ru-RU" sz="1600" b="1" dirty="0">
                <a:solidFill>
                  <a:srgbClr val="FF9900"/>
                </a:solidFill>
                <a:latin typeface="Tahoma" pitchFamily="34" charset="0"/>
                <a:cs typeface="Tahoma" pitchFamily="34" charset="0"/>
              </a:rPr>
              <a:t>2</a:t>
            </a:r>
            <a:r>
              <a:rPr lang="mk-MK" sz="1600" b="1" dirty="0">
                <a:latin typeface="Tahoma" pitchFamily="34" charset="0"/>
                <a:cs typeface="Tahoma" pitchFamily="34" charset="0"/>
              </a:rPr>
              <a:t>: </a:t>
            </a:r>
            <a:r>
              <a:rPr lang="en-US" sz="1600" b="1" dirty="0">
                <a:solidFill>
                  <a:srgbClr val="FF9900"/>
                </a:solidFill>
                <a:latin typeface="Tahoma" pitchFamily="34" charset="0"/>
                <a:cs typeface="Tahoma" pitchFamily="34" charset="0"/>
              </a:rPr>
              <a:t>Promote the role of a sound banking system</a:t>
            </a:r>
            <a:r>
              <a:rPr lang="en-US" sz="1600" b="1" dirty="0"/>
              <a:t>: </a:t>
            </a:r>
            <a:r>
              <a:rPr lang="en-US" sz="1600" b="1" i="1" dirty="0">
                <a:latin typeface="Tahoma" pitchFamily="34" charset="0"/>
                <a:cs typeface="Tahoma" pitchFamily="34" charset="0"/>
              </a:rPr>
              <a:t>payment accounts, instruments and services available to end users are provided by banks and other similar financial institutions, which compete individually but often need to act cooperatively as a system.</a:t>
            </a:r>
          </a:p>
          <a:p>
            <a:pPr marL="342900" indent="-342900">
              <a:defRPr/>
            </a:pPr>
            <a:endParaRPr lang="mk-MK" sz="1600" b="1" dirty="0">
              <a:latin typeface="Tahoma" pitchFamily="34" charset="0"/>
              <a:cs typeface="Tahoma" pitchFamily="34" charset="0"/>
            </a:endParaRPr>
          </a:p>
        </p:txBody>
      </p:sp>
      <p:sp>
        <p:nvSpPr>
          <p:cNvPr id="13" name="Rectangle 12"/>
          <p:cNvSpPr>
            <a:spLocks noChangeArrowheads="1"/>
          </p:cNvSpPr>
          <p:nvPr/>
        </p:nvSpPr>
        <p:spPr bwMode="auto">
          <a:xfrm>
            <a:off x="152400" y="280988"/>
            <a:ext cx="8775700" cy="1066800"/>
          </a:xfrm>
          <a:prstGeom prst="rect">
            <a:avLst/>
          </a:prstGeom>
          <a:noFill/>
          <a:ln w="9525">
            <a:noFill/>
            <a:miter lim="800000"/>
            <a:headEnd/>
            <a:tailEnd/>
          </a:ln>
          <a:effectLst>
            <a:outerShdw dist="35921" dir="2700000" algn="ctr" rotWithShape="0">
              <a:schemeClr val="bg2"/>
            </a:outerShdw>
          </a:effectLst>
        </p:spPr>
        <p:txBody>
          <a:bodyPr anchor="ctr">
            <a:spAutoFit/>
          </a:bodyPr>
          <a:lstStyle/>
          <a:p>
            <a:pPr eaLnBrk="0" hangingPunct="0">
              <a:defRPr/>
            </a:pPr>
            <a:endParaRPr lang="en-US" sz="2000" b="1" dirty="0">
              <a:latin typeface="Tahoma" pitchFamily="34" charset="0"/>
            </a:endParaRPr>
          </a:p>
          <a:p>
            <a:pPr>
              <a:spcBef>
                <a:spcPct val="20000"/>
              </a:spcBef>
              <a:buClr>
                <a:schemeClr val="accent2"/>
              </a:buClr>
              <a:buFont typeface="Wingdings" pitchFamily="2" charset="2"/>
              <a:buNone/>
              <a:defRPr/>
            </a:pPr>
            <a:r>
              <a:rPr lang="en-US" sz="2000" b="1" dirty="0">
                <a:latin typeface="Tahoma" pitchFamily="34" charset="0"/>
              </a:rPr>
              <a:t>I. APPROACHES TO THE DEVELOPMENT OF THE NATIONAL PAYMENT SYSTEM – international experience</a:t>
            </a:r>
            <a:endParaRPr lang="mk-MK" sz="2000" b="1" dirty="0">
              <a:latin typeface="Tahoma"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NBRM_prezentacija_Thma">
  <a:themeElements>
    <a:clrScheme name="Straight Edge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fontScheme name="NBRM Th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traight Edge 1">
        <a:dk1>
          <a:srgbClr val="008080"/>
        </a:dk1>
        <a:lt1>
          <a:srgbClr val="FFFFCC"/>
        </a:lt1>
        <a:dk2>
          <a:srgbClr val="009999"/>
        </a:dk2>
        <a:lt2>
          <a:srgbClr val="FFFF99"/>
        </a:lt2>
        <a:accent1>
          <a:srgbClr val="336699"/>
        </a:accent1>
        <a:accent2>
          <a:srgbClr val="FFFF99"/>
        </a:accent2>
        <a:accent3>
          <a:srgbClr val="AACACA"/>
        </a:accent3>
        <a:accent4>
          <a:srgbClr val="DADAAE"/>
        </a:accent4>
        <a:accent5>
          <a:srgbClr val="ADB8CA"/>
        </a:accent5>
        <a:accent6>
          <a:srgbClr val="E7E78A"/>
        </a:accent6>
        <a:hlink>
          <a:srgbClr val="FFFFCC"/>
        </a:hlink>
        <a:folHlink>
          <a:srgbClr val="DDDDDD"/>
        </a:folHlink>
      </a:clrScheme>
      <a:clrMap bg1="dk2" tx1="lt1" bg2="dk1" tx2="lt2" accent1="accent1" accent2="accent2" accent3="accent3" accent4="accent4" accent5="accent5" accent6="accent6" hlink="hlink" folHlink="folHlink"/>
    </a:extraClrScheme>
    <a:extraClrScheme>
      <a:clrScheme name="Straight Edge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clrMap bg1="lt1" tx1="dk1" bg2="lt2" tx2="dk2" accent1="accent1" accent2="accent2" accent3="accent3" accent4="accent4" accent5="accent5" accent6="accent6" hlink="hlink" folHlink="folHlink"/>
    </a:extraClrScheme>
    <a:extraClrScheme>
      <a:clrScheme name="Straight Edge 3">
        <a:dk1>
          <a:srgbClr val="000000"/>
        </a:dk1>
        <a:lt1>
          <a:srgbClr val="FFFFFF"/>
        </a:lt1>
        <a:dk2>
          <a:srgbClr val="000000"/>
        </a:dk2>
        <a:lt2>
          <a:srgbClr val="DDDDDD"/>
        </a:lt2>
        <a:accent1>
          <a:srgbClr val="DDDDDD"/>
        </a:accent1>
        <a:accent2>
          <a:srgbClr val="333333"/>
        </a:accent2>
        <a:accent3>
          <a:srgbClr val="FFFFFF"/>
        </a:accent3>
        <a:accent4>
          <a:srgbClr val="000000"/>
        </a:accent4>
        <a:accent5>
          <a:srgbClr val="EBEBEB"/>
        </a:accent5>
        <a:accent6>
          <a:srgbClr val="2D2D2D"/>
        </a:accent6>
        <a:hlink>
          <a:srgbClr val="808080"/>
        </a:hlink>
        <a:folHlink>
          <a:srgbClr val="808080"/>
        </a:folHlink>
      </a:clrScheme>
      <a:clrMap bg1="lt1" tx1="dk1" bg2="lt2" tx2="dk2" accent1="accent1" accent2="accent2" accent3="accent3" accent4="accent4" accent5="accent5" accent6="accent6" hlink="hlink" folHlink="folHlink"/>
    </a:extraClrScheme>
    <a:extraClrScheme>
      <a:clrScheme name="Straight Edge 4">
        <a:dk1>
          <a:srgbClr val="5F5F5F"/>
        </a:dk1>
        <a:lt1>
          <a:srgbClr val="FFFFFF"/>
        </a:lt1>
        <a:dk2>
          <a:srgbClr val="003366"/>
        </a:dk2>
        <a:lt2>
          <a:srgbClr val="FFFFFF"/>
        </a:lt2>
        <a:accent1>
          <a:srgbClr val="7E003F"/>
        </a:accent1>
        <a:accent2>
          <a:srgbClr val="DDDDDD"/>
        </a:accent2>
        <a:accent3>
          <a:srgbClr val="AAADB8"/>
        </a:accent3>
        <a:accent4>
          <a:srgbClr val="DADADA"/>
        </a:accent4>
        <a:accent5>
          <a:srgbClr val="C0AAAF"/>
        </a:accent5>
        <a:accent6>
          <a:srgbClr val="C8C8C8"/>
        </a:accent6>
        <a:hlink>
          <a:srgbClr val="969696"/>
        </a:hlink>
        <a:folHlink>
          <a:srgbClr val="DDDDDD"/>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BRM Th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NBRM_prezentacija_Thma</Template>
  <TotalTime>13251</TotalTime>
  <Words>2947</Words>
  <Application>Microsoft Office PowerPoint</Application>
  <PresentationFormat>On-screen Show (4:3)</PresentationFormat>
  <Paragraphs>727</Paragraphs>
  <Slides>47</Slides>
  <Notes>3</Notes>
  <HiddenSlides>0</HiddenSlides>
  <MMClips>0</MMClips>
  <ScaleCrop>false</ScaleCrop>
  <HeadingPairs>
    <vt:vector size="4" baseType="variant">
      <vt:variant>
        <vt:lpstr>Theme</vt:lpstr>
      </vt:variant>
      <vt:variant>
        <vt:i4>4</vt:i4>
      </vt:variant>
      <vt:variant>
        <vt:lpstr>Slide Titles</vt:lpstr>
      </vt:variant>
      <vt:variant>
        <vt:i4>47</vt:i4>
      </vt:variant>
    </vt:vector>
  </HeadingPairs>
  <TitlesOfParts>
    <vt:vector size="51" baseType="lpstr">
      <vt:lpstr>NBRM_prezentacija_Thma</vt:lpstr>
      <vt:lpstr>2_Custom Design</vt:lpstr>
      <vt:lpstr>1_Custom Design</vt:lpstr>
      <vt:lpstr>Custom Design</vt:lpstr>
      <vt:lpstr>CURRENT DEVELOPMENTS IN MACEDONIAN PAYMENT SYSTEMS</vt:lpstr>
      <vt:lpstr>Agenda  </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III. STRATEGY FOR DEVELOPMENT OF THE PAYMENT SYSTEM OF THE REPUBLIC OF MACEDONIA IN THE PERIOD 2013-2017   </vt:lpstr>
      <vt:lpstr>III. STRATEGY FOR DEVELOPMENT OF THE PAYMENT SYSTEM OF THE REPUBLIC OF MACEDONIA IN THE PERIOD 2013-2017   </vt:lpstr>
      <vt:lpstr>1. VISION, MISSION AND PRINCIPLES </vt:lpstr>
      <vt:lpstr>1. VISION, MISSION AND PRINCIPLES  </vt:lpstr>
      <vt:lpstr>1. VISION, MISSION AND PRINCIPLES  </vt:lpstr>
      <vt:lpstr>2. PS FEATURES </vt:lpstr>
      <vt:lpstr>3. STRATEGIC DIRECTIONS </vt:lpstr>
      <vt:lpstr>3. STRATEGIC DIRECTIONS  </vt:lpstr>
      <vt:lpstr>3.1. Legal framework   </vt:lpstr>
      <vt:lpstr>3.2. Payment statistics  </vt:lpstr>
      <vt:lpstr>Analysis and gradual implementation of international and European standards and codes of practice   </vt:lpstr>
      <vt:lpstr>Revision of existing and introduction of new ones based on the standards and rules of SEPA and setting the electronic payments schemes     </vt:lpstr>
      <vt:lpstr>3.3.1. Payment instruments  </vt:lpstr>
      <vt:lpstr>3.3.1. Payment instruments    </vt:lpstr>
      <vt:lpstr>3.3.2. Clearing and settlement systems</vt:lpstr>
      <vt:lpstr>3.3.2. Clearing and settlement systems     </vt:lpstr>
      <vt:lpstr>3.3.3. Payment cards and systems for clearing and settlement of transactions     </vt:lpstr>
      <vt:lpstr>3.3.3. Payment cards and systems for clearing and settlement of transactions     </vt:lpstr>
      <vt:lpstr>3.3.3. Payment cards and systems for clearing and settlement of transactions     </vt:lpstr>
      <vt:lpstr>3.4 Internal payment system for public authorities and institutions (TA and HTA)       </vt:lpstr>
      <vt:lpstr>3.4 Internal payment system for public authorities and institutions (TA and HTA)    </vt:lpstr>
      <vt:lpstr>3.5 External payments   </vt:lpstr>
      <vt:lpstr>   </vt:lpstr>
      <vt:lpstr>3.6. Payment and settlement system oversight    </vt:lpstr>
      <vt:lpstr>3.6. Payment and settlement systems oversight      </vt:lpstr>
      <vt:lpstr>3.7. Larger use of the cashless payments     </vt:lpstr>
      <vt:lpstr>3.7. Larger use of cashless payments </vt:lpstr>
      <vt:lpstr>3.7. Larger use of cashless payments     </vt:lpstr>
      <vt:lpstr>3.8. Strengthening of institutional capacities     </vt:lpstr>
      <vt:lpstr>    </vt:lpstr>
      <vt:lpstr>  CURRENT ACTIVITY        </vt:lpstr>
      <vt:lpstr>Slide 47</vt:lpstr>
    </vt:vector>
  </TitlesOfParts>
  <Company>Narodna Banka na RM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dc:title>
  <dc:creator>anitas</dc:creator>
  <cp:lastModifiedBy>Тони Мирчески</cp:lastModifiedBy>
  <cp:revision>943</cp:revision>
  <cp:lastPrinted>1601-01-01T00:00:00Z</cp:lastPrinted>
  <dcterms:created xsi:type="dcterms:W3CDTF">2010-06-17T07:05:21Z</dcterms:created>
  <dcterms:modified xsi:type="dcterms:W3CDTF">2013-06-26T13:19:19Z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0x010100D67BCD341DB83B449E818395F8EF1F0D</vt:lpwstr>
  </property>
</Properties>
</file>