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8"/>
  </p:notesMasterIdLst>
  <p:handoutMasterIdLst>
    <p:handoutMasterId r:id="rId39"/>
  </p:handoutMasterIdLst>
  <p:sldIdLst>
    <p:sldId id="321" r:id="rId2"/>
    <p:sldId id="343" r:id="rId3"/>
    <p:sldId id="371" r:id="rId4"/>
    <p:sldId id="372" r:id="rId5"/>
    <p:sldId id="373" r:id="rId6"/>
    <p:sldId id="374" r:id="rId7"/>
    <p:sldId id="375" r:id="rId8"/>
    <p:sldId id="376" r:id="rId9"/>
    <p:sldId id="377" r:id="rId10"/>
    <p:sldId id="378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88" r:id="rId21"/>
    <p:sldId id="389" r:id="rId22"/>
    <p:sldId id="390" r:id="rId23"/>
    <p:sldId id="391" r:id="rId24"/>
    <p:sldId id="392" r:id="rId25"/>
    <p:sldId id="393" r:id="rId26"/>
    <p:sldId id="394" r:id="rId27"/>
    <p:sldId id="395" r:id="rId28"/>
    <p:sldId id="396" r:id="rId29"/>
    <p:sldId id="397" r:id="rId30"/>
    <p:sldId id="398" r:id="rId31"/>
    <p:sldId id="399" r:id="rId32"/>
    <p:sldId id="400" r:id="rId33"/>
    <p:sldId id="401" r:id="rId34"/>
    <p:sldId id="402" r:id="rId35"/>
    <p:sldId id="403" r:id="rId36"/>
    <p:sldId id="404" r:id="rId37"/>
  </p:sldIdLst>
  <p:sldSz cx="9144000" cy="6858000" type="screen4x3"/>
  <p:notesSz cx="6810375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9939"/>
    <a:srgbClr val="72507E"/>
    <a:srgbClr val="003876"/>
    <a:srgbClr val="CC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06" autoAdjust="0"/>
    <p:restoredTop sz="94660"/>
  </p:normalViewPr>
  <p:slideViewPr>
    <p:cSldViewPr>
      <p:cViewPr varScale="1">
        <p:scale>
          <a:sx n="108" d="100"/>
          <a:sy n="108" d="100"/>
        </p:scale>
        <p:origin x="-1464" y="-204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366" cy="49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defTabSz="914359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487" y="0"/>
            <a:ext cx="2951366" cy="49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defTabSz="914359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385"/>
            <a:ext cx="2951366" cy="49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defTabSz="914359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487" y="9444385"/>
            <a:ext cx="2951366" cy="49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 defTabSz="914359">
              <a:defRPr sz="1200" smtClean="0"/>
            </a:lvl1pPr>
          </a:lstStyle>
          <a:p>
            <a:pPr>
              <a:defRPr/>
            </a:pPr>
            <a:fld id="{D0D9E4D3-578C-4977-B20E-B6BBFBA4AA2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309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366" cy="49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defTabSz="914359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487" y="0"/>
            <a:ext cx="2951366" cy="49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defTabSz="914359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734" y="4722192"/>
            <a:ext cx="5448909" cy="447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Klik om de opmaakprofielen van de modeltekst te bewerken</a:t>
            </a:r>
          </a:p>
          <a:p>
            <a:pPr lvl="1"/>
            <a:r>
              <a:rPr lang="en-GB" noProof="0" smtClean="0"/>
              <a:t>Tweede niveau</a:t>
            </a:r>
          </a:p>
          <a:p>
            <a:pPr lvl="2"/>
            <a:r>
              <a:rPr lang="en-GB" noProof="0" smtClean="0"/>
              <a:t>Derde niveau</a:t>
            </a:r>
          </a:p>
          <a:p>
            <a:pPr lvl="3"/>
            <a:r>
              <a:rPr lang="en-GB" noProof="0" smtClean="0"/>
              <a:t>Vierde niveau</a:t>
            </a:r>
          </a:p>
          <a:p>
            <a:pPr lvl="4"/>
            <a:r>
              <a:rPr lang="en-GB" noProof="0" smtClean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385"/>
            <a:ext cx="2951366" cy="49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defTabSz="914359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487" y="9444385"/>
            <a:ext cx="2951366" cy="49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 defTabSz="914359">
              <a:defRPr sz="1200" smtClean="0"/>
            </a:lvl1pPr>
          </a:lstStyle>
          <a:p>
            <a:pPr>
              <a:defRPr/>
            </a:pPr>
            <a:fld id="{FC12E167-97A4-43B1-B38F-F9412A4E3E7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261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12E167-97A4-43B1-B38F-F9412A4E3E79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669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A36288-B68D-4C2A-B520-099E1033A3A0}" type="slidenum">
              <a:rPr lang="nl-NL"/>
              <a:pPr/>
              <a:t>20</a:t>
            </a:fld>
            <a:endParaRPr lang="nl-NL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E72030-E325-4085-B1A7-A24B3AC8F635}" type="slidenum">
              <a:rPr lang="nl-NL"/>
              <a:pPr/>
              <a:t>22</a:t>
            </a:fld>
            <a:endParaRPr lang="nl-NL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AD5654-7E78-4739-AE81-BA2C957DDE0A}" type="slidenum">
              <a:rPr lang="nl-NL"/>
              <a:pPr/>
              <a:t>24</a:t>
            </a:fld>
            <a:endParaRPr lang="nl-NL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16F548-E16D-4798-AC18-D70C78DF9D06}" type="slidenum">
              <a:rPr lang="nl-NL"/>
              <a:pPr/>
              <a:t>25</a:t>
            </a:fld>
            <a:endParaRPr lang="nl-NL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CD07F9-73F8-4216-839C-535F5F6E2E22}" type="slidenum">
              <a:rPr lang="nl-NL"/>
              <a:pPr/>
              <a:t>26</a:t>
            </a:fld>
            <a:endParaRPr lang="nl-NL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E45EFB-AC54-4C4F-B624-1576B2DF7618}" type="slidenum">
              <a:rPr lang="nl-NL"/>
              <a:pPr/>
              <a:t>27</a:t>
            </a:fld>
            <a:endParaRPr lang="nl-NL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B8822A-CB10-43F6-9E6A-C5B7985167BA}" type="slidenum">
              <a:rPr lang="nl-NL"/>
              <a:pPr/>
              <a:t>28</a:t>
            </a:fld>
            <a:endParaRPr lang="nl-NL"/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82FFF7-C133-4DBC-B8CD-EC5C63CA84CA}" type="slidenum">
              <a:rPr lang="nl-NL"/>
              <a:pPr/>
              <a:t>30</a:t>
            </a:fld>
            <a:endParaRPr lang="nl-NL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D6DE2F-6CAF-449E-8FE1-E20D1EE22EFF}" type="slidenum">
              <a:rPr lang="nl-NL"/>
              <a:pPr/>
              <a:t>31</a:t>
            </a:fld>
            <a:endParaRPr lang="nl-NL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92BEE1-BC3C-4ABF-92C2-0DE9871361E1}" type="slidenum">
              <a:rPr lang="nl-NL"/>
              <a:pPr/>
              <a:t>32</a:t>
            </a:fld>
            <a:endParaRPr lang="nl-NL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AB5424-0906-4EF5-8B67-986A83BE2AFB}" type="slidenum">
              <a:rPr lang="nl-NL"/>
              <a:pPr/>
              <a:t>7</a:t>
            </a:fld>
            <a:endParaRPr lang="nl-NL"/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82FFF7-C133-4DBC-B8CD-EC5C63CA84CA}" type="slidenum">
              <a:rPr lang="nl-NL"/>
              <a:pPr/>
              <a:t>34</a:t>
            </a:fld>
            <a:endParaRPr lang="nl-NL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82FFF7-C133-4DBC-B8CD-EC5C63CA84CA}" type="slidenum">
              <a:rPr lang="nl-NL"/>
              <a:pPr/>
              <a:t>35</a:t>
            </a:fld>
            <a:endParaRPr lang="nl-NL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914F7E-DAF3-4FBD-8AAB-26EB2ACBC146}" type="slidenum">
              <a:rPr lang="nl-NL"/>
              <a:pPr/>
              <a:t>8</a:t>
            </a:fld>
            <a:endParaRPr lang="nl-NL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BE9CA2-BAC8-4BC0-9D13-12AAB783764E}" type="slidenum">
              <a:rPr lang="nl-NL"/>
              <a:pPr/>
              <a:t>9</a:t>
            </a:fld>
            <a:endParaRPr lang="nl-NL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D6405F-7DCD-4D95-94E4-492A589F86E9}" type="slidenum">
              <a:rPr lang="nl-NL"/>
              <a:pPr/>
              <a:t>10</a:t>
            </a:fld>
            <a:endParaRPr lang="nl-NL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EA74AC-20C4-4860-A8AD-18639854D7D5}" type="slidenum">
              <a:rPr lang="nl-NL"/>
              <a:pPr/>
              <a:t>11</a:t>
            </a:fld>
            <a:endParaRPr lang="nl-NL"/>
          </a:p>
        </p:txBody>
      </p:sp>
      <p:sp>
        <p:nvSpPr>
          <p:cNvPr id="4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AABE8F-2744-47F7-9B55-6CA8E73DDF71}" type="slidenum">
              <a:rPr lang="nl-NL"/>
              <a:pPr/>
              <a:t>13</a:t>
            </a:fld>
            <a:endParaRPr lang="nl-NL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CB94CA-21D7-441A-8674-384A3358D966}" type="slidenum">
              <a:rPr lang="nl-NL"/>
              <a:pPr/>
              <a:t>15</a:t>
            </a:fld>
            <a:endParaRPr lang="nl-NL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C1E2DF-6447-4827-A757-C3E7FA03197F}" type="slidenum">
              <a:rPr lang="nl-NL"/>
              <a:pPr/>
              <a:t>17</a:t>
            </a:fld>
            <a:endParaRPr lang="nl-NL"/>
          </a:p>
        </p:txBody>
      </p:sp>
      <p:sp>
        <p:nvSpPr>
          <p:cNvPr id="50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10000"/>
              </a:spcAft>
            </a:pPr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78164-6652-4767-AC70-EB56F171F52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376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79284-581C-42FE-A5F0-98C4F38FF03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8820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DEC85-951B-4CCF-A35C-2FEDC5CD683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8319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ED7D8-BD8B-4864-A1C8-BA518213EA3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0742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6B2F8-5941-4809-9E68-2A5061F10CE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0238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37384-E4F6-4261-811E-E79CFDA78A2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192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CAAA0-86D9-44E1-A3F7-1B04F121B9F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271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E6CBC-FB66-4682-9E5F-7B4DA99B80F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317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DA1A3-457A-4532-85FF-C79D8BAE81D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862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A7B0D-45EF-44BC-AEB9-A1BA04D0051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40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50261-7012-4464-B001-0F4C20C7D32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772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0661F-025A-41F3-88ED-745945E916A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599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3373E-A893-48D1-AFA6-E0A2533F5BF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103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8" y="6237288"/>
            <a:ext cx="1774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3876"/>
                </a:solidFill>
              </a:defRPr>
            </a:lvl1pPr>
          </a:lstStyle>
          <a:p>
            <a:pPr>
              <a:defRPr/>
            </a:pPr>
            <a:fld id="{01540336-D794-4903-8BD6-253D2C3BC38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19925" y="5661025"/>
            <a:ext cx="1671638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876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pic>
        <p:nvPicPr>
          <p:cNvPr id="1030" name="Picture 6" descr="DNBElogo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734050"/>
            <a:ext cx="16557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87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87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87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87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387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387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387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387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387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387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876"/>
        </a:buClr>
        <a:buChar char="•"/>
        <a:defRPr sz="2800">
          <a:solidFill>
            <a:srgbClr val="00387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387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387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876"/>
        </a:buClr>
        <a:buChar char="•"/>
        <a:defRPr sz="2800">
          <a:solidFill>
            <a:srgbClr val="00387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876"/>
        </a:buClr>
        <a:buChar char="•"/>
        <a:defRPr sz="2800">
          <a:solidFill>
            <a:srgbClr val="00387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876"/>
        </a:buClr>
        <a:buChar char="•"/>
        <a:defRPr sz="2800">
          <a:solidFill>
            <a:srgbClr val="00387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876"/>
        </a:buClr>
        <a:buChar char="•"/>
        <a:defRPr sz="2800">
          <a:solidFill>
            <a:srgbClr val="00387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876"/>
        </a:buClr>
        <a:buChar char="•"/>
        <a:defRPr sz="2800">
          <a:solidFill>
            <a:srgbClr val="003876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990726"/>
            <a:ext cx="8435280" cy="41354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The European </a:t>
            </a:r>
            <a:r>
              <a:rPr lang="en-US" dirty="0"/>
              <a:t>legal framework of payments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              </a:t>
            </a:r>
            <a:r>
              <a:rPr lang="en-US" dirty="0" err="1" smtClean="0"/>
              <a:t>Ayse</a:t>
            </a:r>
            <a:r>
              <a:rPr lang="en-US" dirty="0" smtClean="0"/>
              <a:t> </a:t>
            </a:r>
            <a:r>
              <a:rPr lang="en-US" dirty="0" err="1" smtClean="0"/>
              <a:t>Zoodsma-Sungur</a:t>
            </a:r>
            <a:r>
              <a:rPr lang="en-US" dirty="0" smtClean="0"/>
              <a:t>   </a:t>
            </a:r>
          </a:p>
          <a:p>
            <a:pPr marL="0" indent="0">
              <a:buNone/>
              <a:defRPr/>
            </a:pPr>
            <a:r>
              <a:rPr lang="nl-NL" dirty="0" smtClean="0"/>
              <a:t>	</a:t>
            </a:r>
            <a:r>
              <a:rPr lang="nl-NL" sz="2400" dirty="0" err="1" smtClean="0"/>
              <a:t>Sixth</a:t>
            </a:r>
            <a:r>
              <a:rPr lang="nl-NL" sz="2400" dirty="0" smtClean="0"/>
              <a:t> </a:t>
            </a:r>
            <a:r>
              <a:rPr lang="nl-NL" sz="2400" dirty="0" err="1"/>
              <a:t>Macedonian</a:t>
            </a:r>
            <a:r>
              <a:rPr lang="nl-NL" sz="2400" dirty="0"/>
              <a:t> Financial Sector </a:t>
            </a:r>
            <a:r>
              <a:rPr lang="nl-NL" sz="2400" dirty="0" smtClean="0"/>
              <a:t>Conference </a:t>
            </a:r>
            <a:r>
              <a:rPr lang="nl-NL" sz="2400" dirty="0"/>
              <a:t>on </a:t>
            </a:r>
            <a:r>
              <a:rPr lang="nl-NL" sz="2400" dirty="0" smtClean="0"/>
              <a:t>	</a:t>
            </a:r>
            <a:r>
              <a:rPr lang="nl-NL" sz="2400" dirty="0" err="1" smtClean="0"/>
              <a:t>Payments</a:t>
            </a:r>
            <a:r>
              <a:rPr lang="nl-NL" sz="2400" dirty="0" smtClean="0"/>
              <a:t>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Securities</a:t>
            </a:r>
            <a:r>
              <a:rPr lang="nl-NL" sz="2400" dirty="0"/>
              <a:t> </a:t>
            </a:r>
            <a:r>
              <a:rPr lang="nl-NL" sz="2400" dirty="0" smtClean="0"/>
              <a:t>	</a:t>
            </a:r>
            <a:r>
              <a:rPr lang="nl-NL" sz="2400" dirty="0" err="1" smtClean="0"/>
              <a:t>Settlement</a:t>
            </a:r>
            <a:r>
              <a:rPr lang="nl-NL" sz="2400" dirty="0" smtClean="0"/>
              <a:t> </a:t>
            </a:r>
            <a:r>
              <a:rPr lang="nl-NL" sz="2400" dirty="0"/>
              <a:t>Systems</a:t>
            </a:r>
          </a:p>
          <a:p>
            <a:pPr marL="0" indent="0">
              <a:buNone/>
              <a:defRPr/>
            </a:pPr>
            <a:r>
              <a:rPr lang="nl-NL" sz="2400" dirty="0" smtClean="0"/>
              <a:t>			</a:t>
            </a:r>
            <a:r>
              <a:rPr lang="nl-NL" sz="2400" dirty="0" err="1" smtClean="0"/>
              <a:t>Ohrid</a:t>
            </a:r>
            <a:r>
              <a:rPr lang="nl-NL" sz="2400" dirty="0"/>
              <a:t>, 1-3 </a:t>
            </a:r>
            <a:r>
              <a:rPr lang="nl-NL" sz="2400" dirty="0" err="1"/>
              <a:t>July</a:t>
            </a:r>
            <a:r>
              <a:rPr lang="nl-NL" sz="2400" dirty="0"/>
              <a:t> 2013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037384-E4F6-4261-811E-E79CFDA78A29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 bwMode="auto">
          <a:xfrm>
            <a:off x="-8792" y="0"/>
            <a:ext cx="9144000" cy="19907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6625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Outside the scope of PSD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412875"/>
            <a:ext cx="7993063" cy="5229225"/>
          </a:xfrm>
        </p:spPr>
        <p:txBody>
          <a:bodyPr/>
          <a:lstStyle/>
          <a:p>
            <a:pPr marL="457200" indent="-457200"/>
            <a:r>
              <a:rPr lang="en-GB"/>
              <a:t>Cash transactions without an intermediary;</a:t>
            </a:r>
          </a:p>
          <a:p>
            <a:pPr marL="457200" indent="-457200"/>
            <a:r>
              <a:rPr lang="en-GB"/>
              <a:t>Transactions through a commercial agent; </a:t>
            </a:r>
          </a:p>
          <a:p>
            <a:pPr marL="457200" indent="-457200"/>
            <a:r>
              <a:rPr lang="en-GB"/>
              <a:t>Money exchange services, with funds not held on an account;</a:t>
            </a:r>
          </a:p>
          <a:p>
            <a:pPr marL="457200" indent="-457200"/>
            <a:r>
              <a:rPr lang="en-GB"/>
              <a:t>Paper-based payment transactions;  </a:t>
            </a:r>
          </a:p>
          <a:p>
            <a:pPr marL="457200" indent="-457200"/>
            <a:r>
              <a:rPr lang="en-GB"/>
              <a:t>Technical services supporting payment services, without technical provider possessing the funds;</a:t>
            </a:r>
          </a:p>
        </p:txBody>
      </p:sp>
    </p:spTree>
    <p:extLst>
      <p:ext uri="{BB962C8B-B14F-4D97-AF65-F5344CB8AC3E}">
        <p14:creationId xmlns:p14="http://schemas.microsoft.com/office/powerpoint/2010/main" val="282445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Outside the scope of PSD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412875"/>
            <a:ext cx="7921625" cy="5229225"/>
          </a:xfrm>
        </p:spPr>
        <p:txBody>
          <a:bodyPr/>
          <a:lstStyle/>
          <a:p>
            <a:pPr marL="457200" indent="-457200"/>
            <a:r>
              <a:rPr lang="en-GB"/>
              <a:t>Services based on single or limited purpose instruments; </a:t>
            </a:r>
          </a:p>
          <a:p>
            <a:pPr marL="457200" indent="-457200"/>
            <a:r>
              <a:rPr lang="en-GB"/>
              <a:t>Transactions carried out between PSP’s for their own account; </a:t>
            </a:r>
          </a:p>
          <a:p>
            <a:pPr marL="457200" indent="-457200"/>
            <a:r>
              <a:rPr lang="en-GB"/>
              <a:t>Transactions within a payment &amp; security settlement system;</a:t>
            </a:r>
          </a:p>
          <a:p>
            <a:pPr marL="457200" indent="-457200"/>
            <a:r>
              <a:rPr lang="en-GB"/>
              <a:t>Transactions related to securities, income or other distributions;</a:t>
            </a:r>
          </a:p>
          <a:p>
            <a:pPr marL="457200" indent="-457200"/>
            <a:r>
              <a:rPr lang="en-GB"/>
              <a:t>Transactions between group companies;</a:t>
            </a:r>
          </a:p>
          <a:p>
            <a:pPr marL="457200" indent="-457200"/>
            <a:r>
              <a:rPr lang="en-GB"/>
              <a:t>ATM cash withdrawal services.</a:t>
            </a:r>
          </a:p>
        </p:txBody>
      </p:sp>
    </p:spTree>
    <p:extLst>
      <p:ext uri="{BB962C8B-B14F-4D97-AF65-F5344CB8AC3E}">
        <p14:creationId xmlns:p14="http://schemas.microsoft.com/office/powerpoint/2010/main" val="28341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ChangeArrowheads="1"/>
          </p:cNvSpPr>
          <p:nvPr/>
        </p:nvSpPr>
        <p:spPr bwMode="auto">
          <a:xfrm>
            <a:off x="1077913" y="2924051"/>
            <a:ext cx="8066087" cy="28892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</a:t>
            </a:r>
          </a:p>
        </p:txBody>
      </p:sp>
      <p:sp>
        <p:nvSpPr>
          <p:cNvPr id="5068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38250" y="1341438"/>
            <a:ext cx="7726363" cy="5030787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GB" sz="2400" dirty="0" smtClean="0"/>
              <a:t>Regulation, yes or no?</a:t>
            </a:r>
          </a:p>
          <a:p>
            <a:pPr marL="533400" indent="-533400">
              <a:lnSpc>
                <a:spcPct val="90000"/>
              </a:lnSpc>
            </a:pPr>
            <a:endParaRPr lang="en-GB" sz="2400" dirty="0" smtClean="0"/>
          </a:p>
          <a:p>
            <a:pPr marL="533400" indent="-533400">
              <a:lnSpc>
                <a:spcPct val="90000"/>
              </a:lnSpc>
            </a:pPr>
            <a:r>
              <a:rPr lang="en-GB" sz="2400" dirty="0" smtClean="0"/>
              <a:t>Payment </a:t>
            </a:r>
            <a:r>
              <a:rPr lang="en-GB" sz="2400" dirty="0"/>
              <a:t>Services Directive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Background &amp; scope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Payment institutions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Information requirements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Rights &amp; </a:t>
            </a:r>
            <a:r>
              <a:rPr lang="en-GB" sz="2000" dirty="0" smtClean="0"/>
              <a:t>obligations</a:t>
            </a:r>
          </a:p>
          <a:p>
            <a:pPr marL="1447800" lvl="2" indent="-533400">
              <a:lnSpc>
                <a:spcPct val="90000"/>
              </a:lnSpc>
            </a:pPr>
            <a:endParaRPr lang="en-GB" sz="2000" dirty="0"/>
          </a:p>
          <a:p>
            <a:pPr marL="533400" indent="-533400">
              <a:lnSpc>
                <a:spcPct val="90000"/>
              </a:lnSpc>
            </a:pPr>
            <a:r>
              <a:rPr lang="en-GB" sz="2400" dirty="0" smtClean="0"/>
              <a:t>E-money </a:t>
            </a:r>
            <a:r>
              <a:rPr lang="en-GB" sz="2400" dirty="0"/>
              <a:t>Directive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Definition of e-money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Main areas of e-money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E-money Directive </a:t>
            </a:r>
            <a:r>
              <a:rPr lang="en-GB" sz="2000" dirty="0" smtClean="0"/>
              <a:t>II</a:t>
            </a:r>
          </a:p>
          <a:p>
            <a:pPr marL="1447800" lvl="2" indent="-533400">
              <a:lnSpc>
                <a:spcPct val="90000"/>
              </a:lnSpc>
            </a:pPr>
            <a:endParaRPr lang="en-GB" sz="2000" dirty="0" smtClean="0"/>
          </a:p>
          <a:p>
            <a:pPr marL="647700" indent="-533400">
              <a:lnSpc>
                <a:spcPct val="90000"/>
              </a:lnSpc>
            </a:pPr>
            <a:r>
              <a:rPr lang="en-GB" sz="2400" dirty="0" smtClean="0"/>
              <a:t>Current Review of PSD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7213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Types of Payment Service Providers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91513" cy="4525963"/>
          </a:xfrm>
        </p:spPr>
        <p:txBody>
          <a:bodyPr/>
          <a:lstStyle/>
          <a:p>
            <a:r>
              <a:rPr lang="en-GB"/>
              <a:t>Credit institutions</a:t>
            </a:r>
          </a:p>
          <a:p>
            <a:r>
              <a:rPr lang="en-GB"/>
              <a:t>E-money institutions</a:t>
            </a:r>
          </a:p>
          <a:p>
            <a:r>
              <a:rPr lang="en-GB"/>
              <a:t>ECB &amp; central banks</a:t>
            </a:r>
          </a:p>
          <a:p>
            <a:r>
              <a:rPr lang="en-GB"/>
              <a:t>Government departments</a:t>
            </a:r>
          </a:p>
          <a:p>
            <a:r>
              <a:rPr lang="en-GB"/>
              <a:t>Local authorities</a:t>
            </a:r>
          </a:p>
          <a:p>
            <a:endParaRPr lang="en-GB">
              <a:solidFill>
                <a:srgbClr val="00CC00"/>
              </a:solidFill>
            </a:endParaRPr>
          </a:p>
          <a:p>
            <a:r>
              <a:rPr lang="en-GB">
                <a:solidFill>
                  <a:srgbClr val="00CC00"/>
                </a:solidFill>
              </a:rPr>
              <a:t>Payment Institutions (PI)</a:t>
            </a:r>
          </a:p>
        </p:txBody>
      </p:sp>
      <p:pic>
        <p:nvPicPr>
          <p:cNvPr id="470022" name="Picture 6" descr="ZeuS-Starts-Targeting-Online-Payment-Service-Provider-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557338"/>
            <a:ext cx="3394075" cy="4032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5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Payment institutions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9475" y="1341438"/>
            <a:ext cx="8229600" cy="4525962"/>
          </a:xfrm>
        </p:spPr>
        <p:txBody>
          <a:bodyPr/>
          <a:lstStyle/>
          <a:p>
            <a:r>
              <a:rPr lang="en-GB"/>
              <a:t>Legal person granted authorisation...to provide and execute </a:t>
            </a:r>
            <a:r>
              <a:rPr lang="en-GB" i="1">
                <a:solidFill>
                  <a:srgbClr val="00CC00"/>
                </a:solidFill>
              </a:rPr>
              <a:t>payment services;</a:t>
            </a:r>
            <a:r>
              <a:rPr lang="en-GB"/>
              <a:t> </a:t>
            </a:r>
          </a:p>
          <a:p>
            <a:endParaRPr lang="en-GB"/>
          </a:p>
          <a:p>
            <a:r>
              <a:rPr lang="en-GB"/>
              <a:t>May undertake non-payment services, but cannot issue e-money or accept deposits;</a:t>
            </a:r>
          </a:p>
          <a:p>
            <a:endParaRPr lang="en-GB"/>
          </a:p>
          <a:p>
            <a:r>
              <a:rPr lang="en-GB"/>
              <a:t>May grant credit subject to certain conditions;</a:t>
            </a:r>
          </a:p>
          <a:p>
            <a:endParaRPr lang="en-GB"/>
          </a:p>
          <a:p>
            <a:r>
              <a:rPr lang="en-GB"/>
              <a:t>May undertake safe-keeping activities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02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Application process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Obtain </a:t>
            </a:r>
            <a:r>
              <a:rPr lang="en-GB">
                <a:solidFill>
                  <a:srgbClr val="00CC00"/>
                </a:solidFill>
              </a:rPr>
              <a:t>authorisation</a:t>
            </a:r>
            <a:r>
              <a:rPr lang="en-GB"/>
              <a:t> for being a PI; or</a:t>
            </a:r>
          </a:p>
          <a:p>
            <a:endParaRPr lang="en-GB"/>
          </a:p>
          <a:p>
            <a:r>
              <a:rPr lang="en-GB">
                <a:solidFill>
                  <a:srgbClr val="00CC00"/>
                </a:solidFill>
              </a:rPr>
              <a:t>Register</a:t>
            </a:r>
            <a:r>
              <a:rPr lang="en-GB"/>
              <a:t> as a small PI subject to the qualification criteria.</a:t>
            </a:r>
          </a:p>
          <a:p>
            <a:endParaRPr lang="en-GB"/>
          </a:p>
          <a:p>
            <a:r>
              <a:rPr lang="en-GB">
                <a:solidFill>
                  <a:srgbClr val="00CC00"/>
                </a:solidFill>
              </a:rPr>
              <a:t>Agents</a:t>
            </a:r>
            <a:r>
              <a:rPr lang="en-GB"/>
              <a:t> of authorised PI’s and small PI’s must register with the NCB.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6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ChangeArrowheads="1"/>
          </p:cNvSpPr>
          <p:nvPr/>
        </p:nvSpPr>
        <p:spPr bwMode="auto">
          <a:xfrm>
            <a:off x="1077913" y="3212083"/>
            <a:ext cx="8066087" cy="28892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</a:t>
            </a:r>
          </a:p>
        </p:txBody>
      </p:sp>
      <p:sp>
        <p:nvSpPr>
          <p:cNvPr id="5068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38250" y="1341438"/>
            <a:ext cx="7726363" cy="5030787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GB" sz="2400" dirty="0" smtClean="0"/>
              <a:t>Regulation, yes or no?</a:t>
            </a:r>
          </a:p>
          <a:p>
            <a:pPr marL="533400" indent="-533400">
              <a:lnSpc>
                <a:spcPct val="90000"/>
              </a:lnSpc>
            </a:pPr>
            <a:endParaRPr lang="en-GB" sz="2400" dirty="0" smtClean="0"/>
          </a:p>
          <a:p>
            <a:pPr marL="533400" indent="-533400">
              <a:lnSpc>
                <a:spcPct val="90000"/>
              </a:lnSpc>
            </a:pPr>
            <a:r>
              <a:rPr lang="en-GB" sz="2400" dirty="0" smtClean="0"/>
              <a:t>Payment </a:t>
            </a:r>
            <a:r>
              <a:rPr lang="en-GB" sz="2400" dirty="0"/>
              <a:t>Services Directive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Background &amp; scope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Payment institutions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Information requirements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Rights &amp; </a:t>
            </a:r>
            <a:r>
              <a:rPr lang="en-GB" sz="2000" dirty="0" smtClean="0"/>
              <a:t>obligations</a:t>
            </a:r>
          </a:p>
          <a:p>
            <a:pPr marL="1447800" lvl="2" indent="-533400">
              <a:lnSpc>
                <a:spcPct val="90000"/>
              </a:lnSpc>
            </a:pPr>
            <a:endParaRPr lang="en-GB" sz="2000" dirty="0"/>
          </a:p>
          <a:p>
            <a:pPr marL="533400" indent="-533400">
              <a:lnSpc>
                <a:spcPct val="90000"/>
              </a:lnSpc>
            </a:pPr>
            <a:r>
              <a:rPr lang="en-GB" sz="2400" dirty="0" smtClean="0"/>
              <a:t>E-money </a:t>
            </a:r>
            <a:r>
              <a:rPr lang="en-GB" sz="2400" dirty="0"/>
              <a:t>Directive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Definition of e-money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Main areas of e-money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E-money Directive </a:t>
            </a:r>
            <a:r>
              <a:rPr lang="en-GB" sz="2000" dirty="0" smtClean="0"/>
              <a:t>II</a:t>
            </a:r>
          </a:p>
          <a:p>
            <a:pPr marL="1447800" lvl="2" indent="-533400">
              <a:lnSpc>
                <a:spcPct val="90000"/>
              </a:lnSpc>
            </a:pPr>
            <a:endParaRPr lang="en-GB" sz="2000" dirty="0" smtClean="0"/>
          </a:p>
          <a:p>
            <a:pPr marL="647700" indent="-533400">
              <a:lnSpc>
                <a:spcPct val="90000"/>
              </a:lnSpc>
            </a:pPr>
            <a:r>
              <a:rPr lang="en-GB" sz="2400" dirty="0" smtClean="0"/>
              <a:t>Current Review of PSD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7847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8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GB"/>
              <a:t>Information requirements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30000"/>
              </a:spcBef>
              <a:spcAft>
                <a:spcPct val="10000"/>
              </a:spcAft>
              <a:buFontTx/>
              <a:buNone/>
            </a:pPr>
            <a:r>
              <a:rPr lang="en-GB"/>
              <a:t>Information requirements:</a:t>
            </a:r>
          </a:p>
          <a:p>
            <a:pPr lvl="1">
              <a:spcBef>
                <a:spcPct val="30000"/>
              </a:spcBef>
              <a:spcAft>
                <a:spcPct val="10000"/>
              </a:spcAft>
            </a:pPr>
            <a:r>
              <a:rPr lang="en-GB"/>
              <a:t>Apply to </a:t>
            </a:r>
            <a:r>
              <a:rPr lang="en-GB">
                <a:solidFill>
                  <a:srgbClr val="00CC00"/>
                </a:solidFill>
              </a:rPr>
              <a:t>all</a:t>
            </a:r>
            <a:r>
              <a:rPr lang="en-GB"/>
              <a:t> PSP’s</a:t>
            </a:r>
          </a:p>
          <a:p>
            <a:pPr lvl="1">
              <a:spcBef>
                <a:spcPct val="30000"/>
              </a:spcBef>
              <a:spcAft>
                <a:spcPct val="10000"/>
              </a:spcAft>
            </a:pPr>
            <a:r>
              <a:rPr lang="en-GB"/>
              <a:t>Before, during and after payment execution</a:t>
            </a:r>
          </a:p>
          <a:p>
            <a:pPr lvl="1">
              <a:spcBef>
                <a:spcPct val="30000"/>
              </a:spcBef>
              <a:spcAft>
                <a:spcPct val="10000"/>
              </a:spcAft>
              <a:buFontTx/>
              <a:buNone/>
            </a:pPr>
            <a:endParaRPr lang="en-GB"/>
          </a:p>
          <a:p>
            <a:pPr>
              <a:buFontTx/>
              <a:buNone/>
            </a:pPr>
            <a:r>
              <a:rPr lang="en-GB"/>
              <a:t>Distinction: </a:t>
            </a:r>
          </a:p>
          <a:p>
            <a:pPr lvl="1"/>
            <a:r>
              <a:rPr lang="en-GB"/>
              <a:t>Successive payment transactions</a:t>
            </a:r>
          </a:p>
          <a:p>
            <a:pPr lvl="1"/>
            <a:r>
              <a:rPr lang="en-GB"/>
              <a:t>Single payment transactions</a:t>
            </a:r>
          </a:p>
        </p:txBody>
      </p:sp>
    </p:spTree>
    <p:extLst>
      <p:ext uri="{BB962C8B-B14F-4D97-AF65-F5344CB8AC3E}">
        <p14:creationId xmlns:p14="http://schemas.microsoft.com/office/powerpoint/2010/main" val="36760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Information requirements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604838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b="1"/>
              <a:t>- Single payment transactions -</a:t>
            </a:r>
            <a:r>
              <a:rPr lang="en-GB"/>
              <a:t> </a:t>
            </a:r>
          </a:p>
        </p:txBody>
      </p:sp>
      <p:sp>
        <p:nvSpPr>
          <p:cNvPr id="4" name="Rechthoek 3"/>
          <p:cNvSpPr/>
          <p:nvPr/>
        </p:nvSpPr>
        <p:spPr>
          <a:xfrm>
            <a:off x="4932363" y="2852738"/>
            <a:ext cx="3240087" cy="1571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ClrTx/>
            </a:pPr>
            <a:r>
              <a:rPr lang="en-US" sz="1800" i="0">
                <a:solidFill>
                  <a:srgbClr val="FF0000"/>
                </a:solidFill>
                <a:latin typeface="Arial" pitchFamily="34" charset="0"/>
              </a:rPr>
              <a:t>Reference, payer</a:t>
            </a:r>
          </a:p>
          <a:p>
            <a:pPr>
              <a:spcBef>
                <a:spcPct val="0"/>
              </a:spcBef>
              <a:buClrTx/>
            </a:pPr>
            <a:r>
              <a:rPr lang="en-US" sz="1800" i="0">
                <a:solidFill>
                  <a:srgbClr val="FF0000"/>
                </a:solidFill>
                <a:latin typeface="Arial" pitchFamily="34" charset="0"/>
              </a:rPr>
              <a:t>Amount</a:t>
            </a:r>
          </a:p>
          <a:p>
            <a:pPr>
              <a:spcBef>
                <a:spcPct val="0"/>
              </a:spcBef>
              <a:buClrTx/>
            </a:pPr>
            <a:r>
              <a:rPr lang="en-US" sz="1800" i="0">
                <a:solidFill>
                  <a:srgbClr val="FF0000"/>
                </a:solidFill>
                <a:latin typeface="Arial" pitchFamily="34" charset="0"/>
              </a:rPr>
              <a:t>Charges</a:t>
            </a:r>
          </a:p>
          <a:p>
            <a:pPr>
              <a:spcBef>
                <a:spcPct val="0"/>
              </a:spcBef>
              <a:buClrTx/>
            </a:pPr>
            <a:r>
              <a:rPr lang="en-US" sz="1800" i="0">
                <a:solidFill>
                  <a:srgbClr val="FF0000"/>
                </a:solidFill>
                <a:latin typeface="Arial" pitchFamily="34" charset="0"/>
              </a:rPr>
              <a:t>Exchange rate</a:t>
            </a:r>
          </a:p>
          <a:p>
            <a:pPr>
              <a:spcBef>
                <a:spcPct val="0"/>
              </a:spcBef>
              <a:buClrTx/>
            </a:pPr>
            <a:r>
              <a:rPr lang="en-US" sz="1800" i="0">
                <a:solidFill>
                  <a:srgbClr val="FF0000"/>
                </a:solidFill>
                <a:latin typeface="Arial" pitchFamily="34" charset="0"/>
              </a:rPr>
              <a:t>Credit value date</a:t>
            </a:r>
            <a:endParaRPr lang="nl-NL" sz="1800" i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403350" y="4581525"/>
            <a:ext cx="3240088" cy="1871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ClrTx/>
            </a:pPr>
            <a:r>
              <a:rPr lang="en-US" sz="2200">
                <a:solidFill>
                  <a:srgbClr val="003876"/>
                </a:solidFill>
                <a:latin typeface="Arial" pitchFamily="34" charset="0"/>
              </a:rPr>
              <a:t>-  </a:t>
            </a:r>
            <a:r>
              <a:rPr lang="en-US" sz="2200" b="1" i="0">
                <a:solidFill>
                  <a:srgbClr val="003366"/>
                </a:solidFill>
                <a:latin typeface="Arial" pitchFamily="34" charset="0"/>
              </a:rPr>
              <a:t>After –</a:t>
            </a:r>
          </a:p>
          <a:p>
            <a:pPr>
              <a:spcBef>
                <a:spcPct val="0"/>
              </a:spcBef>
              <a:buClrTx/>
            </a:pPr>
            <a:r>
              <a:rPr lang="en-US" sz="1800" i="0">
                <a:solidFill>
                  <a:srgbClr val="FF0000"/>
                </a:solidFill>
                <a:latin typeface="Arial" pitchFamily="34" charset="0"/>
              </a:rPr>
              <a:t>Transaction Identifier, payee</a:t>
            </a:r>
          </a:p>
          <a:p>
            <a:pPr>
              <a:spcBef>
                <a:spcPct val="0"/>
              </a:spcBef>
              <a:buClrTx/>
            </a:pPr>
            <a:r>
              <a:rPr lang="en-US" sz="1800" i="0">
                <a:solidFill>
                  <a:srgbClr val="FF0000"/>
                </a:solidFill>
                <a:latin typeface="Arial" pitchFamily="34" charset="0"/>
              </a:rPr>
              <a:t>Amount</a:t>
            </a:r>
          </a:p>
          <a:p>
            <a:pPr>
              <a:spcBef>
                <a:spcPct val="0"/>
              </a:spcBef>
              <a:buClrTx/>
            </a:pPr>
            <a:r>
              <a:rPr lang="en-US" sz="1800" i="0">
                <a:solidFill>
                  <a:srgbClr val="FF0000"/>
                </a:solidFill>
                <a:latin typeface="Arial" pitchFamily="34" charset="0"/>
              </a:rPr>
              <a:t>Charges</a:t>
            </a:r>
          </a:p>
          <a:p>
            <a:pPr>
              <a:spcBef>
                <a:spcPct val="0"/>
              </a:spcBef>
              <a:buClrTx/>
            </a:pPr>
            <a:r>
              <a:rPr lang="en-US" sz="1800" i="0">
                <a:solidFill>
                  <a:srgbClr val="FF0000"/>
                </a:solidFill>
                <a:latin typeface="Arial" pitchFamily="34" charset="0"/>
              </a:rPr>
              <a:t>Exchange rate</a:t>
            </a:r>
          </a:p>
          <a:p>
            <a:pPr>
              <a:spcBef>
                <a:spcPct val="0"/>
              </a:spcBef>
              <a:buClrTx/>
            </a:pPr>
            <a:r>
              <a:rPr lang="en-US" sz="1800" i="0">
                <a:solidFill>
                  <a:srgbClr val="FF0000"/>
                </a:solidFill>
                <a:latin typeface="Arial" pitchFamily="34" charset="0"/>
              </a:rPr>
              <a:t>Date of receipt order</a:t>
            </a:r>
            <a:endParaRPr lang="nl-NL" sz="1800" i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" name="Rechthoek 3"/>
          <p:cNvSpPr/>
          <p:nvPr/>
        </p:nvSpPr>
        <p:spPr>
          <a:xfrm>
            <a:off x="1403350" y="2852738"/>
            <a:ext cx="3240088" cy="158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sz="2200" b="1" i="0">
                <a:solidFill>
                  <a:srgbClr val="003366"/>
                </a:solidFill>
                <a:latin typeface="Arial" pitchFamily="34" charset="0"/>
              </a:rPr>
              <a:t> Prior –</a:t>
            </a:r>
          </a:p>
          <a:p>
            <a:pPr>
              <a:spcBef>
                <a:spcPct val="0"/>
              </a:spcBef>
              <a:buClrTx/>
            </a:pPr>
            <a:r>
              <a:rPr lang="en-US" sz="1800" i="0">
                <a:solidFill>
                  <a:srgbClr val="FF0000"/>
                </a:solidFill>
                <a:latin typeface="Arial" pitchFamily="34" charset="0"/>
              </a:rPr>
              <a:t>Information needed Execution time</a:t>
            </a:r>
          </a:p>
          <a:p>
            <a:pPr>
              <a:spcBef>
                <a:spcPct val="0"/>
              </a:spcBef>
              <a:buClrTx/>
            </a:pPr>
            <a:r>
              <a:rPr lang="en-US" sz="1800" i="0">
                <a:solidFill>
                  <a:srgbClr val="FF0000"/>
                </a:solidFill>
                <a:latin typeface="Arial" pitchFamily="34" charset="0"/>
              </a:rPr>
              <a:t>Charges</a:t>
            </a:r>
          </a:p>
          <a:p>
            <a:pPr>
              <a:spcBef>
                <a:spcPct val="0"/>
              </a:spcBef>
              <a:buClrTx/>
            </a:pPr>
            <a:r>
              <a:rPr lang="en-US" sz="1800" i="0">
                <a:solidFill>
                  <a:srgbClr val="FF0000"/>
                </a:solidFill>
                <a:latin typeface="Arial" pitchFamily="34" charset="0"/>
              </a:rPr>
              <a:t>Exchange rate</a:t>
            </a:r>
            <a:endParaRPr lang="nl-NL" sz="1800" i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02799" name="Rectangle 15"/>
          <p:cNvSpPr>
            <a:spLocks noChangeArrowheads="1"/>
          </p:cNvSpPr>
          <p:nvPr/>
        </p:nvSpPr>
        <p:spPr bwMode="auto">
          <a:xfrm>
            <a:off x="1331913" y="2349500"/>
            <a:ext cx="3311525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ClrTx/>
            </a:pPr>
            <a:r>
              <a:rPr lang="en-GB" sz="2400" i="0"/>
              <a:t>Info to the payer: </a:t>
            </a:r>
          </a:p>
        </p:txBody>
      </p:sp>
      <p:sp>
        <p:nvSpPr>
          <p:cNvPr id="502800" name="Rectangle 16"/>
          <p:cNvSpPr>
            <a:spLocks noChangeArrowheads="1"/>
          </p:cNvSpPr>
          <p:nvPr/>
        </p:nvSpPr>
        <p:spPr bwMode="auto">
          <a:xfrm>
            <a:off x="4859338" y="2349500"/>
            <a:ext cx="3311525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ClrTx/>
            </a:pPr>
            <a:r>
              <a:rPr lang="en-GB" sz="2400" i="0"/>
              <a:t>Info to the payee: </a:t>
            </a:r>
          </a:p>
        </p:txBody>
      </p:sp>
    </p:spTree>
    <p:extLst>
      <p:ext uri="{BB962C8B-B14F-4D97-AF65-F5344CB8AC3E}">
        <p14:creationId xmlns:p14="http://schemas.microsoft.com/office/powerpoint/2010/main" val="17951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ChangeArrowheads="1"/>
          </p:cNvSpPr>
          <p:nvPr/>
        </p:nvSpPr>
        <p:spPr bwMode="auto">
          <a:xfrm>
            <a:off x="1077913" y="3572123"/>
            <a:ext cx="8066087" cy="28892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</a:t>
            </a:r>
          </a:p>
        </p:txBody>
      </p:sp>
      <p:sp>
        <p:nvSpPr>
          <p:cNvPr id="5068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38250" y="1341438"/>
            <a:ext cx="7726363" cy="5030787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GB" sz="2400" dirty="0" smtClean="0"/>
              <a:t>Regulation, yes or no?</a:t>
            </a:r>
          </a:p>
          <a:p>
            <a:pPr marL="533400" indent="-533400">
              <a:lnSpc>
                <a:spcPct val="90000"/>
              </a:lnSpc>
            </a:pPr>
            <a:endParaRPr lang="en-GB" sz="2400" dirty="0" smtClean="0"/>
          </a:p>
          <a:p>
            <a:pPr marL="533400" indent="-533400">
              <a:lnSpc>
                <a:spcPct val="90000"/>
              </a:lnSpc>
            </a:pPr>
            <a:r>
              <a:rPr lang="en-GB" sz="2400" dirty="0" smtClean="0"/>
              <a:t>Payment </a:t>
            </a:r>
            <a:r>
              <a:rPr lang="en-GB" sz="2400" dirty="0"/>
              <a:t>Services Directive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Background &amp; scope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Payment institutions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Information requirements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Rights &amp; </a:t>
            </a:r>
            <a:r>
              <a:rPr lang="en-GB" sz="2000" dirty="0" smtClean="0"/>
              <a:t>obligations</a:t>
            </a:r>
          </a:p>
          <a:p>
            <a:pPr marL="1447800" lvl="2" indent="-533400">
              <a:lnSpc>
                <a:spcPct val="90000"/>
              </a:lnSpc>
            </a:pPr>
            <a:endParaRPr lang="en-GB" sz="2000" dirty="0"/>
          </a:p>
          <a:p>
            <a:pPr marL="533400" indent="-533400">
              <a:lnSpc>
                <a:spcPct val="90000"/>
              </a:lnSpc>
            </a:pPr>
            <a:r>
              <a:rPr lang="en-GB" sz="2400" dirty="0" smtClean="0"/>
              <a:t>E-money </a:t>
            </a:r>
            <a:r>
              <a:rPr lang="en-GB" sz="2400" dirty="0"/>
              <a:t>Directive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Definition of e-money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Main areas of e-money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E-money Directive </a:t>
            </a:r>
            <a:r>
              <a:rPr lang="en-GB" sz="2000" dirty="0" smtClean="0"/>
              <a:t>II</a:t>
            </a:r>
          </a:p>
          <a:p>
            <a:pPr marL="1447800" lvl="2" indent="-533400">
              <a:lnSpc>
                <a:spcPct val="90000"/>
              </a:lnSpc>
            </a:pPr>
            <a:endParaRPr lang="en-GB" sz="2000" dirty="0" smtClean="0"/>
          </a:p>
          <a:p>
            <a:pPr marL="647700" indent="-533400">
              <a:lnSpc>
                <a:spcPct val="90000"/>
              </a:lnSpc>
            </a:pPr>
            <a:r>
              <a:rPr lang="en-GB" sz="2400" dirty="0" smtClean="0"/>
              <a:t>Current Review of PSD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6363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8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ChangeArrowheads="1"/>
          </p:cNvSpPr>
          <p:nvPr/>
        </p:nvSpPr>
        <p:spPr bwMode="auto">
          <a:xfrm>
            <a:off x="1077913" y="1268413"/>
            <a:ext cx="8066087" cy="5778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5068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38250" y="1341438"/>
            <a:ext cx="7726363" cy="5030787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GB" sz="2400" dirty="0" smtClean="0"/>
              <a:t>Regulation, yes or no?</a:t>
            </a:r>
          </a:p>
          <a:p>
            <a:pPr marL="533400" indent="-533400">
              <a:lnSpc>
                <a:spcPct val="90000"/>
              </a:lnSpc>
            </a:pPr>
            <a:endParaRPr lang="en-GB" sz="2400" dirty="0" smtClean="0"/>
          </a:p>
          <a:p>
            <a:pPr marL="533400" indent="-533400">
              <a:lnSpc>
                <a:spcPct val="90000"/>
              </a:lnSpc>
            </a:pPr>
            <a:r>
              <a:rPr lang="en-GB" sz="2400" dirty="0" smtClean="0"/>
              <a:t>Payment </a:t>
            </a:r>
            <a:r>
              <a:rPr lang="en-GB" sz="2400" dirty="0"/>
              <a:t>Services Directive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Background &amp; scope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Payment institutions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Information requirements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Rights &amp; </a:t>
            </a:r>
            <a:r>
              <a:rPr lang="en-GB" sz="2000" dirty="0" smtClean="0"/>
              <a:t>obligations</a:t>
            </a:r>
          </a:p>
          <a:p>
            <a:pPr marL="1447800" lvl="2" indent="-533400">
              <a:lnSpc>
                <a:spcPct val="90000"/>
              </a:lnSpc>
            </a:pPr>
            <a:endParaRPr lang="en-GB" sz="2000" dirty="0"/>
          </a:p>
          <a:p>
            <a:pPr marL="533400" indent="-533400">
              <a:lnSpc>
                <a:spcPct val="90000"/>
              </a:lnSpc>
            </a:pPr>
            <a:r>
              <a:rPr lang="en-GB" sz="2400" dirty="0" smtClean="0"/>
              <a:t>E-money </a:t>
            </a:r>
            <a:r>
              <a:rPr lang="en-GB" sz="2400" dirty="0"/>
              <a:t>Directive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Definition of e-money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Main areas of e-money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E-money Directive </a:t>
            </a:r>
            <a:r>
              <a:rPr lang="en-GB" sz="2000" dirty="0" smtClean="0"/>
              <a:t>II</a:t>
            </a:r>
          </a:p>
          <a:p>
            <a:pPr marL="1447800" lvl="2" indent="-533400">
              <a:lnSpc>
                <a:spcPct val="90000"/>
              </a:lnSpc>
            </a:pPr>
            <a:endParaRPr lang="en-GB" sz="2000" dirty="0" smtClean="0"/>
          </a:p>
          <a:p>
            <a:pPr marL="647700" indent="-533400">
              <a:lnSpc>
                <a:spcPct val="90000"/>
              </a:lnSpc>
            </a:pPr>
            <a:r>
              <a:rPr lang="en-GB" sz="2400" dirty="0" smtClean="0"/>
              <a:t>Current Review of PSD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0554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8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Rights &amp; obligations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Obligations for the user: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Act according to the contract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Reasonable safety measures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Direct notification of loss/theft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And more...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Crediting &amp; value dating: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Crediting: D+1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Credit </a:t>
            </a:r>
            <a:r>
              <a:rPr lang="en-US" dirty="0"/>
              <a:t>value date: D+1</a:t>
            </a:r>
          </a:p>
          <a:p>
            <a:pPr>
              <a:lnSpc>
                <a:spcPct val="9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963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ChangeArrowheads="1"/>
          </p:cNvSpPr>
          <p:nvPr/>
        </p:nvSpPr>
        <p:spPr bwMode="auto">
          <a:xfrm>
            <a:off x="1077913" y="4652243"/>
            <a:ext cx="8066087" cy="28892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</a:t>
            </a:r>
          </a:p>
        </p:txBody>
      </p:sp>
      <p:sp>
        <p:nvSpPr>
          <p:cNvPr id="5068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38250" y="1341438"/>
            <a:ext cx="7726363" cy="5030787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GB" sz="2400" dirty="0" smtClean="0"/>
              <a:t>Regulation, yes or no?</a:t>
            </a:r>
          </a:p>
          <a:p>
            <a:pPr marL="533400" indent="-533400">
              <a:lnSpc>
                <a:spcPct val="90000"/>
              </a:lnSpc>
            </a:pPr>
            <a:endParaRPr lang="en-GB" sz="2400" dirty="0" smtClean="0"/>
          </a:p>
          <a:p>
            <a:pPr marL="533400" indent="-533400">
              <a:lnSpc>
                <a:spcPct val="90000"/>
              </a:lnSpc>
            </a:pPr>
            <a:r>
              <a:rPr lang="en-GB" sz="2400" dirty="0" smtClean="0"/>
              <a:t>Payment </a:t>
            </a:r>
            <a:r>
              <a:rPr lang="en-GB" sz="2400" dirty="0"/>
              <a:t>Services Directive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Background &amp; scope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Payment institutions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Information requirements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Rights &amp; </a:t>
            </a:r>
            <a:r>
              <a:rPr lang="en-GB" sz="2000" dirty="0" smtClean="0"/>
              <a:t>obligations</a:t>
            </a:r>
          </a:p>
          <a:p>
            <a:pPr marL="1447800" lvl="2" indent="-533400">
              <a:lnSpc>
                <a:spcPct val="90000"/>
              </a:lnSpc>
            </a:pPr>
            <a:endParaRPr lang="en-GB" sz="2000" dirty="0"/>
          </a:p>
          <a:p>
            <a:pPr marL="533400" indent="-533400">
              <a:lnSpc>
                <a:spcPct val="90000"/>
              </a:lnSpc>
            </a:pPr>
            <a:r>
              <a:rPr lang="en-GB" sz="2400" dirty="0" smtClean="0"/>
              <a:t>E-money </a:t>
            </a:r>
            <a:r>
              <a:rPr lang="en-GB" sz="2400" dirty="0"/>
              <a:t>Directive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Definition of e-money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Main areas of e-money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E-money Directive </a:t>
            </a:r>
            <a:r>
              <a:rPr lang="en-GB" sz="2000" dirty="0" smtClean="0"/>
              <a:t>II</a:t>
            </a:r>
          </a:p>
          <a:p>
            <a:pPr marL="1447800" lvl="2" indent="-533400">
              <a:lnSpc>
                <a:spcPct val="90000"/>
              </a:lnSpc>
            </a:pPr>
            <a:endParaRPr lang="en-GB" sz="2000" dirty="0" smtClean="0"/>
          </a:p>
          <a:p>
            <a:pPr marL="647700" indent="-533400">
              <a:lnSpc>
                <a:spcPct val="90000"/>
              </a:lnSpc>
            </a:pPr>
            <a:r>
              <a:rPr lang="en-GB" sz="2400" dirty="0" smtClean="0"/>
              <a:t>Current Review of PSD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9208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8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Definition of e-money</a:t>
            </a:r>
          </a:p>
        </p:txBody>
      </p:sp>
      <p:sp>
        <p:nvSpPr>
          <p:cNvPr id="481285" name="Rectangle 5"/>
          <p:cNvSpPr>
            <a:spLocks noChangeArrowheads="1"/>
          </p:cNvSpPr>
          <p:nvPr/>
        </p:nvSpPr>
        <p:spPr bwMode="auto">
          <a:xfrm>
            <a:off x="4211638" y="2708275"/>
            <a:ext cx="928687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/>
            <a:r>
              <a:rPr lang="en-US" sz="9600" b="1" i="0">
                <a:solidFill>
                  <a:srgbClr val="00CC00"/>
                </a:solidFill>
              </a:rPr>
              <a:t>?</a:t>
            </a:r>
            <a:endParaRPr lang="en-GB" sz="9600" b="1" i="0">
              <a:solidFill>
                <a:srgbClr val="00CC00"/>
              </a:solidFill>
            </a:endParaRPr>
          </a:p>
        </p:txBody>
      </p:sp>
      <p:sp>
        <p:nvSpPr>
          <p:cNvPr id="481286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/>
              <a:t>Monetary value </a:t>
            </a:r>
          </a:p>
          <a:p>
            <a:r>
              <a:rPr lang="en-GB"/>
              <a:t>Represented by a claim on the issuer</a:t>
            </a:r>
          </a:p>
          <a:p>
            <a:r>
              <a:rPr lang="en-GB"/>
              <a:t>Issued on a prepaid basis</a:t>
            </a:r>
          </a:p>
          <a:p>
            <a:r>
              <a:rPr lang="en-GB"/>
              <a:t>Stored on an electronic device </a:t>
            </a:r>
          </a:p>
          <a:p>
            <a:r>
              <a:rPr lang="en-GB"/>
              <a:t>Accepted as a means of payment by persons other than the issuer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30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5" grpId="0"/>
      <p:bldP spid="48128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ChangeArrowheads="1"/>
          </p:cNvSpPr>
          <p:nvPr/>
        </p:nvSpPr>
        <p:spPr bwMode="auto">
          <a:xfrm>
            <a:off x="1077913" y="4941168"/>
            <a:ext cx="8066087" cy="28892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</a:t>
            </a:r>
          </a:p>
        </p:txBody>
      </p:sp>
      <p:sp>
        <p:nvSpPr>
          <p:cNvPr id="5068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38250" y="1341438"/>
            <a:ext cx="7726363" cy="5030787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GB" sz="2400" dirty="0" smtClean="0"/>
              <a:t>Regulation, yes or no?</a:t>
            </a:r>
          </a:p>
          <a:p>
            <a:pPr marL="533400" indent="-533400">
              <a:lnSpc>
                <a:spcPct val="90000"/>
              </a:lnSpc>
            </a:pPr>
            <a:endParaRPr lang="en-GB" sz="2400" dirty="0" smtClean="0"/>
          </a:p>
          <a:p>
            <a:pPr marL="533400" indent="-533400">
              <a:lnSpc>
                <a:spcPct val="90000"/>
              </a:lnSpc>
            </a:pPr>
            <a:r>
              <a:rPr lang="en-GB" sz="2400" dirty="0" smtClean="0"/>
              <a:t>Payment </a:t>
            </a:r>
            <a:r>
              <a:rPr lang="en-GB" sz="2400" dirty="0"/>
              <a:t>Services Directive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Background &amp; scope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Payment institutions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Information requirements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Rights &amp; </a:t>
            </a:r>
            <a:r>
              <a:rPr lang="en-GB" sz="2000" dirty="0" smtClean="0"/>
              <a:t>obligations</a:t>
            </a:r>
          </a:p>
          <a:p>
            <a:pPr marL="1447800" lvl="2" indent="-533400">
              <a:lnSpc>
                <a:spcPct val="90000"/>
              </a:lnSpc>
            </a:pPr>
            <a:endParaRPr lang="en-GB" sz="2000" dirty="0"/>
          </a:p>
          <a:p>
            <a:pPr marL="533400" indent="-533400">
              <a:lnSpc>
                <a:spcPct val="90000"/>
              </a:lnSpc>
            </a:pPr>
            <a:r>
              <a:rPr lang="en-GB" sz="2400" dirty="0" smtClean="0"/>
              <a:t>E-money </a:t>
            </a:r>
            <a:r>
              <a:rPr lang="en-GB" sz="2400" dirty="0"/>
              <a:t>Directive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Definition of e-money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Main areas of e-money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E-money Directive </a:t>
            </a:r>
            <a:r>
              <a:rPr lang="en-GB" sz="2000" dirty="0" smtClean="0"/>
              <a:t>II</a:t>
            </a:r>
          </a:p>
          <a:p>
            <a:pPr marL="1447800" lvl="2" indent="-533400">
              <a:lnSpc>
                <a:spcPct val="90000"/>
              </a:lnSpc>
            </a:pPr>
            <a:endParaRPr lang="en-GB" sz="2000" dirty="0" smtClean="0"/>
          </a:p>
          <a:p>
            <a:pPr marL="647700" indent="-533400">
              <a:lnSpc>
                <a:spcPct val="90000"/>
              </a:lnSpc>
            </a:pPr>
            <a:r>
              <a:rPr lang="en-GB" sz="2400" dirty="0" smtClean="0"/>
              <a:t>Current Review of PSD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9529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8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Main areas of e-money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280400" cy="4525963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GB" b="1">
                <a:solidFill>
                  <a:srgbClr val="00CC00"/>
                </a:solidFill>
              </a:rPr>
              <a:t>Pre-funded personalised online schemes:</a:t>
            </a:r>
            <a:r>
              <a:rPr lang="en-GB">
                <a:solidFill>
                  <a:srgbClr val="00CC00"/>
                </a:solidFill>
              </a:rPr>
              <a:t> </a:t>
            </a:r>
          </a:p>
          <a:p>
            <a:pPr marL="1371600" lvl="2" indent="-457200"/>
            <a:r>
              <a:rPr lang="en-GB"/>
              <a:t>Online (non-traditional bank) accounts</a:t>
            </a:r>
          </a:p>
          <a:p>
            <a:pPr marL="1371600" lvl="2" indent="-457200"/>
            <a:r>
              <a:rPr lang="en-GB"/>
              <a:t>Accessible via Internet or mobile phone</a:t>
            </a:r>
          </a:p>
        </p:txBody>
      </p:sp>
      <p:pic>
        <p:nvPicPr>
          <p:cNvPr id="483332" name="Picture 4" descr="paypa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648" y="4149080"/>
            <a:ext cx="2879725" cy="1479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3333" name="Picture 5" descr="google_checkou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080" y="3789040"/>
            <a:ext cx="1728787" cy="1728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7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Main areas of e-money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AutoNum type="arabicPeriod" startAt="2"/>
            </a:pPr>
            <a:r>
              <a:rPr lang="en-GB" b="1">
                <a:solidFill>
                  <a:srgbClr val="00CC00"/>
                </a:solidFill>
              </a:rPr>
              <a:t>Card-based e-money (e-purses): </a:t>
            </a:r>
          </a:p>
          <a:p>
            <a:pPr marL="1371600" lvl="2" indent="-457200">
              <a:lnSpc>
                <a:spcPct val="90000"/>
              </a:lnSpc>
            </a:pPr>
            <a:r>
              <a:rPr lang="en-GB"/>
              <a:t>Stored on a chip embedded in a card</a:t>
            </a:r>
          </a:p>
          <a:p>
            <a:pPr marL="1371600" lvl="2" indent="-457200">
              <a:lnSpc>
                <a:spcPct val="90000"/>
              </a:lnSpc>
            </a:pPr>
            <a:r>
              <a:rPr lang="en-GB"/>
              <a:t>Card is used for authentication rather than for account information</a:t>
            </a:r>
          </a:p>
        </p:txBody>
      </p:sp>
      <p:pic>
        <p:nvPicPr>
          <p:cNvPr id="485380" name="Picture 4" descr="chipknip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9163" y="3943350"/>
            <a:ext cx="4830762" cy="2725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09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Main areas of e-money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17563" y="1600200"/>
            <a:ext cx="5267325" cy="4525963"/>
          </a:xfrm>
        </p:spPr>
        <p:txBody>
          <a:bodyPr/>
          <a:lstStyle/>
          <a:p>
            <a:pPr>
              <a:buFontTx/>
              <a:buNone/>
            </a:pPr>
            <a:r>
              <a:rPr lang="en-GB" b="1"/>
              <a:t>Categories of “smart-cards”:</a:t>
            </a:r>
          </a:p>
          <a:p>
            <a:pPr lvl="1"/>
            <a:endParaRPr lang="en-GB"/>
          </a:p>
          <a:p>
            <a:pPr lvl="1"/>
            <a:r>
              <a:rPr lang="en-GB"/>
              <a:t>Single-purpose</a:t>
            </a:r>
          </a:p>
          <a:p>
            <a:pPr lvl="1"/>
            <a:endParaRPr lang="en-GB"/>
          </a:p>
          <a:p>
            <a:pPr lvl="1"/>
            <a:r>
              <a:rPr lang="en-GB"/>
              <a:t>Limited-purpose</a:t>
            </a:r>
          </a:p>
          <a:p>
            <a:pPr lvl="1"/>
            <a:endParaRPr lang="en-GB"/>
          </a:p>
          <a:p>
            <a:pPr lvl="1"/>
            <a:r>
              <a:rPr lang="en-GB"/>
              <a:t>Multi-purpose</a:t>
            </a:r>
          </a:p>
          <a:p>
            <a:pPr lvl="1"/>
            <a:endParaRPr lang="en-GB"/>
          </a:p>
          <a:p>
            <a:pPr lvl="2"/>
            <a:endParaRPr lang="en-GB"/>
          </a:p>
        </p:txBody>
      </p:sp>
      <p:pic>
        <p:nvPicPr>
          <p:cNvPr id="487428" name="Picture 4" descr="Metro1-RO-0411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4388" y="1214438"/>
            <a:ext cx="1800225" cy="1350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7429" name="Picture 5" descr="2334523495_61c26b9b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2636838"/>
            <a:ext cx="2305050" cy="173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7430" name="Picture 6" descr="kerkstraat_winkelstra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4581525"/>
            <a:ext cx="2879725" cy="21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9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Main areas of e-money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63575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GB" b="1"/>
              <a:t>Categories of “smart-cards”:</a:t>
            </a:r>
          </a:p>
          <a:p>
            <a:pPr lvl="1"/>
            <a:endParaRPr lang="en-GB" sz="900"/>
          </a:p>
          <a:p>
            <a:pPr lvl="1"/>
            <a:r>
              <a:rPr lang="en-GB"/>
              <a:t>Contact card</a:t>
            </a:r>
          </a:p>
          <a:p>
            <a:pPr lvl="1"/>
            <a:endParaRPr lang="en-GB"/>
          </a:p>
          <a:p>
            <a:pPr lvl="1"/>
            <a:r>
              <a:rPr lang="en-GB"/>
              <a:t>Contactless card</a:t>
            </a:r>
          </a:p>
          <a:p>
            <a:pPr lvl="1"/>
            <a:endParaRPr lang="en-GB"/>
          </a:p>
          <a:p>
            <a:pPr lvl="1"/>
            <a:r>
              <a:rPr lang="en-GB"/>
              <a:t>Hybrid card</a:t>
            </a:r>
          </a:p>
          <a:p>
            <a:pPr lvl="1"/>
            <a:endParaRPr lang="en-GB"/>
          </a:p>
          <a:p>
            <a:pPr lvl="1"/>
            <a:r>
              <a:rPr lang="en-GB"/>
              <a:t>Proximity card</a:t>
            </a:r>
          </a:p>
          <a:p>
            <a:pPr lvl="1"/>
            <a:endParaRPr lang="en-GB"/>
          </a:p>
          <a:p>
            <a:pPr lvl="2"/>
            <a:endParaRPr lang="en-GB"/>
          </a:p>
        </p:txBody>
      </p:sp>
      <p:pic>
        <p:nvPicPr>
          <p:cNvPr id="489476" name="Picture 4" descr="chipkni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425" y="1412875"/>
            <a:ext cx="2667000" cy="190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9477" name="Picture 5" descr="ov-chipkaart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3573463"/>
            <a:ext cx="3289300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90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Main areas of e-money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 marL="457200" indent="-457200">
              <a:buFontTx/>
              <a:buAutoNum type="arabicPeriod" startAt="3"/>
            </a:pPr>
            <a:r>
              <a:rPr lang="en-GB" b="1">
                <a:solidFill>
                  <a:srgbClr val="00CC00"/>
                </a:solidFill>
              </a:rPr>
              <a:t>Software-based e-money (network money): </a:t>
            </a:r>
          </a:p>
          <a:p>
            <a:pPr marL="1371600" lvl="2" indent="-457200"/>
            <a:r>
              <a:rPr lang="en-GB"/>
              <a:t>Stored centrally on a server</a:t>
            </a:r>
          </a:p>
          <a:p>
            <a:pPr marL="1371600" lvl="2" indent="-457200"/>
            <a:r>
              <a:rPr lang="en-GB"/>
              <a:t>Controlled by issuer</a:t>
            </a:r>
          </a:p>
          <a:p>
            <a:pPr marL="1371600" lvl="2" indent="-457200"/>
            <a:r>
              <a:rPr lang="en-GB"/>
              <a:t>Remote access via computer</a:t>
            </a:r>
          </a:p>
          <a:p>
            <a:pPr marL="1371600" lvl="2" indent="-457200"/>
            <a:r>
              <a:rPr lang="en-GB"/>
              <a:t>Transmission via telco network or internet</a:t>
            </a:r>
          </a:p>
        </p:txBody>
      </p:sp>
      <p:pic>
        <p:nvPicPr>
          <p:cNvPr id="491524" name="Picture 4" descr="Scratch-off-Card-Prepaid-Card-Calling-Card-F-7-024-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4797152"/>
            <a:ext cx="2376488" cy="1227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26" name="AutoShape 6" descr="9k="/>
          <p:cNvSpPr>
            <a:spLocks noChangeAspect="1" noChangeArrowheads="1"/>
          </p:cNvSpPr>
          <p:nvPr/>
        </p:nvSpPr>
        <p:spPr bwMode="auto">
          <a:xfrm>
            <a:off x="3709988" y="2676525"/>
            <a:ext cx="172402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27" name="AutoShape 7" descr="9k="/>
          <p:cNvSpPr>
            <a:spLocks noChangeAspect="1" noChangeArrowheads="1"/>
          </p:cNvSpPr>
          <p:nvPr/>
        </p:nvSpPr>
        <p:spPr bwMode="auto">
          <a:xfrm>
            <a:off x="3709988" y="2676525"/>
            <a:ext cx="172402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91528" name="Picture 8" descr="card_paysa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652963"/>
            <a:ext cx="2087563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50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ChangeArrowheads="1"/>
          </p:cNvSpPr>
          <p:nvPr/>
        </p:nvSpPr>
        <p:spPr bwMode="auto">
          <a:xfrm>
            <a:off x="1077913" y="5301208"/>
            <a:ext cx="8066087" cy="28892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</a:t>
            </a:r>
          </a:p>
        </p:txBody>
      </p:sp>
      <p:sp>
        <p:nvSpPr>
          <p:cNvPr id="5068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38250" y="1341438"/>
            <a:ext cx="7726363" cy="5030787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GB" sz="2400" dirty="0" smtClean="0"/>
              <a:t>Regulation, yes or no?</a:t>
            </a:r>
          </a:p>
          <a:p>
            <a:pPr marL="533400" indent="-533400">
              <a:lnSpc>
                <a:spcPct val="90000"/>
              </a:lnSpc>
            </a:pPr>
            <a:endParaRPr lang="en-GB" sz="2400" dirty="0" smtClean="0"/>
          </a:p>
          <a:p>
            <a:pPr marL="533400" indent="-533400">
              <a:lnSpc>
                <a:spcPct val="90000"/>
              </a:lnSpc>
            </a:pPr>
            <a:r>
              <a:rPr lang="en-GB" sz="2400" dirty="0" smtClean="0"/>
              <a:t>Payment </a:t>
            </a:r>
            <a:r>
              <a:rPr lang="en-GB" sz="2400" dirty="0"/>
              <a:t>Services Directive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Background &amp; scope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Payment institutions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Information requirements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Rights &amp; </a:t>
            </a:r>
            <a:r>
              <a:rPr lang="en-GB" sz="2000" dirty="0" smtClean="0"/>
              <a:t>obligations</a:t>
            </a:r>
          </a:p>
          <a:p>
            <a:pPr marL="1447800" lvl="2" indent="-533400">
              <a:lnSpc>
                <a:spcPct val="90000"/>
              </a:lnSpc>
            </a:pPr>
            <a:endParaRPr lang="en-GB" sz="2000" dirty="0"/>
          </a:p>
          <a:p>
            <a:pPr marL="533400" indent="-533400">
              <a:lnSpc>
                <a:spcPct val="90000"/>
              </a:lnSpc>
            </a:pPr>
            <a:r>
              <a:rPr lang="en-GB" sz="2400" dirty="0" smtClean="0"/>
              <a:t>E-money </a:t>
            </a:r>
            <a:r>
              <a:rPr lang="en-GB" sz="2400" dirty="0"/>
              <a:t>Directive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Definition of e-money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Main areas of e-money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E-money Directive </a:t>
            </a:r>
            <a:r>
              <a:rPr lang="en-GB" sz="2000" dirty="0" smtClean="0"/>
              <a:t>II</a:t>
            </a:r>
          </a:p>
          <a:p>
            <a:pPr marL="1447800" lvl="2" indent="-533400">
              <a:lnSpc>
                <a:spcPct val="90000"/>
              </a:lnSpc>
            </a:pPr>
            <a:endParaRPr lang="en-GB" sz="2000" dirty="0" smtClean="0"/>
          </a:p>
          <a:p>
            <a:pPr marL="647700" indent="-533400">
              <a:lnSpc>
                <a:spcPct val="90000"/>
              </a:lnSpc>
            </a:pPr>
            <a:r>
              <a:rPr lang="en-GB" sz="2400" dirty="0" smtClean="0"/>
              <a:t>Current Review of PSD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8197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ChangeArrowheads="1"/>
          </p:cNvSpPr>
          <p:nvPr/>
        </p:nvSpPr>
        <p:spPr bwMode="auto">
          <a:xfrm>
            <a:off x="1077913" y="1268413"/>
            <a:ext cx="8066087" cy="5778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en-GB" dirty="0"/>
              <a:t>Outline</a:t>
            </a:r>
          </a:p>
        </p:txBody>
      </p:sp>
      <p:sp>
        <p:nvSpPr>
          <p:cNvPr id="5068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38250" y="1341438"/>
            <a:ext cx="7726363" cy="5030787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GB" sz="2400" dirty="0" smtClean="0"/>
              <a:t>Regulation, yes or no?</a:t>
            </a:r>
          </a:p>
          <a:p>
            <a:pPr marL="533400" indent="-533400">
              <a:lnSpc>
                <a:spcPct val="90000"/>
              </a:lnSpc>
            </a:pPr>
            <a:endParaRPr lang="en-GB" sz="2400" dirty="0" smtClean="0"/>
          </a:p>
          <a:p>
            <a:pPr marL="533400" indent="-533400">
              <a:lnSpc>
                <a:spcPct val="90000"/>
              </a:lnSpc>
            </a:pPr>
            <a:r>
              <a:rPr lang="en-GB" sz="2400" dirty="0" smtClean="0"/>
              <a:t>Payment </a:t>
            </a:r>
            <a:r>
              <a:rPr lang="en-GB" sz="2400" dirty="0"/>
              <a:t>Services Directive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Background &amp; scope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Payment institutions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Information requirements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Rights &amp; </a:t>
            </a:r>
            <a:r>
              <a:rPr lang="en-GB" sz="2000" dirty="0" smtClean="0"/>
              <a:t>obligations</a:t>
            </a:r>
          </a:p>
          <a:p>
            <a:pPr marL="1447800" lvl="2" indent="-533400">
              <a:lnSpc>
                <a:spcPct val="90000"/>
              </a:lnSpc>
            </a:pPr>
            <a:endParaRPr lang="en-GB" sz="2000" dirty="0"/>
          </a:p>
          <a:p>
            <a:pPr marL="533400" indent="-533400">
              <a:lnSpc>
                <a:spcPct val="90000"/>
              </a:lnSpc>
            </a:pPr>
            <a:r>
              <a:rPr lang="en-GB" sz="2400" dirty="0" smtClean="0"/>
              <a:t>E-money </a:t>
            </a:r>
            <a:r>
              <a:rPr lang="en-GB" sz="2400" dirty="0"/>
              <a:t>Directive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Definition of e-money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Main areas of e-money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E-money Directive </a:t>
            </a:r>
            <a:r>
              <a:rPr lang="en-GB" sz="2000" dirty="0" smtClean="0"/>
              <a:t>II</a:t>
            </a:r>
          </a:p>
          <a:p>
            <a:pPr marL="1447800" lvl="2" indent="-533400">
              <a:lnSpc>
                <a:spcPct val="90000"/>
              </a:lnSpc>
            </a:pPr>
            <a:endParaRPr lang="en-GB" sz="2000" dirty="0" smtClean="0"/>
          </a:p>
          <a:p>
            <a:pPr marL="647700" indent="-533400">
              <a:lnSpc>
                <a:spcPct val="90000"/>
              </a:lnSpc>
            </a:pPr>
            <a:r>
              <a:rPr lang="en-GB" sz="2400" dirty="0" smtClean="0"/>
              <a:t>Current Review of PSD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7074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8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E-money Directive II: background</a:t>
            </a:r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E-money Directive I (2000)</a:t>
            </a:r>
          </a:p>
          <a:p>
            <a:pPr lvl="2"/>
            <a:r>
              <a:rPr lang="en-GB"/>
              <a:t>Prudential requirements dominated</a:t>
            </a:r>
          </a:p>
          <a:p>
            <a:pPr lvl="2"/>
            <a:r>
              <a:rPr lang="en-GB"/>
              <a:t>Impediment to innovation</a:t>
            </a:r>
          </a:p>
          <a:p>
            <a:pPr lvl="2"/>
            <a:endParaRPr lang="en-GB"/>
          </a:p>
          <a:p>
            <a:r>
              <a:rPr lang="en-GB"/>
              <a:t>E-money Directive II (2011)</a:t>
            </a:r>
          </a:p>
          <a:p>
            <a:pPr lvl="2"/>
            <a:r>
              <a:rPr lang="en-GB"/>
              <a:t>To facilitate entrance for small issuers</a:t>
            </a:r>
          </a:p>
          <a:p>
            <a:pPr lvl="2"/>
            <a:r>
              <a:rPr lang="en-GB"/>
              <a:t>To foster innovation and competition</a:t>
            </a:r>
          </a:p>
          <a:p>
            <a:pPr lvl="2"/>
            <a:r>
              <a:rPr lang="en-GB"/>
              <a:t>To ensure consistency with the PSD</a:t>
            </a:r>
          </a:p>
        </p:txBody>
      </p:sp>
    </p:spTree>
    <p:extLst>
      <p:ext uri="{BB962C8B-B14F-4D97-AF65-F5344CB8AC3E}">
        <p14:creationId xmlns:p14="http://schemas.microsoft.com/office/powerpoint/2010/main" val="348435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E-money Directive II: main changes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b="1" dirty="0"/>
              <a:t>Main adjustments:</a:t>
            </a:r>
          </a:p>
          <a:p>
            <a:pPr lvl="1"/>
            <a:r>
              <a:rPr lang="en-GB" dirty="0"/>
              <a:t>ELMI’s defined as financial institutions</a:t>
            </a:r>
          </a:p>
          <a:p>
            <a:pPr lvl="1"/>
            <a:r>
              <a:rPr lang="en-GB" dirty="0"/>
              <a:t>Authorisation of ELMI’s and registration of small issuers: Article 5 of PSD</a:t>
            </a:r>
          </a:p>
          <a:p>
            <a:pPr lvl="1"/>
            <a:r>
              <a:rPr lang="en-GB" dirty="0"/>
              <a:t>Exemption for limited scope schemes</a:t>
            </a:r>
          </a:p>
          <a:p>
            <a:pPr lvl="1"/>
            <a:r>
              <a:rPr lang="en-GB" dirty="0" err="1"/>
              <a:t>Passporting</a:t>
            </a:r>
            <a:r>
              <a:rPr lang="en-GB" dirty="0"/>
              <a:t> ELMI’s: Article 25 of PSD</a:t>
            </a:r>
          </a:p>
          <a:p>
            <a:pPr lvl="1"/>
            <a:r>
              <a:rPr lang="en-GB" dirty="0"/>
              <a:t>No passports for small issuers </a:t>
            </a:r>
          </a:p>
          <a:p>
            <a:pPr lvl="1"/>
            <a:r>
              <a:rPr lang="en-GB" dirty="0"/>
              <a:t>New prudential regime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855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E-money Directive II: main changes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b="1"/>
              <a:t>Prudential changes:</a:t>
            </a:r>
          </a:p>
          <a:p>
            <a:pPr lvl="1"/>
            <a:endParaRPr lang="en-GB" sz="900"/>
          </a:p>
          <a:p>
            <a:pPr lvl="1"/>
            <a:r>
              <a:rPr lang="en-GB"/>
              <a:t>Initial capital for ELMI’s reduced from EUR 1 million to EUR 350,000</a:t>
            </a:r>
          </a:p>
          <a:p>
            <a:pPr lvl="1"/>
            <a:endParaRPr lang="en-GB"/>
          </a:p>
          <a:p>
            <a:pPr lvl="1"/>
            <a:r>
              <a:rPr lang="en-GB"/>
              <a:t>Replacement of investment rules by safeguarding</a:t>
            </a:r>
          </a:p>
          <a:p>
            <a:pPr lvl="1"/>
            <a:endParaRPr lang="en-GB"/>
          </a:p>
          <a:p>
            <a:pPr lvl="1"/>
            <a:r>
              <a:rPr lang="en-GB"/>
              <a:t>ELMI’s can now carry out mixed businesses</a:t>
            </a:r>
          </a:p>
          <a:p>
            <a:pPr lvl="2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77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ChangeArrowheads="1"/>
          </p:cNvSpPr>
          <p:nvPr/>
        </p:nvSpPr>
        <p:spPr bwMode="auto">
          <a:xfrm>
            <a:off x="1077913" y="5949280"/>
            <a:ext cx="6302399" cy="504949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</a:t>
            </a:r>
          </a:p>
        </p:txBody>
      </p:sp>
      <p:sp>
        <p:nvSpPr>
          <p:cNvPr id="5068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38250" y="1341438"/>
            <a:ext cx="7726363" cy="5030787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GB" sz="2400" dirty="0" smtClean="0"/>
              <a:t>Regulation, yes or no?</a:t>
            </a:r>
          </a:p>
          <a:p>
            <a:pPr marL="533400" indent="-533400">
              <a:lnSpc>
                <a:spcPct val="90000"/>
              </a:lnSpc>
            </a:pPr>
            <a:endParaRPr lang="en-GB" sz="2400" dirty="0" smtClean="0"/>
          </a:p>
          <a:p>
            <a:pPr marL="533400" indent="-533400">
              <a:lnSpc>
                <a:spcPct val="90000"/>
              </a:lnSpc>
            </a:pPr>
            <a:r>
              <a:rPr lang="en-GB" sz="2400" dirty="0" smtClean="0"/>
              <a:t>Payment </a:t>
            </a:r>
            <a:r>
              <a:rPr lang="en-GB" sz="2400" dirty="0"/>
              <a:t>Services Directive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Background &amp; scope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Payment institutions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Information requirements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Rights &amp; </a:t>
            </a:r>
            <a:r>
              <a:rPr lang="en-GB" sz="2000" dirty="0" smtClean="0"/>
              <a:t>obligations</a:t>
            </a:r>
          </a:p>
          <a:p>
            <a:pPr marL="1447800" lvl="2" indent="-533400">
              <a:lnSpc>
                <a:spcPct val="90000"/>
              </a:lnSpc>
            </a:pPr>
            <a:endParaRPr lang="en-GB" sz="2000" dirty="0"/>
          </a:p>
          <a:p>
            <a:pPr marL="533400" indent="-533400">
              <a:lnSpc>
                <a:spcPct val="90000"/>
              </a:lnSpc>
            </a:pPr>
            <a:r>
              <a:rPr lang="en-GB" sz="2400" dirty="0" smtClean="0"/>
              <a:t>E-money </a:t>
            </a:r>
            <a:r>
              <a:rPr lang="en-GB" sz="2400" dirty="0"/>
              <a:t>Directive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Definition of e-money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Main areas of e-money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E-money Directive </a:t>
            </a:r>
            <a:r>
              <a:rPr lang="en-GB" sz="2000" dirty="0" smtClean="0"/>
              <a:t>II</a:t>
            </a:r>
          </a:p>
          <a:p>
            <a:pPr marL="1447800" lvl="2" indent="-533400">
              <a:lnSpc>
                <a:spcPct val="90000"/>
              </a:lnSpc>
            </a:pPr>
            <a:endParaRPr lang="en-GB" sz="2000" dirty="0" smtClean="0"/>
          </a:p>
          <a:p>
            <a:pPr marL="647700" indent="-533400">
              <a:lnSpc>
                <a:spcPct val="90000"/>
              </a:lnSpc>
            </a:pPr>
            <a:r>
              <a:rPr lang="en-GB" sz="2400" dirty="0" smtClean="0"/>
              <a:t>Current Review of PSD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8122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8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review of PSD</a:t>
            </a:r>
            <a:endParaRPr lang="en-GB" dirty="0"/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r>
              <a:rPr lang="en-GB" dirty="0" smtClean="0"/>
              <a:t>Motives:</a:t>
            </a:r>
          </a:p>
          <a:p>
            <a:pPr lvl="1"/>
            <a:r>
              <a:rPr lang="en-GB" dirty="0" smtClean="0"/>
              <a:t>High degree of national flexibility</a:t>
            </a:r>
          </a:p>
          <a:p>
            <a:pPr lvl="1"/>
            <a:r>
              <a:rPr lang="en-GB" dirty="0" smtClean="0"/>
              <a:t>To tackle new developments</a:t>
            </a:r>
          </a:p>
          <a:p>
            <a:pPr lvl="1"/>
            <a:r>
              <a:rPr lang="en-GB" dirty="0" smtClean="0"/>
              <a:t>To ensure fair market access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A European Commission proposal is expected for June 2013. 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114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review of PSD</a:t>
            </a:r>
            <a:endParaRPr lang="en-GB" dirty="0"/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579296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Main issues considered:</a:t>
            </a:r>
          </a:p>
          <a:p>
            <a:r>
              <a:rPr lang="en-GB" dirty="0" smtClean="0"/>
              <a:t>Redefinition of scope</a:t>
            </a:r>
          </a:p>
          <a:p>
            <a:r>
              <a:rPr lang="en-GB" dirty="0" smtClean="0"/>
              <a:t>Consistency of licensing &amp; supervisory rules</a:t>
            </a:r>
          </a:p>
          <a:p>
            <a:r>
              <a:rPr lang="en-GB" dirty="0" smtClean="0"/>
              <a:t>Harmonisation of charging and refund rules</a:t>
            </a:r>
          </a:p>
          <a:p>
            <a:r>
              <a:rPr lang="en-GB" dirty="0" smtClean="0"/>
              <a:t>Facilitation of market access…</a:t>
            </a:r>
          </a:p>
          <a:p>
            <a:pPr lvl="1"/>
            <a:r>
              <a:rPr lang="en-GB" sz="2400" dirty="0" smtClean="0"/>
              <a:t>to </a:t>
            </a:r>
            <a:r>
              <a:rPr lang="en-GB" sz="2400" dirty="0"/>
              <a:t>d</a:t>
            </a:r>
            <a:r>
              <a:rPr lang="en-GB" sz="2400" dirty="0" smtClean="0"/>
              <a:t>esignated payment systems by PI’s</a:t>
            </a:r>
          </a:p>
          <a:p>
            <a:pPr lvl="1"/>
            <a:r>
              <a:rPr lang="en-GB" sz="2400" dirty="0" smtClean="0"/>
              <a:t>to information about available funds by 3</a:t>
            </a:r>
            <a:r>
              <a:rPr lang="en-GB" sz="2400" baseline="30000" dirty="0" smtClean="0"/>
              <a:t>rd</a:t>
            </a:r>
            <a:r>
              <a:rPr lang="en-GB" sz="2400" dirty="0" smtClean="0"/>
              <a:t> parties</a:t>
            </a:r>
          </a:p>
          <a:p>
            <a:pPr lvl="1"/>
            <a:r>
              <a:rPr lang="en-GB" sz="2400" dirty="0" smtClean="0"/>
              <a:t>to payment accounts by 3</a:t>
            </a:r>
            <a:r>
              <a:rPr lang="en-GB" sz="2400" baseline="30000" dirty="0" smtClean="0"/>
              <a:t>rd</a:t>
            </a:r>
            <a:r>
              <a:rPr lang="en-GB" sz="2400" dirty="0" smtClean="0"/>
              <a:t> party PSP of </a:t>
            </a:r>
            <a:r>
              <a:rPr lang="en-GB" sz="2400" smtClean="0"/>
              <a:t>online services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32373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4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549275"/>
            <a:ext cx="7772400" cy="1470025"/>
          </a:xfrm>
        </p:spPr>
        <p:txBody>
          <a:bodyPr/>
          <a:lstStyle/>
          <a:p>
            <a:r>
              <a:rPr lang="nl-NL" sz="4400"/>
              <a:t>Any questions?</a:t>
            </a:r>
            <a:endParaRPr lang="en-GB" sz="4400"/>
          </a:p>
        </p:txBody>
      </p:sp>
      <p:pic>
        <p:nvPicPr>
          <p:cNvPr id="295947" name="Picture 11" descr="rech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989138"/>
            <a:ext cx="4321175" cy="324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24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Regulation?</a:t>
            </a:r>
          </a:p>
        </p:txBody>
      </p:sp>
      <p:sp>
        <p:nvSpPr>
          <p:cNvPr id="431109" name="Rectangle 5"/>
          <p:cNvSpPr>
            <a:spLocks noChangeArrowheads="1"/>
          </p:cNvSpPr>
          <p:nvPr/>
        </p:nvSpPr>
        <p:spPr bwMode="auto">
          <a:xfrm>
            <a:off x="250825" y="1341438"/>
            <a:ext cx="8713788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buClrTx/>
            </a:pPr>
            <a:r>
              <a:rPr lang="en-GB" i="0">
                <a:solidFill>
                  <a:srgbClr val="00CC00"/>
                </a:solidFill>
              </a:rPr>
              <a:t>Reasons to regulate: 	</a:t>
            </a:r>
            <a:r>
              <a:rPr lang="en-GB" i="0"/>
              <a:t>	</a:t>
            </a:r>
            <a:r>
              <a:rPr lang="en-GB" i="0">
                <a:solidFill>
                  <a:srgbClr val="FF0000"/>
                </a:solidFill>
              </a:rPr>
              <a:t>Drawbacks of regulation:</a:t>
            </a:r>
          </a:p>
        </p:txBody>
      </p:sp>
      <p:sp>
        <p:nvSpPr>
          <p:cNvPr id="431111" name="Rectangle 7"/>
          <p:cNvSpPr>
            <a:spLocks noChangeArrowheads="1"/>
          </p:cNvSpPr>
          <p:nvPr/>
        </p:nvSpPr>
        <p:spPr bwMode="auto">
          <a:xfrm>
            <a:off x="1832422" y="2665413"/>
            <a:ext cx="92868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/>
            <a:r>
              <a:rPr lang="en-US" sz="9600" b="1" i="0" dirty="0">
                <a:solidFill>
                  <a:srgbClr val="00CC00"/>
                </a:solidFill>
              </a:rPr>
              <a:t>?</a:t>
            </a:r>
            <a:endParaRPr lang="en-GB" sz="9600" b="1" i="0" dirty="0">
              <a:solidFill>
                <a:srgbClr val="00CC00"/>
              </a:solidFill>
            </a:endParaRPr>
          </a:p>
        </p:txBody>
      </p:sp>
      <p:sp>
        <p:nvSpPr>
          <p:cNvPr id="431112" name="Rectangle 8"/>
          <p:cNvSpPr>
            <a:spLocks noChangeArrowheads="1"/>
          </p:cNvSpPr>
          <p:nvPr/>
        </p:nvSpPr>
        <p:spPr bwMode="auto">
          <a:xfrm>
            <a:off x="6588125" y="2665413"/>
            <a:ext cx="92868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/>
            <a:r>
              <a:rPr lang="en-US" sz="9600" b="1" i="0">
                <a:solidFill>
                  <a:srgbClr val="FF0000"/>
                </a:solidFill>
              </a:rPr>
              <a:t>?</a:t>
            </a:r>
            <a:endParaRPr lang="en-GB" sz="9600" b="1" i="0">
              <a:solidFill>
                <a:srgbClr val="FF0000"/>
              </a:solidFill>
            </a:endParaRPr>
          </a:p>
        </p:txBody>
      </p:sp>
      <p:sp>
        <p:nvSpPr>
          <p:cNvPr id="43111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961703" y="1844824"/>
            <a:ext cx="3970337" cy="4525963"/>
          </a:xfrm>
          <a:noFill/>
          <a:ln/>
        </p:spPr>
        <p:txBody>
          <a:bodyPr/>
          <a:lstStyle/>
          <a:p>
            <a:r>
              <a:rPr lang="en-GB" sz="2400" dirty="0"/>
              <a:t>Generate trust</a:t>
            </a:r>
          </a:p>
          <a:p>
            <a:r>
              <a:rPr lang="en-GB" sz="2400" dirty="0"/>
              <a:t>Protect consumers</a:t>
            </a:r>
          </a:p>
          <a:p>
            <a:r>
              <a:rPr lang="en-GB" sz="2400" dirty="0"/>
              <a:t>Stimulate competition</a:t>
            </a:r>
          </a:p>
          <a:p>
            <a:r>
              <a:rPr lang="en-GB" sz="2400" dirty="0"/>
              <a:t>Stimulate efficiency</a:t>
            </a:r>
          </a:p>
          <a:p>
            <a:r>
              <a:rPr lang="en-GB" sz="2400" dirty="0"/>
              <a:t>Prevent uncontrolled money creation</a:t>
            </a:r>
          </a:p>
          <a:p>
            <a:r>
              <a:rPr lang="en-GB" sz="2400" dirty="0"/>
              <a:t>Enforce compliance</a:t>
            </a:r>
          </a:p>
          <a:p>
            <a:r>
              <a:rPr lang="en-GB" sz="2400" dirty="0"/>
              <a:t>Safeguard privacy</a:t>
            </a:r>
          </a:p>
          <a:p>
            <a:r>
              <a:rPr lang="en-GB" sz="2400" dirty="0"/>
              <a:t>........</a:t>
            </a:r>
          </a:p>
          <a:p>
            <a:r>
              <a:rPr lang="en-GB" sz="2400" dirty="0"/>
              <a:t>........</a:t>
            </a:r>
          </a:p>
        </p:txBody>
      </p:sp>
      <p:sp>
        <p:nvSpPr>
          <p:cNvPr id="431115" name="Rectangle 11"/>
          <p:cNvSpPr>
            <a:spLocks noChangeArrowheads="1"/>
          </p:cNvSpPr>
          <p:nvPr/>
        </p:nvSpPr>
        <p:spPr bwMode="auto">
          <a:xfrm>
            <a:off x="5354638" y="1855788"/>
            <a:ext cx="397033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buClrTx/>
              <a:buFontTx/>
              <a:buChar char="•"/>
            </a:pPr>
            <a:r>
              <a:rPr lang="en-GB" sz="2400" i="0"/>
              <a:t>Hamper innovation</a:t>
            </a:r>
          </a:p>
          <a:p>
            <a:pPr marL="342900" indent="-342900" algn="l">
              <a:buClrTx/>
              <a:buFontTx/>
              <a:buChar char="•"/>
            </a:pPr>
            <a:r>
              <a:rPr lang="en-GB" sz="2400" i="0"/>
              <a:t>Hamper competition</a:t>
            </a:r>
          </a:p>
          <a:p>
            <a:pPr marL="342900" indent="-342900" algn="l">
              <a:buClrTx/>
              <a:buFontTx/>
              <a:buChar char="•"/>
            </a:pPr>
            <a:r>
              <a:rPr lang="en-GB" sz="2400" i="0"/>
              <a:t>Costly</a:t>
            </a:r>
          </a:p>
          <a:p>
            <a:pPr marL="342900" indent="-342900" algn="l">
              <a:buClrTx/>
              <a:buFontTx/>
              <a:buChar char="•"/>
            </a:pPr>
            <a:r>
              <a:rPr lang="en-GB" sz="2400" i="0"/>
              <a:t>........</a:t>
            </a:r>
          </a:p>
          <a:p>
            <a:pPr marL="342900" indent="-342900" algn="l">
              <a:buClrTx/>
              <a:buFontTx/>
              <a:buChar char="•"/>
            </a:pPr>
            <a:r>
              <a:rPr lang="en-GB" sz="2400" i="0"/>
              <a:t>........</a:t>
            </a:r>
          </a:p>
        </p:txBody>
      </p:sp>
    </p:spTree>
    <p:extLst>
      <p:ext uri="{BB962C8B-B14F-4D97-AF65-F5344CB8AC3E}">
        <p14:creationId xmlns:p14="http://schemas.microsoft.com/office/powerpoint/2010/main" val="126194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11" grpId="0"/>
      <p:bldP spid="431112" grpId="0"/>
      <p:bldP spid="431114" grpId="0" build="p"/>
      <p:bldP spid="4311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Regulation?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600200"/>
            <a:ext cx="771525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GB" b="1"/>
              <a:t>EU solution: proportionate regulation</a:t>
            </a:r>
          </a:p>
          <a:p>
            <a:pPr>
              <a:buFontTx/>
              <a:buNone/>
            </a:pPr>
            <a:endParaRPr lang="en-GB"/>
          </a:p>
          <a:p>
            <a:pPr>
              <a:buFontTx/>
              <a:buNone/>
            </a:pPr>
            <a:r>
              <a:rPr lang="en-GB"/>
              <a:t>Activity </a:t>
            </a:r>
            <a:r>
              <a:rPr lang="en-GB">
                <a:cs typeface="Arial" pitchFamily="34" charset="0"/>
              </a:rPr>
              <a:t>► Risk ► Regulation</a:t>
            </a:r>
          </a:p>
          <a:p>
            <a:pPr>
              <a:buFontTx/>
              <a:buNone/>
            </a:pPr>
            <a:endParaRPr lang="en-GB">
              <a:cs typeface="Arial" pitchFamily="34" charset="0"/>
            </a:endParaRPr>
          </a:p>
          <a:p>
            <a:r>
              <a:rPr lang="en-GB">
                <a:cs typeface="Arial" pitchFamily="34" charset="0"/>
              </a:rPr>
              <a:t>Banking Directives (national)</a:t>
            </a:r>
          </a:p>
          <a:p>
            <a:r>
              <a:rPr lang="en-GB">
                <a:cs typeface="Arial" pitchFamily="34" charset="0"/>
              </a:rPr>
              <a:t>Payment Services Directive</a:t>
            </a:r>
          </a:p>
          <a:p>
            <a:r>
              <a:rPr lang="en-GB">
                <a:cs typeface="Arial" pitchFamily="34" charset="0"/>
              </a:rPr>
              <a:t>E-money Directive</a:t>
            </a:r>
          </a:p>
        </p:txBody>
      </p:sp>
    </p:spTree>
    <p:extLst>
      <p:ext uri="{BB962C8B-B14F-4D97-AF65-F5344CB8AC3E}">
        <p14:creationId xmlns:p14="http://schemas.microsoft.com/office/powerpoint/2010/main" val="19060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ChangeArrowheads="1"/>
          </p:cNvSpPr>
          <p:nvPr/>
        </p:nvSpPr>
        <p:spPr bwMode="auto">
          <a:xfrm>
            <a:off x="1077913" y="1988840"/>
            <a:ext cx="8066087" cy="5778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</a:t>
            </a:r>
          </a:p>
        </p:txBody>
      </p:sp>
      <p:sp>
        <p:nvSpPr>
          <p:cNvPr id="5068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38250" y="1341438"/>
            <a:ext cx="7726363" cy="5030787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GB" sz="2400" dirty="0" smtClean="0"/>
              <a:t>Regulation, yes or no?</a:t>
            </a:r>
          </a:p>
          <a:p>
            <a:pPr marL="533400" indent="-533400">
              <a:lnSpc>
                <a:spcPct val="90000"/>
              </a:lnSpc>
            </a:pPr>
            <a:endParaRPr lang="en-GB" sz="2400" dirty="0" smtClean="0"/>
          </a:p>
          <a:p>
            <a:pPr marL="533400" indent="-533400">
              <a:lnSpc>
                <a:spcPct val="90000"/>
              </a:lnSpc>
            </a:pPr>
            <a:r>
              <a:rPr lang="en-GB" sz="2400" dirty="0" smtClean="0"/>
              <a:t>Payment </a:t>
            </a:r>
            <a:r>
              <a:rPr lang="en-GB" sz="2400" dirty="0"/>
              <a:t>Services Directive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Background &amp; scope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Payment institutions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Information requirements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Rights &amp; </a:t>
            </a:r>
            <a:r>
              <a:rPr lang="en-GB" sz="2000" dirty="0" smtClean="0"/>
              <a:t>obligations</a:t>
            </a:r>
          </a:p>
          <a:p>
            <a:pPr marL="1447800" lvl="2" indent="-533400">
              <a:lnSpc>
                <a:spcPct val="90000"/>
              </a:lnSpc>
            </a:pPr>
            <a:endParaRPr lang="en-GB" sz="2000" dirty="0"/>
          </a:p>
          <a:p>
            <a:pPr marL="533400" indent="-533400">
              <a:lnSpc>
                <a:spcPct val="90000"/>
              </a:lnSpc>
            </a:pPr>
            <a:r>
              <a:rPr lang="en-GB" sz="2400" dirty="0" smtClean="0"/>
              <a:t>E-money </a:t>
            </a:r>
            <a:r>
              <a:rPr lang="en-GB" sz="2400" dirty="0"/>
              <a:t>Directive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Definition of e-money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Main areas of e-money</a:t>
            </a:r>
          </a:p>
          <a:p>
            <a:pPr marL="1447800" lvl="2" indent="-533400">
              <a:lnSpc>
                <a:spcPct val="90000"/>
              </a:lnSpc>
            </a:pPr>
            <a:r>
              <a:rPr lang="en-GB" sz="2000" dirty="0"/>
              <a:t>E-money Directive </a:t>
            </a:r>
            <a:r>
              <a:rPr lang="en-GB" sz="2000" dirty="0" smtClean="0"/>
              <a:t>II</a:t>
            </a:r>
          </a:p>
          <a:p>
            <a:pPr marL="1447800" lvl="2" indent="-533400">
              <a:lnSpc>
                <a:spcPct val="90000"/>
              </a:lnSpc>
            </a:pPr>
            <a:endParaRPr lang="en-GB" sz="2000" dirty="0" smtClean="0"/>
          </a:p>
          <a:p>
            <a:pPr marL="647700" indent="-533400">
              <a:lnSpc>
                <a:spcPct val="90000"/>
              </a:lnSpc>
            </a:pPr>
            <a:r>
              <a:rPr lang="en-GB" sz="2400" dirty="0" smtClean="0"/>
              <a:t>Current Review of PSD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8513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PSD: background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91513" cy="4525963"/>
          </a:xfrm>
        </p:spPr>
        <p:txBody>
          <a:bodyPr/>
          <a:lstStyle/>
          <a:p>
            <a:r>
              <a:rPr lang="en-GB"/>
              <a:t>Adopted on 13 Nov. 2007</a:t>
            </a:r>
          </a:p>
          <a:p>
            <a:endParaRPr lang="en-GB"/>
          </a:p>
          <a:p>
            <a:r>
              <a:rPr lang="en-GB"/>
              <a:t>Implementation in national law by 1 Nov. 2009</a:t>
            </a:r>
          </a:p>
          <a:p>
            <a:endParaRPr lang="en-GB"/>
          </a:p>
          <a:p>
            <a:r>
              <a:rPr lang="en-GB"/>
              <a:t>Legal harmonisation for SEPA</a:t>
            </a:r>
          </a:p>
          <a:p>
            <a:endParaRPr lang="en-GB"/>
          </a:p>
          <a:p>
            <a:endParaRPr lang="en-GB"/>
          </a:p>
        </p:txBody>
      </p:sp>
      <p:pic>
        <p:nvPicPr>
          <p:cNvPr id="411653" name="Picture 5" descr="regelgev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4608513"/>
            <a:ext cx="2592388" cy="2035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89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PSD: objectives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GB"/>
              <a:t>Enhance competition </a:t>
            </a:r>
            <a:r>
              <a:rPr lang="en-GB">
                <a:solidFill>
                  <a:srgbClr val="00CC00"/>
                </a:solidFill>
                <a:latin typeface=""/>
              </a:rPr>
              <a:t>→ Definition of Payment Institutions</a:t>
            </a:r>
          </a:p>
          <a:p>
            <a:pPr marL="533400" indent="-533400">
              <a:buFontTx/>
              <a:buAutoNum type="arabicPeriod"/>
            </a:pPr>
            <a:endParaRPr lang="en-GB">
              <a:solidFill>
                <a:srgbClr val="00CC00"/>
              </a:solidFill>
            </a:endParaRPr>
          </a:p>
          <a:p>
            <a:pPr marL="533400" indent="-533400">
              <a:buFontTx/>
              <a:buAutoNum type="arabicPeriod"/>
            </a:pPr>
            <a:r>
              <a:rPr lang="en-GB"/>
              <a:t>Increase market transparency </a:t>
            </a:r>
            <a:r>
              <a:rPr lang="en-GB">
                <a:solidFill>
                  <a:srgbClr val="00CC00"/>
                </a:solidFill>
                <a:latin typeface=""/>
              </a:rPr>
              <a:t>→ Requirements on information and transparency</a:t>
            </a:r>
            <a:r>
              <a:rPr lang="en-GB">
                <a:latin typeface=""/>
              </a:rPr>
              <a:t> </a:t>
            </a:r>
            <a:endParaRPr lang="en-GB"/>
          </a:p>
          <a:p>
            <a:pPr marL="533400" indent="-533400">
              <a:buFontTx/>
              <a:buAutoNum type="arabicPeriod"/>
            </a:pPr>
            <a:endParaRPr lang="en-GB"/>
          </a:p>
          <a:p>
            <a:pPr marL="533400" indent="-533400">
              <a:buFontTx/>
              <a:buAutoNum type="arabicPeriod"/>
            </a:pPr>
            <a:r>
              <a:rPr lang="en-GB"/>
              <a:t>Standardise rights &amp; obligations </a:t>
            </a:r>
            <a:r>
              <a:rPr lang="en-GB">
                <a:solidFill>
                  <a:srgbClr val="00CC00"/>
                </a:solidFill>
                <a:latin typeface=""/>
              </a:rPr>
              <a:t>→ Rules on the relation user and provider</a:t>
            </a:r>
            <a:endParaRPr lang="en-GB">
              <a:solidFill>
                <a:srgbClr val="00CC00"/>
              </a:solidFill>
            </a:endParaRPr>
          </a:p>
          <a:p>
            <a:pPr marL="533400" indent="-533400"/>
            <a:endParaRPr lang="en-GB">
              <a:solidFill>
                <a:srgbClr val="00CC00"/>
              </a:solidFill>
            </a:endParaRPr>
          </a:p>
          <a:p>
            <a:pPr marL="533400" indent="-53340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38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Scope of PSD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412875"/>
            <a:ext cx="7993062" cy="5229225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en-GB" dirty="0"/>
              <a:t>Territory limits: EEA</a:t>
            </a:r>
          </a:p>
          <a:p>
            <a:pPr marL="457200" indent="-457200"/>
            <a:endParaRPr lang="en-GB" dirty="0"/>
          </a:p>
          <a:p>
            <a:pPr marL="457200" indent="-457200">
              <a:buFontTx/>
              <a:buNone/>
            </a:pPr>
            <a:r>
              <a:rPr lang="en-GB" dirty="0"/>
              <a:t>Currency limits: euro or other EEA currency</a:t>
            </a:r>
          </a:p>
          <a:p>
            <a:pPr marL="914400" lvl="1" indent="-457200"/>
            <a:endParaRPr lang="en-GB" dirty="0"/>
          </a:p>
          <a:p>
            <a:pPr marL="457200" indent="-457200">
              <a:buFontTx/>
              <a:buNone/>
            </a:pPr>
            <a:r>
              <a:rPr lang="en-GB" dirty="0"/>
              <a:t>5 categories of payment services:</a:t>
            </a:r>
          </a:p>
          <a:p>
            <a:pPr marL="914400" lvl="1" indent="-457200">
              <a:buFontTx/>
              <a:buAutoNum type="arabicPeriod"/>
            </a:pPr>
            <a:r>
              <a:rPr lang="en-GB" dirty="0"/>
              <a:t>Cash deposit &amp; withdrawal services</a:t>
            </a:r>
          </a:p>
          <a:p>
            <a:pPr marL="914400" lvl="1" indent="-457200">
              <a:buFontTx/>
              <a:buAutoNum type="arabicPeriod"/>
            </a:pPr>
            <a:r>
              <a:rPr lang="en-GB" dirty="0"/>
              <a:t>Execution of payment transactions</a:t>
            </a:r>
          </a:p>
          <a:p>
            <a:pPr marL="914400" lvl="1" indent="-457200">
              <a:buFontTx/>
              <a:buAutoNum type="arabicPeriod"/>
            </a:pPr>
            <a:r>
              <a:rPr lang="en-GB" dirty="0"/>
              <a:t>Issuing &amp; acquiring of payment instruments</a:t>
            </a:r>
          </a:p>
          <a:p>
            <a:pPr marL="914400" lvl="1" indent="-457200">
              <a:buFontTx/>
              <a:buAutoNum type="arabicPeriod"/>
            </a:pPr>
            <a:r>
              <a:rPr lang="en-GB" dirty="0"/>
              <a:t>Money remittances</a:t>
            </a:r>
          </a:p>
          <a:p>
            <a:pPr marL="914400" lvl="1" indent="-457200">
              <a:buFontTx/>
              <a:buAutoNum type="arabicPeriod"/>
            </a:pPr>
            <a:r>
              <a:rPr lang="en-GB" dirty="0"/>
              <a:t>Intermediary payment services</a:t>
            </a:r>
          </a:p>
          <a:p>
            <a:pPr marL="914400" lvl="1" indent="-4572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009V9">
  <a:themeElements>
    <a:clrScheme name="F009V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009V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009V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09V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09V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09V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09V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009V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09V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09V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09V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09V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09V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009V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F009V9</Template>
  <TotalTime>2368</TotalTime>
  <Words>1183</Words>
  <Application>Microsoft Office PowerPoint</Application>
  <PresentationFormat>Diavoorstelling (4:3)</PresentationFormat>
  <Paragraphs>381</Paragraphs>
  <Slides>36</Slides>
  <Notes>21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37" baseType="lpstr">
      <vt:lpstr>F009V9</vt:lpstr>
      <vt:lpstr>PowerPoint-presentatie</vt:lpstr>
      <vt:lpstr>Outline</vt:lpstr>
      <vt:lpstr>Outline</vt:lpstr>
      <vt:lpstr>Regulation?</vt:lpstr>
      <vt:lpstr>Regulation?</vt:lpstr>
      <vt:lpstr>Outline</vt:lpstr>
      <vt:lpstr>PSD: background</vt:lpstr>
      <vt:lpstr>PSD: objectives</vt:lpstr>
      <vt:lpstr>Scope of PSD</vt:lpstr>
      <vt:lpstr>Outside the scope of PSD</vt:lpstr>
      <vt:lpstr>Outside the scope of PSD</vt:lpstr>
      <vt:lpstr>Outline</vt:lpstr>
      <vt:lpstr>Types of Payment Service Providers</vt:lpstr>
      <vt:lpstr>Payment institutions</vt:lpstr>
      <vt:lpstr>Application process</vt:lpstr>
      <vt:lpstr>Outline</vt:lpstr>
      <vt:lpstr>Information requirements</vt:lpstr>
      <vt:lpstr>Information requirements</vt:lpstr>
      <vt:lpstr>Outline</vt:lpstr>
      <vt:lpstr>Rights &amp; obligations</vt:lpstr>
      <vt:lpstr>Outline</vt:lpstr>
      <vt:lpstr>Definition of e-money</vt:lpstr>
      <vt:lpstr>Outline</vt:lpstr>
      <vt:lpstr>Main areas of e-money</vt:lpstr>
      <vt:lpstr>Main areas of e-money</vt:lpstr>
      <vt:lpstr>Main areas of e-money</vt:lpstr>
      <vt:lpstr>Main areas of e-money</vt:lpstr>
      <vt:lpstr>Main areas of e-money</vt:lpstr>
      <vt:lpstr>Outline</vt:lpstr>
      <vt:lpstr>E-money Directive II: background</vt:lpstr>
      <vt:lpstr>E-money Directive II: main changes</vt:lpstr>
      <vt:lpstr>E-money Directive II: main changes</vt:lpstr>
      <vt:lpstr>Outline</vt:lpstr>
      <vt:lpstr>Current review of PSD</vt:lpstr>
      <vt:lpstr>Current review of PSD</vt:lpstr>
      <vt:lpstr>Any questions?</vt:lpstr>
    </vt:vector>
  </TitlesOfParts>
  <Company>De Nederlandsche 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measure the number of cash payments? The impact of survey design</dc:title>
  <dc:creator>nb0397</dc:creator>
  <cp:lastModifiedBy>Zoodsma-Sungur, mw drs. A.</cp:lastModifiedBy>
  <cp:revision>103</cp:revision>
  <cp:lastPrinted>2012-06-12T09:21:24Z</cp:lastPrinted>
  <dcterms:created xsi:type="dcterms:W3CDTF">2009-03-16T13:29:08Z</dcterms:created>
  <dcterms:modified xsi:type="dcterms:W3CDTF">2013-06-25T16:47:27Z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tsKoppeling">
    <vt:lpwstr>Ja</vt:lpwstr>
  </property>
  <property fmtid="{D5CDD505-2E9C-101B-9397-08002B2CF9AE}" pid="3" name="ntsSluitenEnMinimize">
    <vt:lpwstr>Ja</vt:lpwstr>
  </property>
  <property fmtid="{D5CDD505-2E9C-101B-9397-08002B2CF9AE}" pid="4" name="ntsDatabase">
    <vt:lpwstr>dms\74848892.nsf</vt:lpwstr>
  </property>
  <property fmtid="{D5CDD505-2E9C-101B-9397-08002B2CF9AE}" pid="5" name="ntsServer">
    <vt:lpwstr>CN=P0370100/O=DNB</vt:lpwstr>
  </property>
  <property fmtid="{D5CDD505-2E9C-101B-9397-08002B2CF9AE}" pid="6" name="ntsDocumentUNID">
    <vt:lpwstr>C0BC2614A618F0B2C125757B004A12DA</vt:lpwstr>
  </property>
  <property fmtid="{D5CDD505-2E9C-101B-9397-08002B2CF9AE}" pid="7" name="ntsAttachmentFieldObject">
    <vt:lpwstr>Inhoud</vt:lpwstr>
  </property>
  <property fmtid="{D5CDD505-2E9C-101B-9397-08002B2CF9AE}" pid="8" name="ntsAttachmentFieldName">
    <vt:lpwstr>AttachmentNaam</vt:lpwstr>
  </property>
  <property fmtid="{D5CDD505-2E9C-101B-9397-08002B2CF9AE}" pid="9" name="ntsAttachmentFileName">
    <vt:lpwstr>C:\DOCUME~1\nb0397\LOCALS~1\Temp\doc72992{ID232D2A}.ppt</vt:lpwstr>
  </property>
  <property fmtid="{D5CDD505-2E9C-101B-9397-08002B2CF9AE}" pid="10" name="ntsAttachmentName">
    <vt:lpwstr>doc72992{ID232D2A}.ppt</vt:lpwstr>
  </property>
  <property fmtid="{D5CDD505-2E9C-101B-9397-08002B2CF9AE}" pid="11" name="ntsNotesUserName">
    <vt:lpwstr>CN=mw N. Jonker/O=DNB</vt:lpwstr>
  </property>
  <property fmtid="{D5CDD505-2E9C-101B-9397-08002B2CF9AE}" pid="12" name="ntsResponseDocForm">
    <vt:lpwstr>VERSIE</vt:lpwstr>
  </property>
</Properties>
</file>