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5" r:id="rId2"/>
  </p:sldMasterIdLst>
  <p:notesMasterIdLst>
    <p:notesMasterId r:id="rId31"/>
  </p:notesMasterIdLst>
  <p:handoutMasterIdLst>
    <p:handoutMasterId r:id="rId32"/>
  </p:handoutMasterIdLst>
  <p:sldIdLst>
    <p:sldId id="452" r:id="rId3"/>
    <p:sldId id="454" r:id="rId4"/>
    <p:sldId id="497" r:id="rId5"/>
    <p:sldId id="498" r:id="rId6"/>
    <p:sldId id="507" r:id="rId7"/>
    <p:sldId id="512" r:id="rId8"/>
    <p:sldId id="508" r:id="rId9"/>
    <p:sldId id="455" r:id="rId10"/>
    <p:sldId id="500" r:id="rId11"/>
    <p:sldId id="501" r:id="rId12"/>
    <p:sldId id="499" r:id="rId13"/>
    <p:sldId id="509" r:id="rId14"/>
    <p:sldId id="518" r:id="rId15"/>
    <p:sldId id="521" r:id="rId16"/>
    <p:sldId id="510" r:id="rId17"/>
    <p:sldId id="534" r:id="rId18"/>
    <p:sldId id="514" r:id="rId19"/>
    <p:sldId id="523" r:id="rId20"/>
    <p:sldId id="524" r:id="rId21"/>
    <p:sldId id="527" r:id="rId22"/>
    <p:sldId id="537" r:id="rId23"/>
    <p:sldId id="535" r:id="rId24"/>
    <p:sldId id="503" r:id="rId25"/>
    <p:sldId id="529" r:id="rId26"/>
    <p:sldId id="536" r:id="rId27"/>
    <p:sldId id="530" r:id="rId28"/>
    <p:sldId id="502" r:id="rId29"/>
    <p:sldId id="505" r:id="rId30"/>
  </p:sldIdLst>
  <p:sldSz cx="9144000" cy="6858000" type="screen4x3"/>
  <p:notesSz cx="6810375" cy="9942513"/>
  <p:defaultTextStyle>
    <a:defPPr>
      <a:defRPr lang="nl-NL"/>
    </a:defPPr>
    <a:lvl1pPr algn="l" rtl="0" fontAlgn="base">
      <a:lnSpc>
        <a:spcPct val="90000"/>
      </a:lnSpc>
      <a:spcBef>
        <a:spcPct val="20000"/>
      </a:spcBef>
      <a:spcAft>
        <a:spcPct val="0"/>
      </a:spcAft>
      <a:defRPr sz="2800" kern="1200">
        <a:solidFill>
          <a:schemeClr val="tx1"/>
        </a:solidFill>
        <a:latin typeface="Arial" pitchFamily="34" charset="0"/>
        <a:ea typeface="+mn-ea"/>
        <a:cs typeface="+mn-cs"/>
      </a:defRPr>
    </a:lvl1pPr>
    <a:lvl2pPr marL="457200" algn="l" rtl="0" fontAlgn="base">
      <a:lnSpc>
        <a:spcPct val="90000"/>
      </a:lnSpc>
      <a:spcBef>
        <a:spcPct val="20000"/>
      </a:spcBef>
      <a:spcAft>
        <a:spcPct val="0"/>
      </a:spcAft>
      <a:defRPr sz="2800" kern="1200">
        <a:solidFill>
          <a:schemeClr val="tx1"/>
        </a:solidFill>
        <a:latin typeface="Arial" pitchFamily="34" charset="0"/>
        <a:ea typeface="+mn-ea"/>
        <a:cs typeface="+mn-cs"/>
      </a:defRPr>
    </a:lvl2pPr>
    <a:lvl3pPr marL="914400" algn="l" rtl="0" fontAlgn="base">
      <a:lnSpc>
        <a:spcPct val="90000"/>
      </a:lnSpc>
      <a:spcBef>
        <a:spcPct val="20000"/>
      </a:spcBef>
      <a:spcAft>
        <a:spcPct val="0"/>
      </a:spcAft>
      <a:defRPr sz="2800" kern="1200">
        <a:solidFill>
          <a:schemeClr val="tx1"/>
        </a:solidFill>
        <a:latin typeface="Arial" pitchFamily="34" charset="0"/>
        <a:ea typeface="+mn-ea"/>
        <a:cs typeface="+mn-cs"/>
      </a:defRPr>
    </a:lvl3pPr>
    <a:lvl4pPr marL="1371600" algn="l" rtl="0" fontAlgn="base">
      <a:lnSpc>
        <a:spcPct val="90000"/>
      </a:lnSpc>
      <a:spcBef>
        <a:spcPct val="20000"/>
      </a:spcBef>
      <a:spcAft>
        <a:spcPct val="0"/>
      </a:spcAft>
      <a:defRPr sz="2800" kern="1200">
        <a:solidFill>
          <a:schemeClr val="tx1"/>
        </a:solidFill>
        <a:latin typeface="Arial" pitchFamily="34" charset="0"/>
        <a:ea typeface="+mn-ea"/>
        <a:cs typeface="+mn-cs"/>
      </a:defRPr>
    </a:lvl4pPr>
    <a:lvl5pPr marL="1828800" algn="l" rtl="0" fontAlgn="base">
      <a:lnSpc>
        <a:spcPct val="90000"/>
      </a:lnSpc>
      <a:spcBef>
        <a:spcPct val="2000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FFF00"/>
    <a:srgbClr val="000099"/>
    <a:srgbClr val="006600"/>
    <a:srgbClr val="3D6BFF"/>
    <a:srgbClr val="0099CC"/>
    <a:srgbClr val="003876"/>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7" autoAdjust="0"/>
  </p:normalViewPr>
  <p:slideViewPr>
    <p:cSldViewPr>
      <p:cViewPr varScale="1">
        <p:scale>
          <a:sx n="108" d="100"/>
          <a:sy n="108" d="100"/>
        </p:scale>
        <p:origin x="-10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200">
                <a:latin typeface="Arial" charset="0"/>
              </a:defRPr>
            </a:lvl1pPr>
          </a:lstStyle>
          <a:p>
            <a:pPr>
              <a:defRPr/>
            </a:pPr>
            <a:endParaRPr lang="nl-NL"/>
          </a:p>
        </p:txBody>
      </p:sp>
      <p:sp>
        <p:nvSpPr>
          <p:cNvPr id="117763" name="Rectangle 3"/>
          <p:cNvSpPr>
            <a:spLocks noGrp="1" noChangeArrowheads="1"/>
          </p:cNvSpPr>
          <p:nvPr>
            <p:ph type="dt" sz="quarter" idx="1"/>
          </p:nvPr>
        </p:nvSpPr>
        <p:spPr bwMode="auto">
          <a:xfrm>
            <a:off x="3857625"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atin typeface="Arial" charset="0"/>
              </a:defRPr>
            </a:lvl1pPr>
          </a:lstStyle>
          <a:p>
            <a:pPr>
              <a:defRPr/>
            </a:pPr>
            <a:endParaRPr lang="nl-NL"/>
          </a:p>
        </p:txBody>
      </p:sp>
      <p:sp>
        <p:nvSpPr>
          <p:cNvPr id="117764" name="Rectangle 4"/>
          <p:cNvSpPr>
            <a:spLocks noGrp="1" noChangeArrowheads="1"/>
          </p:cNvSpPr>
          <p:nvPr>
            <p:ph type="ftr" sz="quarter" idx="2"/>
          </p:nvPr>
        </p:nvSpPr>
        <p:spPr bwMode="auto">
          <a:xfrm>
            <a:off x="0"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defRPr sz="1200">
                <a:latin typeface="Arial" charset="0"/>
              </a:defRPr>
            </a:lvl1pPr>
          </a:lstStyle>
          <a:p>
            <a:pPr>
              <a:defRPr/>
            </a:pPr>
            <a:endParaRPr lang="nl-NL"/>
          </a:p>
        </p:txBody>
      </p:sp>
      <p:sp>
        <p:nvSpPr>
          <p:cNvPr id="117765" name="Rectangle 5"/>
          <p:cNvSpPr>
            <a:spLocks noGrp="1" noChangeArrowheads="1"/>
          </p:cNvSpPr>
          <p:nvPr>
            <p:ph type="sldNum" sz="quarter" idx="3"/>
          </p:nvPr>
        </p:nvSpPr>
        <p:spPr bwMode="auto">
          <a:xfrm>
            <a:off x="3857625"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atin typeface="Arial" charset="0"/>
              </a:defRPr>
            </a:lvl1pPr>
          </a:lstStyle>
          <a:p>
            <a:pPr>
              <a:defRPr/>
            </a:pPr>
            <a:fld id="{F42E940D-A5FF-4D04-A847-38C4B5080D92}" type="slidenum">
              <a:rPr lang="nl-NL"/>
              <a:pPr>
                <a:defRPr/>
              </a:pPr>
              <a:t>‹nr.›</a:t>
            </a:fld>
            <a:endParaRPr lang="nl-NL"/>
          </a:p>
        </p:txBody>
      </p:sp>
    </p:spTree>
    <p:extLst>
      <p:ext uri="{BB962C8B-B14F-4D97-AF65-F5344CB8AC3E}">
        <p14:creationId xmlns:p14="http://schemas.microsoft.com/office/powerpoint/2010/main" val="860614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200">
                <a:latin typeface="Arial" charset="0"/>
              </a:defRPr>
            </a:lvl1pPr>
          </a:lstStyle>
          <a:p>
            <a:pPr>
              <a:defRPr/>
            </a:pPr>
            <a:endParaRPr lang="nl-NL"/>
          </a:p>
        </p:txBody>
      </p:sp>
      <p:sp>
        <p:nvSpPr>
          <p:cNvPr id="8195" name="Rectangle 3"/>
          <p:cNvSpPr>
            <a:spLocks noGrp="1" noChangeArrowheads="1"/>
          </p:cNvSpPr>
          <p:nvPr>
            <p:ph type="dt" idx="1"/>
          </p:nvPr>
        </p:nvSpPr>
        <p:spPr bwMode="auto">
          <a:xfrm>
            <a:off x="3857625"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atin typeface="Arial" charset="0"/>
              </a:defRPr>
            </a:lvl1pPr>
          </a:lstStyle>
          <a:p>
            <a:pPr>
              <a:defRPr/>
            </a:pPr>
            <a:endParaRPr lang="nl-NL"/>
          </a:p>
        </p:txBody>
      </p:sp>
      <p:sp>
        <p:nvSpPr>
          <p:cNvPr id="43012" name="Rectangle 4"/>
          <p:cNvSpPr>
            <a:spLocks noGrp="1" noRot="1" noChangeAspect="1" noChangeArrowheads="1" noTextEdit="1"/>
          </p:cNvSpPr>
          <p:nvPr>
            <p:ph type="sldImg" idx="2"/>
          </p:nvPr>
        </p:nvSpPr>
        <p:spPr bwMode="auto">
          <a:xfrm>
            <a:off x="920750" y="746125"/>
            <a:ext cx="4970463"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1038" y="4722813"/>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8198" name="Rectangle 6"/>
          <p:cNvSpPr>
            <a:spLocks noGrp="1" noChangeArrowheads="1"/>
          </p:cNvSpPr>
          <p:nvPr>
            <p:ph type="ftr" sz="quarter" idx="4"/>
          </p:nvPr>
        </p:nvSpPr>
        <p:spPr bwMode="auto">
          <a:xfrm>
            <a:off x="0"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defRPr sz="1200">
                <a:latin typeface="Arial" charset="0"/>
              </a:defRPr>
            </a:lvl1pPr>
          </a:lstStyle>
          <a:p>
            <a:pPr>
              <a:defRPr/>
            </a:pPr>
            <a:endParaRPr lang="nl-NL"/>
          </a:p>
        </p:txBody>
      </p:sp>
      <p:sp>
        <p:nvSpPr>
          <p:cNvPr id="8199" name="Rectangle 7"/>
          <p:cNvSpPr>
            <a:spLocks noGrp="1" noChangeArrowheads="1"/>
          </p:cNvSpPr>
          <p:nvPr>
            <p:ph type="sldNum" sz="quarter" idx="5"/>
          </p:nvPr>
        </p:nvSpPr>
        <p:spPr bwMode="auto">
          <a:xfrm>
            <a:off x="3857625"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atin typeface="Arial" charset="0"/>
              </a:defRPr>
            </a:lvl1pPr>
          </a:lstStyle>
          <a:p>
            <a:pPr>
              <a:defRPr/>
            </a:pPr>
            <a:fld id="{CB1AD7FC-F789-4C4B-9E38-773DA05AF165}" type="slidenum">
              <a:rPr lang="nl-NL"/>
              <a:pPr>
                <a:defRPr/>
              </a:pPr>
              <a:t>‹nr.›</a:t>
            </a:fld>
            <a:endParaRPr lang="nl-NL"/>
          </a:p>
        </p:txBody>
      </p:sp>
    </p:spTree>
    <p:extLst>
      <p:ext uri="{BB962C8B-B14F-4D97-AF65-F5344CB8AC3E}">
        <p14:creationId xmlns:p14="http://schemas.microsoft.com/office/powerpoint/2010/main" val="2451389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nl.wikipedia.org/wiki/Innovati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nl.wikipedia.org/wiki/Peer-to-peer" TargetMode="External"/><Relationship Id="rId3" Type="http://schemas.openxmlformats.org/officeDocument/2006/relationships/hyperlink" Target="http://nl.wikipedia.org/wiki/Online_(algemeen)" TargetMode="External"/><Relationship Id="rId7" Type="http://schemas.openxmlformats.org/officeDocument/2006/relationships/hyperlink" Target="http://nl.wikipedia.org/wiki/Sean_Parker" TargetMode="External"/><Relationship Id="rId12" Type="http://schemas.openxmlformats.org/officeDocument/2006/relationships/hyperlink" Target="http://nl.wikipedia.org/wiki/ITune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nl.wikipedia.org/w/index.php?title=John_Fanning&amp;action=edit&amp;redlink=1" TargetMode="External"/><Relationship Id="rId11" Type="http://schemas.openxmlformats.org/officeDocument/2006/relationships/hyperlink" Target="http://nl.wikipedia.org/wiki/Streaming_media" TargetMode="External"/><Relationship Id="rId5" Type="http://schemas.openxmlformats.org/officeDocument/2006/relationships/hyperlink" Target="http://nl.wikipedia.org/wiki/Shawn_Fanning" TargetMode="External"/><Relationship Id="rId10" Type="http://schemas.openxmlformats.org/officeDocument/2006/relationships/hyperlink" Target="http://nl.wikipedia.org/wiki/Zweden" TargetMode="External"/><Relationship Id="rId4" Type="http://schemas.openxmlformats.org/officeDocument/2006/relationships/hyperlink" Target="http://nl.wikipedia.org/wiki/Muziekdienst" TargetMode="External"/><Relationship Id="rId9" Type="http://schemas.openxmlformats.org/officeDocument/2006/relationships/hyperlink" Target="http://nl.wikipedia.org/wiki/Interne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a:ln/>
        </p:spPr>
      </p:sp>
      <p:sp>
        <p:nvSpPr>
          <p:cNvPr id="44035"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dirty="0" smtClean="0">
              <a:latin typeface="Arial" pitchFamily="34" charset="0"/>
            </a:endParaRPr>
          </a:p>
        </p:txBody>
      </p:sp>
      <p:sp>
        <p:nvSpPr>
          <p:cNvPr id="44036"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lnSpc>
                <a:spcPct val="90000"/>
              </a:lnSpc>
              <a:spcBef>
                <a:spcPct val="20000"/>
              </a:spcBef>
              <a:spcAft>
                <a:spcPct val="0"/>
              </a:spcAft>
              <a:defRPr sz="2800">
                <a:solidFill>
                  <a:schemeClr val="tx1"/>
                </a:solidFill>
                <a:latin typeface="Arial" pitchFamily="34" charset="0"/>
              </a:defRPr>
            </a:lvl6pPr>
            <a:lvl7pPr marL="2971800" indent="-228600" eaLnBrk="0" fontAlgn="base" hangingPunct="0">
              <a:lnSpc>
                <a:spcPct val="90000"/>
              </a:lnSpc>
              <a:spcBef>
                <a:spcPct val="20000"/>
              </a:spcBef>
              <a:spcAft>
                <a:spcPct val="0"/>
              </a:spcAft>
              <a:defRPr sz="2800">
                <a:solidFill>
                  <a:schemeClr val="tx1"/>
                </a:solidFill>
                <a:latin typeface="Arial" pitchFamily="34" charset="0"/>
              </a:defRPr>
            </a:lvl7pPr>
            <a:lvl8pPr marL="3429000" indent="-228600" eaLnBrk="0" fontAlgn="base" hangingPunct="0">
              <a:lnSpc>
                <a:spcPct val="90000"/>
              </a:lnSpc>
              <a:spcBef>
                <a:spcPct val="20000"/>
              </a:spcBef>
              <a:spcAft>
                <a:spcPct val="0"/>
              </a:spcAft>
              <a:defRPr sz="2800">
                <a:solidFill>
                  <a:schemeClr val="tx1"/>
                </a:solidFill>
                <a:latin typeface="Arial" pitchFamily="34" charset="0"/>
              </a:defRPr>
            </a:lvl8pPr>
            <a:lvl9pPr marL="3886200" indent="-228600" eaLnBrk="0" fontAlgn="base" hangingPunct="0">
              <a:lnSpc>
                <a:spcPct val="90000"/>
              </a:lnSpc>
              <a:spcBef>
                <a:spcPct val="20000"/>
              </a:spcBef>
              <a:spcAft>
                <a:spcPct val="0"/>
              </a:spcAft>
              <a:defRPr sz="2800">
                <a:solidFill>
                  <a:schemeClr val="tx1"/>
                </a:solidFill>
                <a:latin typeface="Arial" pitchFamily="34" charset="0"/>
              </a:defRPr>
            </a:lvl9pPr>
          </a:lstStyle>
          <a:p>
            <a:pPr eaLnBrk="1" hangingPunct="1"/>
            <a:fld id="{D695B8CF-B22F-4DF8-9B09-2CF0FDF3A3B5}" type="slidenum">
              <a:rPr lang="nl-NL" sz="1200" smtClean="0"/>
              <a:pPr eaLnBrk="1" hangingPunct="1"/>
              <a:t>1</a:t>
            </a:fld>
            <a:endParaRPr lang="nl-NL"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Online  banking, online banking </a:t>
            </a:r>
            <a:r>
              <a:rPr lang="nl-NL" dirty="0" err="1" smtClean="0"/>
              <a:t>for</a:t>
            </a:r>
            <a:r>
              <a:rPr lang="nl-NL" dirty="0" smtClean="0"/>
              <a:t> e/</a:t>
            </a:r>
            <a:r>
              <a:rPr lang="nl-NL" dirty="0" err="1" smtClean="0"/>
              <a:t>payments</a:t>
            </a:r>
            <a:r>
              <a:rPr lang="nl-NL" dirty="0" smtClean="0"/>
              <a:t>, </a:t>
            </a:r>
            <a:r>
              <a:rPr lang="nl-NL" dirty="0" err="1" smtClean="0"/>
              <a:t>Overlay</a:t>
            </a:r>
            <a:r>
              <a:rPr lang="nl-NL" dirty="0" smtClean="0"/>
              <a:t> services, e/</a:t>
            </a:r>
            <a:r>
              <a:rPr lang="nl-NL" dirty="0" err="1" smtClean="0"/>
              <a:t>billing</a:t>
            </a:r>
            <a:r>
              <a:rPr lang="nl-NL" dirty="0" smtClean="0"/>
              <a:t>, virtual </a:t>
            </a:r>
            <a:r>
              <a:rPr lang="nl-NL" dirty="0" err="1" smtClean="0"/>
              <a:t>currency</a:t>
            </a:r>
            <a:r>
              <a:rPr lang="nl-NL" dirty="0" smtClean="0"/>
              <a:t> </a:t>
            </a:r>
            <a:r>
              <a:rPr lang="nl-NL" dirty="0" err="1" smtClean="0"/>
              <a:t>and</a:t>
            </a:r>
            <a:r>
              <a:rPr lang="nl-NL" dirty="0" smtClean="0"/>
              <a:t> pre </a:t>
            </a:r>
            <a:r>
              <a:rPr lang="nl-NL" dirty="0" err="1" smtClean="0"/>
              <a:t>paid</a:t>
            </a:r>
            <a:r>
              <a:rPr lang="nl-NL" dirty="0" smtClean="0"/>
              <a:t>.</a:t>
            </a:r>
            <a:endParaRPr lang="nl-NL" dirty="0"/>
          </a:p>
        </p:txBody>
      </p:sp>
      <p:sp>
        <p:nvSpPr>
          <p:cNvPr id="4" name="Tijdelijke aanduiding voor dianummer 3"/>
          <p:cNvSpPr>
            <a:spLocks noGrp="1"/>
          </p:cNvSpPr>
          <p:nvPr>
            <p:ph type="sldNum" sz="quarter" idx="10"/>
          </p:nvPr>
        </p:nvSpPr>
        <p:spPr/>
        <p:txBody>
          <a:bodyPr/>
          <a:lstStyle/>
          <a:p>
            <a:pPr>
              <a:defRPr/>
            </a:pPr>
            <a:fld id="{CB1AD7FC-F789-4C4B-9E38-773DA05AF165}" type="slidenum">
              <a:rPr lang="nl-NL" smtClean="0"/>
              <a:pPr>
                <a:defRPr/>
              </a:pPr>
              <a:t>19</a:t>
            </a:fld>
            <a:endParaRPr lang="nl-NL"/>
          </a:p>
        </p:txBody>
      </p:sp>
    </p:spTree>
    <p:extLst>
      <p:ext uri="{BB962C8B-B14F-4D97-AF65-F5344CB8AC3E}">
        <p14:creationId xmlns:p14="http://schemas.microsoft.com/office/powerpoint/2010/main" val="2086269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dirty="0" smtClean="0"/>
              <a:t>P2P via </a:t>
            </a:r>
            <a:r>
              <a:rPr lang="nl-NL" dirty="0" err="1" smtClean="0"/>
              <a:t>bump</a:t>
            </a:r>
            <a:r>
              <a:rPr lang="nl-NL" dirty="0" smtClean="0"/>
              <a:t>, access </a:t>
            </a:r>
            <a:r>
              <a:rPr lang="nl-NL" dirty="0" err="1" smtClean="0"/>
              <a:t>to</a:t>
            </a:r>
            <a:r>
              <a:rPr lang="nl-NL" dirty="0" smtClean="0"/>
              <a:t> e banking, e money account, sms </a:t>
            </a:r>
            <a:r>
              <a:rPr lang="nl-NL" dirty="0" err="1" smtClean="0"/>
              <a:t>telco</a:t>
            </a:r>
            <a:r>
              <a:rPr lang="nl-NL" dirty="0" smtClean="0"/>
              <a:t> </a:t>
            </a:r>
            <a:r>
              <a:rPr lang="nl-NL" dirty="0" err="1" smtClean="0"/>
              <a:t>bill</a:t>
            </a:r>
            <a:r>
              <a:rPr lang="nl-NL" dirty="0" smtClean="0"/>
              <a:t>, NFC at POS via sticker, NFC at POS via </a:t>
            </a:r>
            <a:r>
              <a:rPr lang="nl-NL" dirty="0" err="1" smtClean="0"/>
              <a:t>phone</a:t>
            </a:r>
            <a:r>
              <a:rPr lang="nl-NL" dirty="0" smtClean="0"/>
              <a:t>, mobile terminal</a:t>
            </a:r>
          </a:p>
          <a:p>
            <a:endParaRPr lang="nl-NL" dirty="0"/>
          </a:p>
        </p:txBody>
      </p:sp>
      <p:sp>
        <p:nvSpPr>
          <p:cNvPr id="4" name="Tijdelijke aanduiding voor dianummer 3"/>
          <p:cNvSpPr>
            <a:spLocks noGrp="1"/>
          </p:cNvSpPr>
          <p:nvPr>
            <p:ph type="sldNum" sz="quarter" idx="10"/>
          </p:nvPr>
        </p:nvSpPr>
        <p:spPr/>
        <p:txBody>
          <a:bodyPr/>
          <a:lstStyle/>
          <a:p>
            <a:pPr>
              <a:defRPr/>
            </a:pPr>
            <a:fld id="{CB1AD7FC-F789-4C4B-9E38-773DA05AF165}" type="slidenum">
              <a:rPr lang="nl-NL" smtClean="0"/>
              <a:pPr>
                <a:defRPr/>
              </a:pPr>
              <a:t>20</a:t>
            </a:fld>
            <a:endParaRPr lang="nl-NL"/>
          </a:p>
        </p:txBody>
      </p:sp>
    </p:spTree>
    <p:extLst>
      <p:ext uri="{BB962C8B-B14F-4D97-AF65-F5344CB8AC3E}">
        <p14:creationId xmlns:p14="http://schemas.microsoft.com/office/powerpoint/2010/main" val="1598631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De </a:t>
            </a:r>
            <a:r>
              <a:rPr lang="nl-NL" b="1" dirty="0" smtClean="0">
                <a:effectLst/>
              </a:rPr>
              <a:t>Innovatietheorie van Rogers</a:t>
            </a:r>
            <a:r>
              <a:rPr lang="nl-NL" dirty="0" smtClean="0">
                <a:effectLst/>
              </a:rPr>
              <a:t> (zoals beschreven in zijn boek </a:t>
            </a:r>
            <a:r>
              <a:rPr lang="nl-NL" i="1" dirty="0" err="1" smtClean="0">
                <a:effectLst/>
              </a:rPr>
              <a:t>Diffusion</a:t>
            </a:r>
            <a:r>
              <a:rPr lang="nl-NL" i="1" dirty="0" smtClean="0">
                <a:effectLst/>
              </a:rPr>
              <a:t> of </a:t>
            </a:r>
            <a:r>
              <a:rPr lang="nl-NL" i="1" dirty="0" err="1" smtClean="0">
                <a:effectLst/>
              </a:rPr>
              <a:t>Innovations</a:t>
            </a:r>
            <a:r>
              <a:rPr lang="nl-NL" smtClean="0">
                <a:effectLst/>
              </a:rPr>
              <a:t>) is een theorie die iets vertelt over de verspreiding van een </a:t>
            </a:r>
            <a:r>
              <a:rPr lang="nl-NL" smtClean="0">
                <a:effectLst/>
                <a:hlinkClick r:id="rId3" action="ppaction://hlinkfile" tooltip="Innovatie"/>
              </a:rPr>
              <a:t>innovatie</a:t>
            </a:r>
            <a:r>
              <a:rPr lang="nl-NL" smtClean="0">
                <a:effectLst/>
              </a:rPr>
              <a:t> (een nieuw product of idee) binnen een groep. </a:t>
            </a:r>
            <a:endParaRPr lang="nl-NL"/>
          </a:p>
        </p:txBody>
      </p:sp>
      <p:sp>
        <p:nvSpPr>
          <p:cNvPr id="4" name="Tijdelijke aanduiding voor dianummer 3"/>
          <p:cNvSpPr>
            <a:spLocks noGrp="1"/>
          </p:cNvSpPr>
          <p:nvPr>
            <p:ph type="sldNum" sz="quarter" idx="10"/>
          </p:nvPr>
        </p:nvSpPr>
        <p:spPr/>
        <p:txBody>
          <a:bodyPr/>
          <a:lstStyle/>
          <a:p>
            <a:pPr>
              <a:defRPr/>
            </a:pPr>
            <a:fld id="{CB1AD7FC-F789-4C4B-9E38-773DA05AF165}" type="slidenum">
              <a:rPr lang="nl-NL" smtClean="0"/>
              <a:pPr>
                <a:defRPr/>
              </a:pPr>
              <a:t>21</a:t>
            </a:fld>
            <a:endParaRPr lang="nl-NL"/>
          </a:p>
        </p:txBody>
      </p:sp>
    </p:spTree>
    <p:extLst>
      <p:ext uri="{BB962C8B-B14F-4D97-AF65-F5344CB8AC3E}">
        <p14:creationId xmlns:p14="http://schemas.microsoft.com/office/powerpoint/2010/main" val="3281689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dirty="0" smtClean="0"/>
              <a:t>P2P via </a:t>
            </a:r>
            <a:r>
              <a:rPr lang="nl-NL" dirty="0" err="1" smtClean="0"/>
              <a:t>bump</a:t>
            </a:r>
            <a:r>
              <a:rPr lang="nl-NL" dirty="0" smtClean="0"/>
              <a:t>, access </a:t>
            </a:r>
            <a:r>
              <a:rPr lang="nl-NL" dirty="0" err="1" smtClean="0"/>
              <a:t>to</a:t>
            </a:r>
            <a:r>
              <a:rPr lang="nl-NL" dirty="0" smtClean="0"/>
              <a:t> e banking, e money account, sms </a:t>
            </a:r>
            <a:r>
              <a:rPr lang="nl-NL" dirty="0" err="1" smtClean="0"/>
              <a:t>telco</a:t>
            </a:r>
            <a:r>
              <a:rPr lang="nl-NL" dirty="0" smtClean="0"/>
              <a:t> </a:t>
            </a:r>
            <a:r>
              <a:rPr lang="nl-NL" dirty="0" err="1" smtClean="0"/>
              <a:t>bill</a:t>
            </a:r>
            <a:r>
              <a:rPr lang="nl-NL" dirty="0" smtClean="0"/>
              <a:t>, NFC at POS via sticker, NFC at POS via </a:t>
            </a:r>
            <a:r>
              <a:rPr lang="nl-NL" dirty="0" err="1" smtClean="0"/>
              <a:t>phone</a:t>
            </a:r>
            <a:r>
              <a:rPr lang="nl-NL" dirty="0" smtClean="0"/>
              <a:t>, mobile terminal</a:t>
            </a:r>
          </a:p>
          <a:p>
            <a:endParaRPr lang="nl-NL" dirty="0"/>
          </a:p>
        </p:txBody>
      </p:sp>
      <p:sp>
        <p:nvSpPr>
          <p:cNvPr id="4" name="Tijdelijke aanduiding voor dianummer 3"/>
          <p:cNvSpPr>
            <a:spLocks noGrp="1"/>
          </p:cNvSpPr>
          <p:nvPr>
            <p:ph type="sldNum" sz="quarter" idx="10"/>
          </p:nvPr>
        </p:nvSpPr>
        <p:spPr/>
        <p:txBody>
          <a:bodyPr/>
          <a:lstStyle/>
          <a:p>
            <a:pPr>
              <a:defRPr/>
            </a:pPr>
            <a:fld id="{CB1AD7FC-F789-4C4B-9E38-773DA05AF165}" type="slidenum">
              <a:rPr lang="nl-NL" smtClean="0"/>
              <a:pPr>
                <a:defRPr/>
              </a:pPr>
              <a:t>22</a:t>
            </a:fld>
            <a:endParaRPr lang="nl-NL"/>
          </a:p>
        </p:txBody>
      </p:sp>
    </p:spTree>
    <p:extLst>
      <p:ext uri="{BB962C8B-B14F-4D97-AF65-F5344CB8AC3E}">
        <p14:creationId xmlns:p14="http://schemas.microsoft.com/office/powerpoint/2010/main" val="1598631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B1AD7FC-F789-4C4B-9E38-773DA05AF165}" type="slidenum">
              <a:rPr lang="nl-NL" smtClean="0"/>
              <a:pPr>
                <a:defRPr/>
              </a:pPr>
              <a:t>23</a:t>
            </a:fld>
            <a:endParaRPr lang="nl-NL"/>
          </a:p>
        </p:txBody>
      </p:sp>
    </p:spTree>
    <p:extLst>
      <p:ext uri="{BB962C8B-B14F-4D97-AF65-F5344CB8AC3E}">
        <p14:creationId xmlns:p14="http://schemas.microsoft.com/office/powerpoint/2010/main" val="3589358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1577F1-700D-40F1-9152-3383F42F2EBE}" type="slidenum">
              <a:rPr lang="nl-NL"/>
              <a:pPr/>
              <a:t>24</a:t>
            </a:fld>
            <a:endParaRPr lang="nl-NL"/>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nl-NL"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1577F1-700D-40F1-9152-3383F42F2EBE}" type="slidenum">
              <a:rPr lang="nl-NL"/>
              <a:pPr/>
              <a:t>25</a:t>
            </a:fld>
            <a:endParaRPr lang="nl-NL"/>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nl-NL"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B1AD7FC-F789-4C4B-9E38-773DA05AF165}" type="slidenum">
              <a:rPr lang="nl-NL" smtClean="0"/>
              <a:pPr>
                <a:defRPr/>
              </a:pPr>
              <a:t>2</a:t>
            </a:fld>
            <a:endParaRPr lang="nl-NL"/>
          </a:p>
        </p:txBody>
      </p:sp>
    </p:spTree>
    <p:extLst>
      <p:ext uri="{BB962C8B-B14F-4D97-AF65-F5344CB8AC3E}">
        <p14:creationId xmlns:p14="http://schemas.microsoft.com/office/powerpoint/2010/main" val="1820156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Social relevance of retail banking </a:t>
            </a:r>
          </a:p>
          <a:p>
            <a:r>
              <a:rPr lang="en-US" sz="1200" b="0" i="0" u="none" strike="noStrike" kern="1200" baseline="0" dirty="0" smtClean="0">
                <a:solidFill>
                  <a:schemeClr val="tx1"/>
                </a:solidFill>
                <a:latin typeface="Arial" charset="0"/>
                <a:ea typeface="+mn-ea"/>
                <a:cs typeface="+mn-cs"/>
              </a:rPr>
              <a:t>Taking deposits, providing credit to real economy, and provision of payment services to firms and households are key public services </a:t>
            </a:r>
          </a:p>
          <a:p>
            <a:r>
              <a:rPr lang="en-US" sz="1200" b="0" i="0" u="none" strike="noStrike" kern="1200" baseline="0" dirty="0" smtClean="0">
                <a:solidFill>
                  <a:schemeClr val="tx1"/>
                </a:solidFill>
                <a:latin typeface="Arial" charset="0"/>
                <a:ea typeface="+mn-ea"/>
                <a:cs typeface="+mn-cs"/>
              </a:rPr>
              <a:t>Evidence positive impact of retail payments on economic growth </a:t>
            </a:r>
          </a:p>
          <a:p>
            <a:endParaRPr lang="nl-NL"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Advisory Committee on the Future of Banks in the Netherlands (“Restoring Trust”, Apr 2009) </a:t>
            </a:r>
          </a:p>
          <a:p>
            <a:r>
              <a:rPr lang="en-US" sz="1200" b="0" i="0" u="none" strike="noStrike" kern="1200" baseline="0" dirty="0" smtClean="0">
                <a:solidFill>
                  <a:schemeClr val="tx1"/>
                </a:solidFill>
                <a:latin typeface="Arial" charset="0"/>
                <a:ea typeface="+mn-ea"/>
                <a:cs typeface="+mn-cs"/>
              </a:rPr>
              <a:t>UK HM Treasury (“Banking reform: delivering stability and supporting a sustainable economy”, Jun 2012) </a:t>
            </a:r>
          </a:p>
          <a:p>
            <a:r>
              <a:rPr lang="en-US" sz="1200" b="0" i="0" u="none" strike="noStrike" kern="1200" baseline="0" dirty="0" smtClean="0">
                <a:solidFill>
                  <a:schemeClr val="tx1"/>
                </a:solidFill>
                <a:latin typeface="Arial" charset="0"/>
                <a:ea typeface="+mn-ea"/>
                <a:cs typeface="+mn-cs"/>
              </a:rPr>
              <a:t>ECB (“Retail payments and economic growth”, work in progress 2013) </a:t>
            </a:r>
            <a:endParaRPr lang="nl-NL" dirty="0"/>
          </a:p>
        </p:txBody>
      </p:sp>
      <p:sp>
        <p:nvSpPr>
          <p:cNvPr id="4" name="Tijdelijke aanduiding voor dianummer 3"/>
          <p:cNvSpPr>
            <a:spLocks noGrp="1"/>
          </p:cNvSpPr>
          <p:nvPr>
            <p:ph type="sldNum" sz="quarter" idx="10"/>
          </p:nvPr>
        </p:nvSpPr>
        <p:spPr/>
        <p:txBody>
          <a:bodyPr/>
          <a:lstStyle/>
          <a:p>
            <a:pPr>
              <a:defRPr/>
            </a:pPr>
            <a:fld id="{CB1AD7FC-F789-4C4B-9E38-773DA05AF165}" type="slidenum">
              <a:rPr lang="nl-NL" smtClean="0"/>
              <a:pPr>
                <a:defRPr/>
              </a:pPr>
              <a:t>5</a:t>
            </a:fld>
            <a:endParaRPr lang="nl-NL"/>
          </a:p>
        </p:txBody>
      </p:sp>
    </p:spTree>
    <p:extLst>
      <p:ext uri="{BB962C8B-B14F-4D97-AF65-F5344CB8AC3E}">
        <p14:creationId xmlns:p14="http://schemas.microsoft.com/office/powerpoint/2010/main" val="306159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b="1" dirty="0" err="1" smtClean="0">
                <a:effectLst/>
              </a:rPr>
              <a:t>Napster</a:t>
            </a:r>
            <a:r>
              <a:rPr lang="nl-NL" dirty="0" smtClean="0">
                <a:effectLst/>
              </a:rPr>
              <a:t> was een </a:t>
            </a:r>
            <a:r>
              <a:rPr lang="nl-NL" dirty="0" smtClean="0">
                <a:effectLst/>
                <a:hlinkClick r:id="rId3" action="ppaction://hlinkfile" tooltip="Online (algemeen)"/>
              </a:rPr>
              <a:t>online</a:t>
            </a:r>
            <a:r>
              <a:rPr lang="nl-NL" dirty="0" smtClean="0">
                <a:effectLst/>
              </a:rPr>
              <a:t> </a:t>
            </a:r>
            <a:r>
              <a:rPr lang="nl-NL" dirty="0" smtClean="0">
                <a:effectLst/>
                <a:hlinkClick r:id="rId4" action="ppaction://hlinkfile" tooltip="Muziekdienst"/>
              </a:rPr>
              <a:t>muziekdienst</a:t>
            </a:r>
            <a:r>
              <a:rPr lang="nl-NL" dirty="0" smtClean="0">
                <a:effectLst/>
              </a:rPr>
              <a:t> die oorspronkelijk als bestandsdeelservice was gemaakt door </a:t>
            </a:r>
            <a:r>
              <a:rPr lang="nl-NL" dirty="0" err="1" smtClean="0">
                <a:effectLst/>
                <a:hlinkClick r:id="rId5" action="ppaction://hlinkfile" tooltip="Shawn Fanning"/>
              </a:rPr>
              <a:t>Shawn</a:t>
            </a:r>
            <a:r>
              <a:rPr lang="nl-NL" dirty="0" smtClean="0">
                <a:effectLst/>
                <a:hlinkClick r:id="rId5" action="ppaction://hlinkfile" tooltip="Shawn Fanning"/>
              </a:rPr>
              <a:t> </a:t>
            </a:r>
            <a:r>
              <a:rPr lang="nl-NL" dirty="0" err="1" smtClean="0">
                <a:effectLst/>
                <a:hlinkClick r:id="rId5" action="ppaction://hlinkfile" tooltip="Shawn Fanning"/>
              </a:rPr>
              <a:t>Fanning</a:t>
            </a:r>
            <a:r>
              <a:rPr lang="nl-NL" dirty="0" smtClean="0">
                <a:effectLst/>
              </a:rPr>
              <a:t>, </a:t>
            </a:r>
            <a:r>
              <a:rPr lang="nl-NL" dirty="0" smtClean="0">
                <a:effectLst/>
                <a:hlinkClick r:id="rId6" action="ppaction://hlinkfile" tooltip="John Fanning (de pagina bestaat niet)"/>
              </a:rPr>
              <a:t>John </a:t>
            </a:r>
            <a:r>
              <a:rPr lang="nl-NL" dirty="0" err="1" smtClean="0">
                <a:effectLst/>
                <a:hlinkClick r:id="rId6" action="ppaction://hlinkfile" tooltip="John Fanning (de pagina bestaat niet)"/>
              </a:rPr>
              <a:t>Fanning</a:t>
            </a:r>
            <a:r>
              <a:rPr lang="nl-NL" dirty="0" smtClean="0">
                <a:effectLst/>
              </a:rPr>
              <a:t> en </a:t>
            </a:r>
            <a:r>
              <a:rPr lang="nl-NL" dirty="0" smtClean="0">
                <a:effectLst/>
                <a:hlinkClick r:id="rId7" action="ppaction://hlinkfile" tooltip="Sean Parker"/>
              </a:rPr>
              <a:t>Sean Parker</a:t>
            </a:r>
            <a:r>
              <a:rPr lang="nl-NL" dirty="0" smtClean="0">
                <a:effectLst/>
              </a:rPr>
              <a:t>. </a:t>
            </a:r>
            <a:r>
              <a:rPr lang="nl-NL" dirty="0" err="1" smtClean="0">
                <a:effectLst/>
              </a:rPr>
              <a:t>Napster</a:t>
            </a:r>
            <a:r>
              <a:rPr lang="nl-NL" dirty="0" smtClean="0">
                <a:effectLst/>
              </a:rPr>
              <a:t> was de eerste wereldwijd gebruikte </a:t>
            </a:r>
            <a:r>
              <a:rPr lang="nl-NL" dirty="0" smtClean="0">
                <a:effectLst/>
                <a:hlinkClick r:id="rId8" action="ppaction://hlinkfile" tooltip="Peer-to-peer"/>
              </a:rPr>
              <a:t>peer-</a:t>
            </a:r>
            <a:r>
              <a:rPr lang="nl-NL" dirty="0" err="1" smtClean="0">
                <a:effectLst/>
                <a:hlinkClick r:id="rId8" action="ppaction://hlinkfile" tooltip="Peer-to-peer"/>
              </a:rPr>
              <a:t>to</a:t>
            </a:r>
            <a:r>
              <a:rPr lang="nl-NL" dirty="0" smtClean="0">
                <a:effectLst/>
                <a:hlinkClick r:id="rId8" action="ppaction://hlinkfile" tooltip="Peer-to-peer"/>
              </a:rPr>
              <a:t>-peer</a:t>
            </a:r>
            <a:r>
              <a:rPr lang="nl-NL" dirty="0" smtClean="0">
                <a:effectLst/>
              </a:rPr>
              <a:t>-muziekdeelservice, en heeft een grote invloed gehad op hoe mensen, vooral studenten, het </a:t>
            </a:r>
            <a:r>
              <a:rPr lang="nl-NL" dirty="0" smtClean="0">
                <a:effectLst/>
                <a:hlinkClick r:id="rId9" action="ppaction://hlinkfile" tooltip="Internet"/>
              </a:rPr>
              <a:t>internet</a:t>
            </a:r>
            <a:r>
              <a:rPr lang="nl-NL" dirty="0" smtClean="0">
                <a:effectLst/>
              </a:rPr>
              <a:t> gebruiken.</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l-NL" dirty="0" err="1" smtClean="0">
                <a:effectLst/>
              </a:rPr>
              <a:t>Itunes</a:t>
            </a:r>
            <a:r>
              <a:rPr lang="nl-NL" dirty="0" smtClean="0">
                <a:effectLst/>
              </a:rPr>
              <a:t> </a:t>
            </a:r>
            <a:r>
              <a:rPr lang="nl-NL" dirty="0" err="1" smtClean="0">
                <a:effectLst/>
              </a:rPr>
              <a:t>and</a:t>
            </a:r>
            <a:r>
              <a:rPr lang="nl-NL" dirty="0" smtClean="0">
                <a:effectLst/>
              </a:rPr>
              <a:t> </a:t>
            </a:r>
            <a:r>
              <a:rPr lang="nl-NL" dirty="0" err="1" smtClean="0">
                <a:effectLst/>
              </a:rPr>
              <a:t>Spotify</a:t>
            </a:r>
            <a:r>
              <a:rPr lang="nl-NL" dirty="0" smtClean="0">
                <a:effectLst/>
              </a:rPr>
              <a:t> </a:t>
            </a:r>
            <a:r>
              <a:rPr lang="nl-NL" b="1" dirty="0" err="1" smtClean="0">
                <a:effectLst/>
              </a:rPr>
              <a:t>Spotify</a:t>
            </a:r>
            <a:r>
              <a:rPr lang="nl-NL" dirty="0" smtClean="0">
                <a:effectLst/>
              </a:rPr>
              <a:t> is een </a:t>
            </a:r>
            <a:r>
              <a:rPr lang="nl-NL" dirty="0" smtClean="0">
                <a:effectLst/>
                <a:hlinkClick r:id="rId10" action="ppaction://hlinkfile" tooltip="Zweden"/>
              </a:rPr>
              <a:t>Zweeds</a:t>
            </a:r>
            <a:r>
              <a:rPr lang="nl-NL" dirty="0" smtClean="0">
                <a:effectLst/>
              </a:rPr>
              <a:t> bedrijf dat in 2006 is opgericht en dat muziek als </a:t>
            </a:r>
            <a:r>
              <a:rPr lang="nl-NL" dirty="0" err="1" smtClean="0">
                <a:effectLst/>
                <a:hlinkClick r:id="rId11" action="ppaction://hlinkfile" tooltip="Streaming media"/>
              </a:rPr>
              <a:t>stream</a:t>
            </a:r>
            <a:r>
              <a:rPr lang="nl-NL" dirty="0" smtClean="0">
                <a:effectLst/>
              </a:rPr>
              <a:t> aanbiedt.</a:t>
            </a:r>
            <a:r>
              <a:rPr lang="nl-NL" baseline="30000" dirty="0" smtClean="0">
                <a:effectLst/>
                <a:hlinkClick r:id="" action="ppaction://hlinkfile"/>
              </a:rPr>
              <a:t>[1]</a:t>
            </a:r>
            <a:r>
              <a:rPr lang="nl-NL" dirty="0" smtClean="0">
                <a:effectLst/>
              </a:rPr>
              <a:t> Gebruikers kunnen uit een database van miljoenen nummers bepalen welke muziek ze willen beluisteren. Om opbrengsten te genereren wordt de uitzending door reclame onderbroken, maar tegen betaling is dit afkoopbaar. De dienst wordt gezien als alternatief voor </a:t>
            </a:r>
            <a:r>
              <a:rPr lang="nl-NL" dirty="0" smtClean="0">
                <a:effectLst/>
                <a:hlinkClick r:id="rId12" action="ppaction://hlinkfile" tooltip="ITunes"/>
              </a:rPr>
              <a:t>iTunes</a:t>
            </a:r>
            <a:r>
              <a:rPr lang="nl-NL" dirty="0" smtClean="0">
                <a:effectLst/>
              </a:rPr>
              <a:t>.</a:t>
            </a:r>
            <a:r>
              <a:rPr lang="nl-NL" baseline="30000" dirty="0" smtClean="0">
                <a:effectLst/>
                <a:hlinkClick r:id="" action="ppaction://hlinkfile"/>
              </a:rPr>
              <a:t>[2]</a:t>
            </a:r>
            <a:endParaRPr lang="nl-NL"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l-NL" dirty="0" smtClean="0">
                <a:effectLst/>
              </a:rPr>
              <a:t> </a:t>
            </a:r>
          </a:p>
          <a:p>
            <a:endParaRPr lang="nl-NL" dirty="0" smtClean="0"/>
          </a:p>
          <a:p>
            <a:r>
              <a:rPr lang="en-US" sz="1200" b="0" i="0" u="none" strike="noStrike" kern="1200" baseline="0" dirty="0" smtClean="0">
                <a:solidFill>
                  <a:schemeClr val="tx1"/>
                </a:solidFill>
                <a:latin typeface="Arial" charset="0"/>
                <a:ea typeface="+mn-ea"/>
                <a:cs typeface="+mn-cs"/>
              </a:rPr>
              <a:t>The world is increasingly connected and always on </a:t>
            </a:r>
            <a:endParaRPr lang="nl-NL" dirty="0"/>
          </a:p>
        </p:txBody>
      </p:sp>
      <p:sp>
        <p:nvSpPr>
          <p:cNvPr id="4" name="Tijdelijke aanduiding voor dianummer 3"/>
          <p:cNvSpPr>
            <a:spLocks noGrp="1"/>
          </p:cNvSpPr>
          <p:nvPr>
            <p:ph type="sldNum" sz="quarter" idx="10"/>
          </p:nvPr>
        </p:nvSpPr>
        <p:spPr/>
        <p:txBody>
          <a:bodyPr/>
          <a:lstStyle/>
          <a:p>
            <a:pPr>
              <a:defRPr/>
            </a:pPr>
            <a:fld id="{CB1AD7FC-F789-4C4B-9E38-773DA05AF165}" type="slidenum">
              <a:rPr lang="nl-NL" smtClean="0"/>
              <a:pPr>
                <a:defRPr/>
              </a:pPr>
              <a:t>9</a:t>
            </a:fld>
            <a:endParaRPr lang="nl-NL"/>
          </a:p>
        </p:txBody>
      </p:sp>
    </p:spTree>
    <p:extLst>
      <p:ext uri="{BB962C8B-B14F-4D97-AF65-F5344CB8AC3E}">
        <p14:creationId xmlns:p14="http://schemas.microsoft.com/office/powerpoint/2010/main" val="428974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B1AD7FC-F789-4C4B-9E38-773DA05AF165}" type="slidenum">
              <a:rPr lang="nl-NL" smtClean="0"/>
              <a:pPr>
                <a:defRPr/>
              </a:pPr>
              <a:t>10</a:t>
            </a:fld>
            <a:endParaRPr lang="nl-NL"/>
          </a:p>
        </p:txBody>
      </p:sp>
    </p:spTree>
    <p:extLst>
      <p:ext uri="{BB962C8B-B14F-4D97-AF65-F5344CB8AC3E}">
        <p14:creationId xmlns:p14="http://schemas.microsoft.com/office/powerpoint/2010/main" val="3573560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u="none" strike="noStrike" kern="1200" baseline="0" dirty="0" smtClean="0">
                <a:solidFill>
                  <a:schemeClr val="tx1"/>
                </a:solidFill>
                <a:latin typeface="Arial" charset="0"/>
                <a:ea typeface="+mn-ea"/>
                <a:cs typeface="+mn-cs"/>
              </a:rPr>
              <a:t>Cash, Cards , POS terminal, Mobile </a:t>
            </a:r>
            <a:r>
              <a:rPr lang="nl-NL" sz="1200" b="1" i="0" u="none" strike="noStrike" kern="1200" baseline="0" dirty="0" err="1" smtClean="0">
                <a:solidFill>
                  <a:schemeClr val="tx1"/>
                </a:solidFill>
                <a:latin typeface="Arial" charset="0"/>
                <a:ea typeface="+mn-ea"/>
                <a:cs typeface="+mn-cs"/>
              </a:rPr>
              <a:t>Swipe</a:t>
            </a:r>
            <a:r>
              <a:rPr lang="nl-NL" sz="1200" b="1" i="0" u="none" strike="noStrike" kern="1200" baseline="0" dirty="0" smtClean="0">
                <a:solidFill>
                  <a:schemeClr val="tx1"/>
                </a:solidFill>
                <a:latin typeface="Arial" charset="0"/>
                <a:ea typeface="+mn-ea"/>
                <a:cs typeface="+mn-cs"/>
              </a:rPr>
              <a:t> Cardreaders, EMV Card readers, mobile </a:t>
            </a:r>
            <a:r>
              <a:rPr lang="nl-NL" sz="1200" b="1" i="0" u="none" strike="noStrike" kern="1200" baseline="0" dirty="0" err="1" smtClean="0">
                <a:solidFill>
                  <a:schemeClr val="tx1"/>
                </a:solidFill>
                <a:latin typeface="Arial" charset="0"/>
                <a:ea typeface="+mn-ea"/>
                <a:cs typeface="+mn-cs"/>
              </a:rPr>
              <a:t>payments</a:t>
            </a:r>
            <a:r>
              <a:rPr lang="nl-NL" sz="1200" b="1" i="0" u="none" strike="noStrike" kern="1200" baseline="0" dirty="0" smtClean="0">
                <a:solidFill>
                  <a:schemeClr val="tx1"/>
                </a:solidFill>
                <a:latin typeface="Arial" charset="0"/>
                <a:ea typeface="+mn-ea"/>
                <a:cs typeface="+mn-cs"/>
              </a:rPr>
              <a:t>  </a:t>
            </a:r>
            <a:endParaRPr lang="nl-NL" sz="1200" b="0" i="0" u="none" strike="noStrike" kern="1200" baseline="0" dirty="0" smtClean="0">
              <a:solidFill>
                <a:schemeClr val="tx1"/>
              </a:solidFill>
              <a:latin typeface="Arial" charset="0"/>
              <a:ea typeface="+mn-ea"/>
              <a:cs typeface="+mn-cs"/>
            </a:endParaRPr>
          </a:p>
          <a:p>
            <a:endParaRPr lang="nl-NL" sz="1200" b="0" i="0" u="none" strike="noStrike" kern="1200" baseline="0" dirty="0" smtClean="0">
              <a:solidFill>
                <a:schemeClr val="tx1"/>
              </a:solidFill>
              <a:latin typeface="Arial" charset="0"/>
              <a:ea typeface="+mn-ea"/>
              <a:cs typeface="+mn-cs"/>
            </a:endParaRPr>
          </a:p>
          <a:p>
            <a:endParaRPr lang="nl-NL" sz="1200" b="0" i="0" u="none" strike="noStrike" kern="1200" baseline="0" dirty="0" smtClean="0">
              <a:solidFill>
                <a:schemeClr val="tx1"/>
              </a:solidFill>
              <a:latin typeface="Arial" charset="0"/>
              <a:ea typeface="+mn-ea"/>
              <a:cs typeface="+mn-cs"/>
            </a:endParaRPr>
          </a:p>
          <a:p>
            <a:endParaRPr lang="nl-NL" sz="1200" b="0" i="0" u="none" strike="noStrike" kern="1200" baseline="0" dirty="0" smtClean="0">
              <a:solidFill>
                <a:schemeClr val="tx1"/>
              </a:solidFill>
              <a:latin typeface="Arial" charset="0"/>
              <a:ea typeface="+mn-ea"/>
              <a:cs typeface="+mn-cs"/>
            </a:endParaRPr>
          </a:p>
          <a:p>
            <a:endParaRPr lang="nl-NL" sz="1200" b="0" i="0" u="none" strike="noStrike" kern="1200" baseline="0" dirty="0" smtClean="0">
              <a:solidFill>
                <a:schemeClr val="tx1"/>
              </a:solidFill>
              <a:latin typeface="Arial" charset="0"/>
              <a:ea typeface="+mn-ea"/>
              <a:cs typeface="+mn-cs"/>
            </a:endParaRPr>
          </a:p>
        </p:txBody>
      </p:sp>
      <p:sp>
        <p:nvSpPr>
          <p:cNvPr id="4" name="Tijdelijke aanduiding voor dianummer 3"/>
          <p:cNvSpPr>
            <a:spLocks noGrp="1"/>
          </p:cNvSpPr>
          <p:nvPr>
            <p:ph type="sldNum" sz="quarter" idx="10"/>
          </p:nvPr>
        </p:nvSpPr>
        <p:spPr/>
        <p:txBody>
          <a:bodyPr/>
          <a:lstStyle/>
          <a:p>
            <a:pPr>
              <a:defRPr/>
            </a:pPr>
            <a:fld id="{CB1AD7FC-F789-4C4B-9E38-773DA05AF165}" type="slidenum">
              <a:rPr lang="nl-NL" smtClean="0"/>
              <a:pPr>
                <a:defRPr/>
              </a:pPr>
              <a:t>11</a:t>
            </a:fld>
            <a:endParaRPr lang="nl-NL"/>
          </a:p>
        </p:txBody>
      </p:sp>
    </p:spTree>
    <p:extLst>
      <p:ext uri="{BB962C8B-B14F-4D97-AF65-F5344CB8AC3E}">
        <p14:creationId xmlns:p14="http://schemas.microsoft.com/office/powerpoint/2010/main" val="2883378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B1AD7FC-F789-4C4B-9E38-773DA05AF165}" type="slidenum">
              <a:rPr lang="nl-NL" smtClean="0"/>
              <a:pPr>
                <a:defRPr/>
              </a:pPr>
              <a:t>12</a:t>
            </a:fld>
            <a:endParaRPr lang="nl-NL"/>
          </a:p>
        </p:txBody>
      </p:sp>
    </p:spTree>
    <p:extLst>
      <p:ext uri="{BB962C8B-B14F-4D97-AF65-F5344CB8AC3E}">
        <p14:creationId xmlns:p14="http://schemas.microsoft.com/office/powerpoint/2010/main" val="1272707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B1AD7FC-F789-4C4B-9E38-773DA05AF165}" type="slidenum">
              <a:rPr lang="nl-NL" smtClean="0">
                <a:solidFill>
                  <a:prstClr val="black"/>
                </a:solidFill>
              </a:rPr>
              <a:pPr>
                <a:defRPr/>
              </a:pPr>
              <a:t>16</a:t>
            </a:fld>
            <a:endParaRPr lang="nl-NL">
              <a:solidFill>
                <a:prstClr val="black"/>
              </a:solidFill>
            </a:endParaRPr>
          </a:p>
        </p:txBody>
      </p:sp>
    </p:spTree>
    <p:extLst>
      <p:ext uri="{BB962C8B-B14F-4D97-AF65-F5344CB8AC3E}">
        <p14:creationId xmlns:p14="http://schemas.microsoft.com/office/powerpoint/2010/main" val="2061276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Scratch, Gift, pre/</a:t>
            </a:r>
            <a:r>
              <a:rPr lang="nl-NL" dirty="0" err="1" smtClean="0"/>
              <a:t>paid</a:t>
            </a:r>
            <a:r>
              <a:rPr lang="nl-NL" dirty="0" smtClean="0"/>
              <a:t>, </a:t>
            </a:r>
            <a:r>
              <a:rPr lang="nl-NL" dirty="0" err="1" smtClean="0"/>
              <a:t>magnet</a:t>
            </a:r>
            <a:r>
              <a:rPr lang="nl-NL" dirty="0" smtClean="0"/>
              <a:t>/</a:t>
            </a:r>
            <a:r>
              <a:rPr lang="nl-NL" dirty="0" err="1" smtClean="0"/>
              <a:t>stripe</a:t>
            </a:r>
            <a:r>
              <a:rPr lang="nl-NL" dirty="0" smtClean="0"/>
              <a:t>, contact </a:t>
            </a:r>
            <a:r>
              <a:rPr lang="nl-NL" dirty="0" err="1" smtClean="0"/>
              <a:t>and</a:t>
            </a:r>
            <a:r>
              <a:rPr lang="nl-NL" dirty="0" smtClean="0"/>
              <a:t> </a:t>
            </a:r>
            <a:r>
              <a:rPr lang="nl-NL" dirty="0" err="1" smtClean="0"/>
              <a:t>contactless,EMV</a:t>
            </a:r>
            <a:r>
              <a:rPr lang="nl-NL"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CB1AD7FC-F789-4C4B-9E38-773DA05AF165}" type="slidenum">
              <a:rPr lang="nl-NL" smtClean="0"/>
              <a:pPr>
                <a:defRPr/>
              </a:pPr>
              <a:t>18</a:t>
            </a:fld>
            <a:endParaRPr lang="nl-NL"/>
          </a:p>
        </p:txBody>
      </p:sp>
    </p:spTree>
    <p:extLst>
      <p:ext uri="{BB962C8B-B14F-4D97-AF65-F5344CB8AC3E}">
        <p14:creationId xmlns:p14="http://schemas.microsoft.com/office/powerpoint/2010/main" val="3418412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2F064BD-B1DC-41C7-8CB4-C6A194197791}" type="slidenum">
              <a:rPr lang="nl-NL"/>
              <a:pPr>
                <a:defRPr/>
              </a:pPr>
              <a:t>‹nr.›</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806413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C3307A6-6E25-426B-BB31-C31DDA1D45E2}" type="slidenum">
              <a:rPr lang="nl-NL"/>
              <a:pPr>
                <a:defRPr/>
              </a:pPr>
              <a:t>‹nr.›</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40859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ED66918B-9F24-4138-9243-48681EA91A90}" type="slidenum">
              <a:rPr lang="nl-NL"/>
              <a:pPr>
                <a:defRPr/>
              </a:pPr>
              <a:t>‹nr.›</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592361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en-US"/>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inhoud 4"/>
          <p:cNvSpPr>
            <a:spLocks noGrp="1"/>
          </p:cNvSpPr>
          <p:nvPr>
            <p:ph sz="quarter" idx="3"/>
          </p:nvPr>
        </p:nvSpPr>
        <p:spPr>
          <a:xfrm>
            <a:off x="4648200" y="3938588"/>
            <a:ext cx="4038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E48E69F6-9990-442D-9258-01CC0DACC83F}" type="slidenum">
              <a:rPr lang="nl-NL"/>
              <a:pPr>
                <a:defRPr/>
              </a:pPr>
              <a:t>‹nr.›</a:t>
            </a:fld>
            <a:endParaRPr lang="nl-NL"/>
          </a:p>
        </p:txBody>
      </p:sp>
      <p:sp>
        <p:nvSpPr>
          <p:cNvPr id="7"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608783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en-US"/>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B29AA36-48CF-422B-B2E1-8EC521731131}" type="slidenum">
              <a:rPr lang="nl-NL"/>
              <a:pPr>
                <a:defRPr/>
              </a:pPr>
              <a:t>‹nr.›</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20661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648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7F817870-05F6-4016-8AD1-3F1921614FDA}" type="slidenum">
              <a:rPr lang="nl-NL"/>
              <a:pPr>
                <a:defRPr/>
              </a:pPr>
              <a:t>‹nr.›</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988164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inhoud 4"/>
          <p:cNvSpPr>
            <a:spLocks noGrp="1"/>
          </p:cNvSpPr>
          <p:nvPr>
            <p:ph sz="quarter" idx="3"/>
          </p:nvPr>
        </p:nvSpPr>
        <p:spPr>
          <a:xfrm>
            <a:off x="4648200" y="3938588"/>
            <a:ext cx="4038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07DE4D65-92A5-44CA-A1C3-C992DC341EEB}" type="slidenum">
              <a:rPr lang="nl-NL"/>
              <a:pPr>
                <a:defRPr/>
              </a:pPr>
              <a:t>‹nr.›</a:t>
            </a:fld>
            <a:endParaRPr lang="nl-NL"/>
          </a:p>
        </p:txBody>
      </p:sp>
      <p:sp>
        <p:nvSpPr>
          <p:cNvPr id="7"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697451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en-US"/>
          </a:p>
        </p:txBody>
      </p:sp>
      <p:sp>
        <p:nvSpPr>
          <p:cNvPr id="4" name="Tijdelijke aanduiding voor dianummer 3"/>
          <p:cNvSpPr>
            <a:spLocks noGrp="1"/>
          </p:cNvSpPr>
          <p:nvPr>
            <p:ph type="sldNum" sz="quarter" idx="10"/>
          </p:nvPr>
        </p:nvSpPr>
        <p:spPr/>
        <p:txBody>
          <a:bodyPr/>
          <a:lstStyle>
            <a:lvl1pPr>
              <a:defRPr/>
            </a:lvl1pPr>
          </a:lstStyle>
          <a:p>
            <a:fld id="{FF173678-12EE-4AD0-BBB4-8BD54B036413}" type="slidenum">
              <a:rPr lang="nl-NL"/>
              <a:pPr/>
              <a:t>‹nr.›</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Tree>
    <p:extLst>
      <p:ext uri="{BB962C8B-B14F-4D97-AF65-F5344CB8AC3E}">
        <p14:creationId xmlns:p14="http://schemas.microsoft.com/office/powerpoint/2010/main" val="791283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ianummer 3"/>
          <p:cNvSpPr>
            <a:spLocks noGrp="1"/>
          </p:cNvSpPr>
          <p:nvPr>
            <p:ph type="sldNum" sz="quarter" idx="10"/>
          </p:nvPr>
        </p:nvSpPr>
        <p:spPr/>
        <p:txBody>
          <a:bodyPr/>
          <a:lstStyle>
            <a:lvl1pPr>
              <a:defRPr/>
            </a:lvl1pPr>
          </a:lstStyle>
          <a:p>
            <a:fld id="{7B218326-CD06-432A-9518-BD0473785F99}" type="slidenum">
              <a:rPr lang="nl-NL"/>
              <a:pPr/>
              <a:t>‹nr.›</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dirty="0"/>
          </a:p>
        </p:txBody>
      </p:sp>
    </p:spTree>
    <p:extLst>
      <p:ext uri="{BB962C8B-B14F-4D97-AF65-F5344CB8AC3E}">
        <p14:creationId xmlns:p14="http://schemas.microsoft.com/office/powerpoint/2010/main" val="7983418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ianummer 3"/>
          <p:cNvSpPr>
            <a:spLocks noGrp="1"/>
          </p:cNvSpPr>
          <p:nvPr>
            <p:ph type="sldNum" sz="quarter" idx="10"/>
          </p:nvPr>
        </p:nvSpPr>
        <p:spPr/>
        <p:txBody>
          <a:bodyPr/>
          <a:lstStyle>
            <a:lvl1pPr>
              <a:defRPr/>
            </a:lvl1pPr>
          </a:lstStyle>
          <a:p>
            <a:fld id="{E48E52F7-9565-4278-8625-8D30E7E37B8F}" type="slidenum">
              <a:rPr lang="nl-NL"/>
              <a:pPr/>
              <a:t>‹nr.›</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Tree>
    <p:extLst>
      <p:ext uri="{BB962C8B-B14F-4D97-AF65-F5344CB8AC3E}">
        <p14:creationId xmlns:p14="http://schemas.microsoft.com/office/powerpoint/2010/main" val="10443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ianummer 4"/>
          <p:cNvSpPr>
            <a:spLocks noGrp="1"/>
          </p:cNvSpPr>
          <p:nvPr>
            <p:ph type="sldNum" sz="quarter" idx="10"/>
          </p:nvPr>
        </p:nvSpPr>
        <p:spPr/>
        <p:txBody>
          <a:bodyPr/>
          <a:lstStyle>
            <a:lvl1pPr>
              <a:defRPr/>
            </a:lvl1pPr>
          </a:lstStyle>
          <a:p>
            <a:fld id="{C29728E5-B65D-4FC5-B715-EC129B97F905}" type="slidenum">
              <a:rPr lang="nl-NL"/>
              <a:pPr/>
              <a:t>‹nr.›</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Tree>
    <p:extLst>
      <p:ext uri="{BB962C8B-B14F-4D97-AF65-F5344CB8AC3E}">
        <p14:creationId xmlns:p14="http://schemas.microsoft.com/office/powerpoint/2010/main" val="386483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172F104-745A-4995-A513-12BE6E941146}" type="slidenum">
              <a:rPr lang="nl-NL"/>
              <a:pPr>
                <a:defRPr/>
              </a:pPr>
              <a:t>‹nr.›</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pic>
        <p:nvPicPr>
          <p:cNvPr id="6" name="Picture 3" descr="logoeurosystem"/>
          <p:cNvPicPr>
            <a:picLocks noChangeAspect="1" noChangeArrowheads="1"/>
          </p:cNvPicPr>
          <p:nvPr userDrawn="1"/>
        </p:nvPicPr>
        <p:blipFill>
          <a:blip r:embed="rId2" cstate="print"/>
          <a:srcRect/>
          <a:stretch>
            <a:fillRect/>
          </a:stretch>
        </p:blipFill>
        <p:spPr bwMode="auto">
          <a:xfrm>
            <a:off x="467544" y="5665350"/>
            <a:ext cx="1656184" cy="932002"/>
          </a:xfrm>
          <a:prstGeom prst="rect">
            <a:avLst/>
          </a:prstGeom>
          <a:noFill/>
          <a:ln w="9525">
            <a:noFill/>
            <a:miter lim="800000"/>
            <a:headEnd/>
            <a:tailEnd/>
          </a:ln>
        </p:spPr>
      </p:pic>
    </p:spTree>
    <p:extLst>
      <p:ext uri="{BB962C8B-B14F-4D97-AF65-F5344CB8AC3E}">
        <p14:creationId xmlns:p14="http://schemas.microsoft.com/office/powerpoint/2010/main" val="1392684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ianummer 6"/>
          <p:cNvSpPr>
            <a:spLocks noGrp="1"/>
          </p:cNvSpPr>
          <p:nvPr>
            <p:ph type="sldNum" sz="quarter" idx="10"/>
          </p:nvPr>
        </p:nvSpPr>
        <p:spPr/>
        <p:txBody>
          <a:bodyPr/>
          <a:lstStyle>
            <a:lvl1pPr>
              <a:defRPr/>
            </a:lvl1pPr>
          </a:lstStyle>
          <a:p>
            <a:fld id="{000B2B4B-45D1-4E47-B924-F66141FA6D2C}" type="slidenum">
              <a:rPr lang="nl-NL"/>
              <a:pPr/>
              <a:t>‹nr.›</a:t>
            </a:fld>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Tree>
    <p:extLst>
      <p:ext uri="{BB962C8B-B14F-4D97-AF65-F5344CB8AC3E}">
        <p14:creationId xmlns:p14="http://schemas.microsoft.com/office/powerpoint/2010/main" val="1402641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ianummer 2"/>
          <p:cNvSpPr>
            <a:spLocks noGrp="1"/>
          </p:cNvSpPr>
          <p:nvPr>
            <p:ph type="sldNum" sz="quarter" idx="10"/>
          </p:nvPr>
        </p:nvSpPr>
        <p:spPr/>
        <p:txBody>
          <a:bodyPr/>
          <a:lstStyle>
            <a:lvl1pPr>
              <a:defRPr/>
            </a:lvl1pPr>
          </a:lstStyle>
          <a:p>
            <a:fld id="{DDB69616-FBDC-49E1-BF5A-1955070AB769}" type="slidenum">
              <a:rPr lang="nl-NL"/>
              <a:pPr/>
              <a:t>‹nr.›</a:t>
            </a:fld>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Tree>
    <p:extLst>
      <p:ext uri="{BB962C8B-B14F-4D97-AF65-F5344CB8AC3E}">
        <p14:creationId xmlns:p14="http://schemas.microsoft.com/office/powerpoint/2010/main" val="1916957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64D797FC-A1B2-4E8F-AAFD-BDC663674BDA}" type="slidenum">
              <a:rPr lang="nl-NL"/>
              <a:pPr/>
              <a:t>‹nr.›</a:t>
            </a:fld>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Tree>
    <p:extLst>
      <p:ext uri="{BB962C8B-B14F-4D97-AF65-F5344CB8AC3E}">
        <p14:creationId xmlns:p14="http://schemas.microsoft.com/office/powerpoint/2010/main" val="4230950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FEEF92C5-F386-4007-AC7E-BEDE9EF24865}" type="slidenum">
              <a:rPr lang="nl-NL"/>
              <a:pPr/>
              <a:t>‹nr.›</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Tree>
    <p:extLst>
      <p:ext uri="{BB962C8B-B14F-4D97-AF65-F5344CB8AC3E}">
        <p14:creationId xmlns:p14="http://schemas.microsoft.com/office/powerpoint/2010/main" val="1113268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9D3CB763-78B4-463C-8FEA-F68D7ABAE7BA}" type="slidenum">
              <a:rPr lang="nl-NL"/>
              <a:pPr/>
              <a:t>‹nr.›</a:t>
            </a:fld>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Tree>
    <p:extLst>
      <p:ext uri="{BB962C8B-B14F-4D97-AF65-F5344CB8AC3E}">
        <p14:creationId xmlns:p14="http://schemas.microsoft.com/office/powerpoint/2010/main" val="74597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ianummer 3"/>
          <p:cNvSpPr>
            <a:spLocks noGrp="1"/>
          </p:cNvSpPr>
          <p:nvPr>
            <p:ph type="sldNum" sz="quarter" idx="10"/>
          </p:nvPr>
        </p:nvSpPr>
        <p:spPr/>
        <p:txBody>
          <a:bodyPr/>
          <a:lstStyle>
            <a:lvl1pPr>
              <a:defRPr/>
            </a:lvl1pPr>
          </a:lstStyle>
          <a:p>
            <a:fld id="{DFD8674E-6A82-4B55-AFBA-8DF192F75BB2}" type="slidenum">
              <a:rPr lang="nl-NL"/>
              <a:pPr/>
              <a:t>‹nr.›</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Tree>
    <p:extLst>
      <p:ext uri="{BB962C8B-B14F-4D97-AF65-F5344CB8AC3E}">
        <p14:creationId xmlns:p14="http://schemas.microsoft.com/office/powerpoint/2010/main" val="370696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ianummer 3"/>
          <p:cNvSpPr>
            <a:spLocks noGrp="1"/>
          </p:cNvSpPr>
          <p:nvPr>
            <p:ph type="sldNum" sz="quarter" idx="10"/>
          </p:nvPr>
        </p:nvSpPr>
        <p:spPr/>
        <p:txBody>
          <a:bodyPr/>
          <a:lstStyle>
            <a:lvl1pPr>
              <a:defRPr/>
            </a:lvl1pPr>
          </a:lstStyle>
          <a:p>
            <a:fld id="{E8DE5B4F-714F-4167-90F6-C8C178494FA2}" type="slidenum">
              <a:rPr lang="nl-NL"/>
              <a:pPr/>
              <a:t>‹nr.›</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Tree>
    <p:extLst>
      <p:ext uri="{BB962C8B-B14F-4D97-AF65-F5344CB8AC3E}">
        <p14:creationId xmlns:p14="http://schemas.microsoft.com/office/powerpoint/2010/main" val="3142305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en-US"/>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llustratie 3"/>
          <p:cNvSpPr>
            <a:spLocks noGrp="1"/>
          </p:cNvSpPr>
          <p:nvPr>
            <p:ph type="clipArt" sz="half" idx="2"/>
          </p:nvPr>
        </p:nvSpPr>
        <p:spPr>
          <a:xfrm>
            <a:off x="4648200" y="1600200"/>
            <a:ext cx="4038600" cy="4525963"/>
          </a:xfrm>
        </p:spPr>
        <p:txBody>
          <a:bodyPr/>
          <a:lstStyle/>
          <a:p>
            <a:endParaRPr lang="en-US"/>
          </a:p>
        </p:txBody>
      </p:sp>
      <p:sp>
        <p:nvSpPr>
          <p:cNvPr id="5" name="Tijdelijke aanduiding voor dianummer 4"/>
          <p:cNvSpPr>
            <a:spLocks noGrp="1"/>
          </p:cNvSpPr>
          <p:nvPr>
            <p:ph type="sldNum" sz="quarter" idx="10"/>
          </p:nvPr>
        </p:nvSpPr>
        <p:spPr>
          <a:xfrm>
            <a:off x="827088" y="6237288"/>
            <a:ext cx="1774825" cy="476250"/>
          </a:xfrm>
        </p:spPr>
        <p:txBody>
          <a:bodyPr/>
          <a:lstStyle>
            <a:lvl1pPr>
              <a:defRPr/>
            </a:lvl1pPr>
          </a:lstStyle>
          <a:p>
            <a:fld id="{715AA355-D7F3-4CCB-AD9B-A5635EDBE9C5}" type="slidenum">
              <a:rPr lang="nl-NL"/>
              <a:pPr/>
              <a:t>‹nr.›</a:t>
            </a:fld>
            <a:endParaRPr lang="nl-NL"/>
          </a:p>
        </p:txBody>
      </p:sp>
      <p:sp>
        <p:nvSpPr>
          <p:cNvPr id="6" name="Tijdelijke aanduiding voor voettekst 5"/>
          <p:cNvSpPr>
            <a:spLocks noGrp="1"/>
          </p:cNvSpPr>
          <p:nvPr>
            <p:ph type="ftr" sz="quarter" idx="11"/>
          </p:nvPr>
        </p:nvSpPr>
        <p:spPr>
          <a:xfrm>
            <a:off x="7021513" y="5661025"/>
            <a:ext cx="1670050" cy="936625"/>
          </a:xfrm>
        </p:spPr>
        <p:txBody>
          <a:bodyPr/>
          <a:lstStyle>
            <a:lvl1pPr>
              <a:defRPr/>
            </a:lvl1pPr>
          </a:lstStyle>
          <a:p>
            <a:endParaRPr lang="nl-NL"/>
          </a:p>
        </p:txBody>
      </p:sp>
    </p:spTree>
    <p:extLst>
      <p:ext uri="{BB962C8B-B14F-4D97-AF65-F5344CB8AC3E}">
        <p14:creationId xmlns:p14="http://schemas.microsoft.com/office/powerpoint/2010/main" val="4048208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nl-NL" smtClean="0"/>
              <a:t>Klik om de stijl te bewerken</a:t>
            </a:r>
            <a:endParaRPr lang="en-US"/>
          </a:p>
        </p:txBody>
      </p:sp>
      <p:sp>
        <p:nvSpPr>
          <p:cNvPr id="3" name="Tijdelijke aanduiding voor inhoud 2"/>
          <p:cNvSpPr>
            <a:spLocks noGrp="1"/>
          </p:cNvSpPr>
          <p:nvPr>
            <p:ph sz="quarter" idx="1"/>
          </p:nvPr>
        </p:nvSpPr>
        <p:spPr>
          <a:xfrm>
            <a:off x="457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inhoud 4"/>
          <p:cNvSpPr>
            <a:spLocks noGrp="1"/>
          </p:cNvSpPr>
          <p:nvPr>
            <p:ph sz="quarter" idx="3"/>
          </p:nvPr>
        </p:nvSpPr>
        <p:spPr>
          <a:xfrm>
            <a:off x="457200" y="3938588"/>
            <a:ext cx="4038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inhoud 5"/>
          <p:cNvSpPr>
            <a:spLocks noGrp="1"/>
          </p:cNvSpPr>
          <p:nvPr>
            <p:ph sz="quarter" idx="4"/>
          </p:nvPr>
        </p:nvSpPr>
        <p:spPr>
          <a:xfrm>
            <a:off x="4648200" y="3938588"/>
            <a:ext cx="4038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ianummer 6"/>
          <p:cNvSpPr>
            <a:spLocks noGrp="1"/>
          </p:cNvSpPr>
          <p:nvPr>
            <p:ph type="sldNum" sz="quarter" idx="10"/>
          </p:nvPr>
        </p:nvSpPr>
        <p:spPr>
          <a:xfrm>
            <a:off x="827088" y="6237288"/>
            <a:ext cx="1774825" cy="476250"/>
          </a:xfrm>
        </p:spPr>
        <p:txBody>
          <a:bodyPr/>
          <a:lstStyle>
            <a:lvl1pPr>
              <a:defRPr/>
            </a:lvl1pPr>
          </a:lstStyle>
          <a:p>
            <a:fld id="{2A8FECCF-52AB-4621-8403-F0F6361C4277}" type="slidenum">
              <a:rPr lang="nl-NL"/>
              <a:pPr/>
              <a:t>‹nr.›</a:t>
            </a:fld>
            <a:endParaRPr lang="nl-NL"/>
          </a:p>
        </p:txBody>
      </p:sp>
      <p:sp>
        <p:nvSpPr>
          <p:cNvPr id="8" name="Tijdelijke aanduiding voor voettekst 7"/>
          <p:cNvSpPr>
            <a:spLocks noGrp="1"/>
          </p:cNvSpPr>
          <p:nvPr>
            <p:ph type="ftr" sz="quarter" idx="11"/>
          </p:nvPr>
        </p:nvSpPr>
        <p:spPr>
          <a:xfrm>
            <a:off x="7021513" y="5661025"/>
            <a:ext cx="1670050" cy="936625"/>
          </a:xfrm>
        </p:spPr>
        <p:txBody>
          <a:bodyPr/>
          <a:lstStyle>
            <a:lvl1pPr>
              <a:defRPr/>
            </a:lvl1pPr>
          </a:lstStyle>
          <a:p>
            <a:endParaRPr lang="nl-NL"/>
          </a:p>
        </p:txBody>
      </p:sp>
    </p:spTree>
    <p:extLst>
      <p:ext uri="{BB962C8B-B14F-4D97-AF65-F5344CB8AC3E}">
        <p14:creationId xmlns:p14="http://schemas.microsoft.com/office/powerpoint/2010/main" val="503045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en-US"/>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inhoud 4"/>
          <p:cNvSpPr>
            <a:spLocks noGrp="1"/>
          </p:cNvSpPr>
          <p:nvPr>
            <p:ph sz="quarter" idx="3"/>
          </p:nvPr>
        </p:nvSpPr>
        <p:spPr>
          <a:xfrm>
            <a:off x="4648200" y="3938588"/>
            <a:ext cx="4038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dianummer 5"/>
          <p:cNvSpPr>
            <a:spLocks noGrp="1"/>
          </p:cNvSpPr>
          <p:nvPr>
            <p:ph type="sldNum" sz="quarter" idx="10"/>
          </p:nvPr>
        </p:nvSpPr>
        <p:spPr>
          <a:xfrm>
            <a:off x="827088" y="6237288"/>
            <a:ext cx="1774825" cy="476250"/>
          </a:xfrm>
        </p:spPr>
        <p:txBody>
          <a:bodyPr/>
          <a:lstStyle>
            <a:lvl1pPr>
              <a:defRPr/>
            </a:lvl1pPr>
          </a:lstStyle>
          <a:p>
            <a:fld id="{837023DD-27CF-400B-A5B5-B6D2F14D485B}" type="slidenum">
              <a:rPr lang="nl-NL"/>
              <a:pPr/>
              <a:t>‹nr.›</a:t>
            </a:fld>
            <a:endParaRPr lang="nl-NL"/>
          </a:p>
        </p:txBody>
      </p:sp>
      <p:sp>
        <p:nvSpPr>
          <p:cNvPr id="7" name="Tijdelijke aanduiding voor voettekst 6"/>
          <p:cNvSpPr>
            <a:spLocks noGrp="1"/>
          </p:cNvSpPr>
          <p:nvPr>
            <p:ph type="ftr" sz="quarter" idx="11"/>
          </p:nvPr>
        </p:nvSpPr>
        <p:spPr>
          <a:xfrm>
            <a:off x="7021513" y="5661025"/>
            <a:ext cx="1670050" cy="936625"/>
          </a:xfrm>
        </p:spPr>
        <p:txBody>
          <a:bodyPr/>
          <a:lstStyle>
            <a:lvl1pPr>
              <a:defRPr/>
            </a:lvl1pPr>
          </a:lstStyle>
          <a:p>
            <a:endParaRPr lang="nl-NL"/>
          </a:p>
        </p:txBody>
      </p:sp>
    </p:spTree>
    <p:extLst>
      <p:ext uri="{BB962C8B-B14F-4D97-AF65-F5344CB8AC3E}">
        <p14:creationId xmlns:p14="http://schemas.microsoft.com/office/powerpoint/2010/main" val="334956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sldNum" sz="quarter" idx="10"/>
          </p:nvPr>
        </p:nvSpPr>
        <p:spPr>
          <a:ln/>
        </p:spPr>
        <p:txBody>
          <a:bodyPr/>
          <a:lstStyle>
            <a:lvl1pPr>
              <a:defRPr/>
            </a:lvl1pPr>
          </a:lstStyle>
          <a:p>
            <a:pPr>
              <a:defRPr/>
            </a:pPr>
            <a:fld id="{10B41C3E-3050-4F30-9DC5-60F57B1E92D0}" type="slidenum">
              <a:rPr lang="nl-NL"/>
              <a:pPr>
                <a:defRPr/>
              </a:pPr>
              <a:t>‹nr.›</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15144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F251A8E-D943-465D-BDDD-1B01AD0836A9}" type="slidenum">
              <a:rPr lang="nl-NL"/>
              <a:pPr>
                <a:defRPr/>
              </a:pPr>
              <a:t>‹nr.›</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55003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E20C8DC2-38C1-4311-92DA-95B33DBC115F}" type="slidenum">
              <a:rPr lang="nl-NL"/>
              <a:pPr>
                <a:defRPr/>
              </a:pPr>
              <a:t>‹nr.›</a:t>
            </a:fld>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269082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6B69141C-BF83-40F0-ACD6-928F3F62C206}" type="slidenum">
              <a:rPr lang="nl-NL"/>
              <a:pPr>
                <a:defRPr/>
              </a:pPr>
              <a:t>‹nr.›</a:t>
            </a:fld>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01986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E416876-4E1A-41C4-9D27-ABF9D8C6356B}" type="slidenum">
              <a:rPr lang="nl-NL"/>
              <a:pPr>
                <a:defRPr/>
              </a:pPr>
              <a:t>‹nr.›</a:t>
            </a:fld>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124829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sldNum" sz="quarter" idx="10"/>
          </p:nvPr>
        </p:nvSpPr>
        <p:spPr>
          <a:ln/>
        </p:spPr>
        <p:txBody>
          <a:bodyPr/>
          <a:lstStyle>
            <a:lvl1pPr>
              <a:defRPr/>
            </a:lvl1pPr>
          </a:lstStyle>
          <a:p>
            <a:pPr>
              <a:defRPr/>
            </a:pPr>
            <a:fld id="{BC7A0786-5213-4B6C-B850-22D021842A74}" type="slidenum">
              <a:rPr lang="nl-NL"/>
              <a:pPr>
                <a:defRPr/>
              </a:pPr>
              <a:t>‹nr.›</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73181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sldNum" sz="quarter" idx="10"/>
          </p:nvPr>
        </p:nvSpPr>
        <p:spPr>
          <a:ln/>
        </p:spPr>
        <p:txBody>
          <a:bodyPr/>
          <a:lstStyle>
            <a:lvl1pPr>
              <a:defRPr/>
            </a:lvl1pPr>
          </a:lstStyle>
          <a:p>
            <a:pPr>
              <a:defRPr/>
            </a:pPr>
            <a:fld id="{F41424F5-F9F1-474A-810E-BC9A0F9AA011}" type="slidenum">
              <a:rPr lang="nl-NL"/>
              <a:pPr>
                <a:defRPr/>
              </a:pPr>
              <a:t>‹nr.›</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39359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3.png"/><Relationship Id="rId2" Type="http://schemas.openxmlformats.org/officeDocument/2006/relationships/slideLayout" Target="../slideLayouts/slideLayout17.xml"/><Relationship Id="rId16" Type="http://schemas.openxmlformats.org/officeDocument/2006/relationships/image" Target="../media/image1.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2052" name="Rectangle 4"/>
          <p:cNvSpPr>
            <a:spLocks noGrp="1" noChangeArrowheads="1"/>
          </p:cNvSpPr>
          <p:nvPr>
            <p:ph type="sldNum" sz="quarter" idx="4"/>
          </p:nvPr>
        </p:nvSpPr>
        <p:spPr bwMode="auto">
          <a:xfrm>
            <a:off x="827088" y="6237288"/>
            <a:ext cx="1774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rgbClr val="003876"/>
                </a:solidFill>
                <a:latin typeface="Arial" charset="0"/>
              </a:defRPr>
            </a:lvl1pPr>
          </a:lstStyle>
          <a:p>
            <a:pPr>
              <a:defRPr/>
            </a:pPr>
            <a:fld id="{7CA2AB9A-CCF2-440A-BC99-18136FC2A2D0}" type="slidenum">
              <a:rPr lang="nl-NL"/>
              <a:pPr>
                <a:defRPr/>
              </a:pPr>
              <a:t>‹nr.›</a:t>
            </a:fld>
            <a:endParaRPr lang="nl-NL"/>
          </a:p>
        </p:txBody>
      </p:sp>
      <p:sp>
        <p:nvSpPr>
          <p:cNvPr id="2053" name="Rectangle 5"/>
          <p:cNvSpPr>
            <a:spLocks noGrp="1" noChangeArrowheads="1"/>
          </p:cNvSpPr>
          <p:nvPr>
            <p:ph type="ftr" sz="quarter" idx="3"/>
          </p:nvPr>
        </p:nvSpPr>
        <p:spPr bwMode="auto">
          <a:xfrm>
            <a:off x="7019925" y="5661025"/>
            <a:ext cx="167163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rgbClr val="003876"/>
                </a:solidFill>
                <a:latin typeface="Arial" charset="0"/>
              </a:defRPr>
            </a:lvl1pPr>
          </a:lstStyle>
          <a:p>
            <a:pPr>
              <a:defRPr/>
            </a:pPr>
            <a:endParaRPr lang="nl-NL"/>
          </a:p>
        </p:txBody>
      </p:sp>
      <p:pic>
        <p:nvPicPr>
          <p:cNvPr id="1030" name="Picture 11" descr="DNBElogo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019925" y="5734050"/>
            <a:ext cx="16557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ctr" rtl="0" eaLnBrk="0" fontAlgn="base" hangingPunct="0">
        <a:spcBef>
          <a:spcPct val="0"/>
        </a:spcBef>
        <a:spcAft>
          <a:spcPct val="0"/>
        </a:spcAft>
        <a:defRPr sz="3600" b="1">
          <a:solidFill>
            <a:srgbClr val="003876"/>
          </a:solidFill>
          <a:latin typeface="+mj-lt"/>
          <a:ea typeface="+mj-ea"/>
          <a:cs typeface="+mj-cs"/>
        </a:defRPr>
      </a:lvl1pPr>
      <a:lvl2pPr algn="ctr" rtl="0" eaLnBrk="0" fontAlgn="base" hangingPunct="0">
        <a:spcBef>
          <a:spcPct val="0"/>
        </a:spcBef>
        <a:spcAft>
          <a:spcPct val="0"/>
        </a:spcAft>
        <a:defRPr sz="3600" b="1">
          <a:solidFill>
            <a:srgbClr val="003876"/>
          </a:solidFill>
          <a:latin typeface="Arial" charset="0"/>
        </a:defRPr>
      </a:lvl2pPr>
      <a:lvl3pPr algn="ctr" rtl="0" eaLnBrk="0" fontAlgn="base" hangingPunct="0">
        <a:spcBef>
          <a:spcPct val="0"/>
        </a:spcBef>
        <a:spcAft>
          <a:spcPct val="0"/>
        </a:spcAft>
        <a:defRPr sz="3600" b="1">
          <a:solidFill>
            <a:srgbClr val="003876"/>
          </a:solidFill>
          <a:latin typeface="Arial" charset="0"/>
        </a:defRPr>
      </a:lvl3pPr>
      <a:lvl4pPr algn="ctr" rtl="0" eaLnBrk="0" fontAlgn="base" hangingPunct="0">
        <a:spcBef>
          <a:spcPct val="0"/>
        </a:spcBef>
        <a:spcAft>
          <a:spcPct val="0"/>
        </a:spcAft>
        <a:defRPr sz="3600" b="1">
          <a:solidFill>
            <a:srgbClr val="003876"/>
          </a:solidFill>
          <a:latin typeface="Arial" charset="0"/>
        </a:defRPr>
      </a:lvl4pPr>
      <a:lvl5pPr algn="ctr" rtl="0" eaLnBrk="0" fontAlgn="base" hangingPunct="0">
        <a:spcBef>
          <a:spcPct val="0"/>
        </a:spcBef>
        <a:spcAft>
          <a:spcPct val="0"/>
        </a:spcAft>
        <a:defRPr sz="3600" b="1">
          <a:solidFill>
            <a:srgbClr val="003876"/>
          </a:solidFill>
          <a:latin typeface="Arial" charset="0"/>
        </a:defRPr>
      </a:lvl5pPr>
      <a:lvl6pPr marL="457200" algn="ctr" rtl="0" fontAlgn="base">
        <a:spcBef>
          <a:spcPct val="0"/>
        </a:spcBef>
        <a:spcAft>
          <a:spcPct val="0"/>
        </a:spcAft>
        <a:defRPr sz="3600" b="1">
          <a:solidFill>
            <a:srgbClr val="003876"/>
          </a:solidFill>
          <a:latin typeface="Arial" charset="0"/>
        </a:defRPr>
      </a:lvl6pPr>
      <a:lvl7pPr marL="914400" algn="ctr" rtl="0" fontAlgn="base">
        <a:spcBef>
          <a:spcPct val="0"/>
        </a:spcBef>
        <a:spcAft>
          <a:spcPct val="0"/>
        </a:spcAft>
        <a:defRPr sz="3600" b="1">
          <a:solidFill>
            <a:srgbClr val="003876"/>
          </a:solidFill>
          <a:latin typeface="Arial" charset="0"/>
        </a:defRPr>
      </a:lvl7pPr>
      <a:lvl8pPr marL="1371600" algn="ctr" rtl="0" fontAlgn="base">
        <a:spcBef>
          <a:spcPct val="0"/>
        </a:spcBef>
        <a:spcAft>
          <a:spcPct val="0"/>
        </a:spcAft>
        <a:defRPr sz="3600" b="1">
          <a:solidFill>
            <a:srgbClr val="003876"/>
          </a:solidFill>
          <a:latin typeface="Arial" charset="0"/>
        </a:defRPr>
      </a:lvl8pPr>
      <a:lvl9pPr marL="1828800" algn="ctr" rtl="0" fontAlgn="base">
        <a:spcBef>
          <a:spcPct val="0"/>
        </a:spcBef>
        <a:spcAft>
          <a:spcPct val="0"/>
        </a:spcAft>
        <a:defRPr sz="3600" b="1">
          <a:solidFill>
            <a:srgbClr val="003876"/>
          </a:solidFill>
          <a:latin typeface="Arial" charset="0"/>
        </a:defRPr>
      </a:lvl9pPr>
    </p:titleStyle>
    <p:bodyStyle>
      <a:lvl1pPr marL="342900" indent="-342900" algn="l" rtl="0" eaLnBrk="0" fontAlgn="base" hangingPunct="0">
        <a:spcBef>
          <a:spcPct val="20000"/>
        </a:spcBef>
        <a:spcAft>
          <a:spcPct val="0"/>
        </a:spcAft>
        <a:buChar char="•"/>
        <a:defRPr sz="2800">
          <a:solidFill>
            <a:srgbClr val="003876"/>
          </a:solidFill>
          <a:latin typeface="+mn-lt"/>
          <a:ea typeface="+mn-ea"/>
          <a:cs typeface="+mn-cs"/>
        </a:defRPr>
      </a:lvl1pPr>
      <a:lvl2pPr marL="742950" indent="-285750" algn="l" rtl="0" eaLnBrk="0" fontAlgn="base" hangingPunct="0">
        <a:spcBef>
          <a:spcPct val="20000"/>
        </a:spcBef>
        <a:spcAft>
          <a:spcPct val="0"/>
        </a:spcAft>
        <a:buClr>
          <a:srgbClr val="003876"/>
        </a:buClr>
        <a:buChar char="•"/>
        <a:defRPr sz="2800">
          <a:solidFill>
            <a:srgbClr val="003876"/>
          </a:solidFill>
          <a:latin typeface="+mn-lt"/>
        </a:defRPr>
      </a:lvl2pPr>
      <a:lvl3pPr marL="1143000" indent="-228600" algn="l" rtl="0" eaLnBrk="0" fontAlgn="base" hangingPunct="0">
        <a:spcBef>
          <a:spcPct val="20000"/>
        </a:spcBef>
        <a:spcAft>
          <a:spcPct val="0"/>
        </a:spcAft>
        <a:buChar char="•"/>
        <a:defRPr sz="2800">
          <a:solidFill>
            <a:srgbClr val="003876"/>
          </a:solidFill>
          <a:latin typeface="+mn-lt"/>
        </a:defRPr>
      </a:lvl3pPr>
      <a:lvl4pPr marL="1600200" indent="-228600" algn="l" rtl="0" eaLnBrk="0" fontAlgn="base" hangingPunct="0">
        <a:spcBef>
          <a:spcPct val="20000"/>
        </a:spcBef>
        <a:spcAft>
          <a:spcPct val="0"/>
        </a:spcAft>
        <a:buChar char="•"/>
        <a:defRPr sz="2800">
          <a:solidFill>
            <a:srgbClr val="003876"/>
          </a:solidFill>
          <a:latin typeface="+mn-lt"/>
        </a:defRPr>
      </a:lvl4pPr>
      <a:lvl5pPr marL="2057400" indent="-228600" algn="l" rtl="0" eaLnBrk="0" fontAlgn="base" hangingPunct="0">
        <a:spcBef>
          <a:spcPct val="20000"/>
        </a:spcBef>
        <a:spcAft>
          <a:spcPct val="0"/>
        </a:spcAft>
        <a:buClr>
          <a:srgbClr val="003876"/>
        </a:buClr>
        <a:buChar char="•"/>
        <a:defRPr sz="2800">
          <a:solidFill>
            <a:srgbClr val="003876"/>
          </a:solidFill>
          <a:latin typeface="+mn-lt"/>
        </a:defRPr>
      </a:lvl5pPr>
      <a:lvl6pPr marL="2514600" indent="-228600" algn="l" rtl="0" fontAlgn="base">
        <a:spcBef>
          <a:spcPct val="20000"/>
        </a:spcBef>
        <a:spcAft>
          <a:spcPct val="0"/>
        </a:spcAft>
        <a:buClr>
          <a:srgbClr val="003876"/>
        </a:buClr>
        <a:buChar char="•"/>
        <a:defRPr sz="2800">
          <a:solidFill>
            <a:srgbClr val="003876"/>
          </a:solidFill>
          <a:latin typeface="+mn-lt"/>
        </a:defRPr>
      </a:lvl6pPr>
      <a:lvl7pPr marL="2971800" indent="-228600" algn="l" rtl="0" fontAlgn="base">
        <a:spcBef>
          <a:spcPct val="20000"/>
        </a:spcBef>
        <a:spcAft>
          <a:spcPct val="0"/>
        </a:spcAft>
        <a:buClr>
          <a:srgbClr val="003876"/>
        </a:buClr>
        <a:buChar char="•"/>
        <a:defRPr sz="2800">
          <a:solidFill>
            <a:srgbClr val="003876"/>
          </a:solidFill>
          <a:latin typeface="+mn-lt"/>
        </a:defRPr>
      </a:lvl7pPr>
      <a:lvl8pPr marL="3429000" indent="-228600" algn="l" rtl="0" fontAlgn="base">
        <a:spcBef>
          <a:spcPct val="20000"/>
        </a:spcBef>
        <a:spcAft>
          <a:spcPct val="0"/>
        </a:spcAft>
        <a:buClr>
          <a:srgbClr val="003876"/>
        </a:buClr>
        <a:buChar char="•"/>
        <a:defRPr sz="2800">
          <a:solidFill>
            <a:srgbClr val="003876"/>
          </a:solidFill>
          <a:latin typeface="+mn-lt"/>
        </a:defRPr>
      </a:lvl8pPr>
      <a:lvl9pPr marL="3886200" indent="-228600" algn="l" rtl="0" fontAlgn="base">
        <a:spcBef>
          <a:spcPct val="20000"/>
        </a:spcBef>
        <a:spcAft>
          <a:spcPct val="0"/>
        </a:spcAft>
        <a:buClr>
          <a:srgbClr val="003876"/>
        </a:buClr>
        <a:buChar char="•"/>
        <a:defRPr sz="2800">
          <a:solidFill>
            <a:srgbClr val="00387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100" name="Rectangle 4"/>
          <p:cNvSpPr>
            <a:spLocks noGrp="1" noChangeArrowheads="1"/>
          </p:cNvSpPr>
          <p:nvPr>
            <p:ph type="sldNum" sz="quarter" idx="4"/>
          </p:nvPr>
        </p:nvSpPr>
        <p:spPr bwMode="auto">
          <a:xfrm>
            <a:off x="827088" y="6237288"/>
            <a:ext cx="1774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defRPr sz="1400" b="0" i="0"/>
            </a:lvl1pPr>
          </a:lstStyle>
          <a:p>
            <a:pPr>
              <a:lnSpc>
                <a:spcPct val="100000"/>
              </a:lnSpc>
            </a:pPr>
            <a:fld id="{00041D7E-65B2-4488-BD05-71FF1557B80A}" type="slidenum">
              <a:rPr lang="nl-NL">
                <a:solidFill>
                  <a:srgbClr val="003876"/>
                </a:solidFill>
                <a:latin typeface="Arial" charset="0"/>
              </a:rPr>
              <a:pPr>
                <a:lnSpc>
                  <a:spcPct val="100000"/>
                </a:lnSpc>
              </a:pPr>
              <a:t>‹nr.›</a:t>
            </a:fld>
            <a:endParaRPr lang="nl-NL">
              <a:solidFill>
                <a:srgbClr val="003876"/>
              </a:solidFill>
              <a:latin typeface="Arial" charset="0"/>
            </a:endParaRPr>
          </a:p>
        </p:txBody>
      </p:sp>
      <p:sp>
        <p:nvSpPr>
          <p:cNvPr id="4101" name="Rectangle 5"/>
          <p:cNvSpPr>
            <a:spLocks noGrp="1" noChangeArrowheads="1"/>
          </p:cNvSpPr>
          <p:nvPr>
            <p:ph type="ftr" sz="quarter" idx="3"/>
          </p:nvPr>
        </p:nvSpPr>
        <p:spPr bwMode="auto">
          <a:xfrm>
            <a:off x="7021513" y="5661025"/>
            <a:ext cx="167005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defRPr sz="1400" b="0" i="0"/>
            </a:lvl1pPr>
          </a:lstStyle>
          <a:p>
            <a:pPr algn="ctr">
              <a:lnSpc>
                <a:spcPct val="100000"/>
              </a:lnSpc>
            </a:pPr>
            <a:endParaRPr lang="nl-NL">
              <a:solidFill>
                <a:srgbClr val="003876"/>
              </a:solidFill>
              <a:latin typeface="Arial" charset="0"/>
            </a:endParaRPr>
          </a:p>
        </p:txBody>
      </p:sp>
      <p:pic>
        <p:nvPicPr>
          <p:cNvPr id="4102" name="Picture 6" descr="DNBElogo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380288" y="5876925"/>
            <a:ext cx="1654175" cy="72072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5591175"/>
            <a:ext cx="147637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87780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iming>
    <p:tnLst>
      <p:par>
        <p:cTn id="1" dur="indefinite" restart="never" nodeType="tmRoot"/>
      </p:par>
    </p:tnLst>
  </p:timing>
  <p:txStyles>
    <p:titleStyle>
      <a:lvl1pPr algn="ctr" rtl="0" fontAlgn="base">
        <a:spcBef>
          <a:spcPct val="0"/>
        </a:spcBef>
        <a:spcAft>
          <a:spcPct val="0"/>
        </a:spcAft>
        <a:defRPr sz="3600" b="1">
          <a:solidFill>
            <a:srgbClr val="003876"/>
          </a:solidFill>
          <a:latin typeface="+mj-lt"/>
          <a:ea typeface="+mj-ea"/>
          <a:cs typeface="+mj-cs"/>
        </a:defRPr>
      </a:lvl1pPr>
      <a:lvl2pPr algn="ctr" rtl="0" fontAlgn="base">
        <a:spcBef>
          <a:spcPct val="0"/>
        </a:spcBef>
        <a:spcAft>
          <a:spcPct val="0"/>
        </a:spcAft>
        <a:defRPr sz="3600" b="1">
          <a:solidFill>
            <a:srgbClr val="003876"/>
          </a:solidFill>
          <a:latin typeface="Arial" charset="0"/>
        </a:defRPr>
      </a:lvl2pPr>
      <a:lvl3pPr algn="ctr" rtl="0" fontAlgn="base">
        <a:spcBef>
          <a:spcPct val="0"/>
        </a:spcBef>
        <a:spcAft>
          <a:spcPct val="0"/>
        </a:spcAft>
        <a:defRPr sz="3600" b="1">
          <a:solidFill>
            <a:srgbClr val="003876"/>
          </a:solidFill>
          <a:latin typeface="Arial" charset="0"/>
        </a:defRPr>
      </a:lvl3pPr>
      <a:lvl4pPr algn="ctr" rtl="0" fontAlgn="base">
        <a:spcBef>
          <a:spcPct val="0"/>
        </a:spcBef>
        <a:spcAft>
          <a:spcPct val="0"/>
        </a:spcAft>
        <a:defRPr sz="3600" b="1">
          <a:solidFill>
            <a:srgbClr val="003876"/>
          </a:solidFill>
          <a:latin typeface="Arial" charset="0"/>
        </a:defRPr>
      </a:lvl4pPr>
      <a:lvl5pPr algn="ctr" rtl="0" fontAlgn="base">
        <a:spcBef>
          <a:spcPct val="0"/>
        </a:spcBef>
        <a:spcAft>
          <a:spcPct val="0"/>
        </a:spcAft>
        <a:defRPr sz="3600" b="1">
          <a:solidFill>
            <a:srgbClr val="003876"/>
          </a:solidFill>
          <a:latin typeface="Arial" charset="0"/>
        </a:defRPr>
      </a:lvl5pPr>
      <a:lvl6pPr marL="457200" algn="ctr" rtl="0" fontAlgn="base">
        <a:spcBef>
          <a:spcPct val="0"/>
        </a:spcBef>
        <a:spcAft>
          <a:spcPct val="0"/>
        </a:spcAft>
        <a:defRPr sz="3600" b="1">
          <a:solidFill>
            <a:srgbClr val="003876"/>
          </a:solidFill>
          <a:latin typeface="Arial" charset="0"/>
        </a:defRPr>
      </a:lvl6pPr>
      <a:lvl7pPr marL="914400" algn="ctr" rtl="0" fontAlgn="base">
        <a:spcBef>
          <a:spcPct val="0"/>
        </a:spcBef>
        <a:spcAft>
          <a:spcPct val="0"/>
        </a:spcAft>
        <a:defRPr sz="3600" b="1">
          <a:solidFill>
            <a:srgbClr val="003876"/>
          </a:solidFill>
          <a:latin typeface="Arial" charset="0"/>
        </a:defRPr>
      </a:lvl7pPr>
      <a:lvl8pPr marL="1371600" algn="ctr" rtl="0" fontAlgn="base">
        <a:spcBef>
          <a:spcPct val="0"/>
        </a:spcBef>
        <a:spcAft>
          <a:spcPct val="0"/>
        </a:spcAft>
        <a:defRPr sz="3600" b="1">
          <a:solidFill>
            <a:srgbClr val="003876"/>
          </a:solidFill>
          <a:latin typeface="Arial" charset="0"/>
        </a:defRPr>
      </a:lvl8pPr>
      <a:lvl9pPr marL="1828800" algn="ctr" rtl="0" fontAlgn="base">
        <a:spcBef>
          <a:spcPct val="0"/>
        </a:spcBef>
        <a:spcAft>
          <a:spcPct val="0"/>
        </a:spcAft>
        <a:defRPr sz="3600" b="1">
          <a:solidFill>
            <a:srgbClr val="003876"/>
          </a:solidFill>
          <a:latin typeface="Arial" charset="0"/>
        </a:defRPr>
      </a:lvl9pPr>
    </p:titleStyle>
    <p:bodyStyle>
      <a:lvl1pPr marL="342900" indent="-342900" algn="l" rtl="0" fontAlgn="base">
        <a:spcBef>
          <a:spcPct val="20000"/>
        </a:spcBef>
        <a:spcAft>
          <a:spcPct val="0"/>
        </a:spcAft>
        <a:buChar char="•"/>
        <a:defRPr sz="2800">
          <a:solidFill>
            <a:srgbClr val="003876"/>
          </a:solidFill>
          <a:latin typeface="+mn-lt"/>
          <a:ea typeface="+mn-ea"/>
          <a:cs typeface="+mn-cs"/>
        </a:defRPr>
      </a:lvl1pPr>
      <a:lvl2pPr marL="742950" indent="-285750" algn="l" rtl="0" fontAlgn="base">
        <a:spcBef>
          <a:spcPct val="20000"/>
        </a:spcBef>
        <a:spcAft>
          <a:spcPct val="0"/>
        </a:spcAft>
        <a:buClr>
          <a:srgbClr val="003876"/>
        </a:buClr>
        <a:buChar char="•"/>
        <a:defRPr sz="2800">
          <a:solidFill>
            <a:srgbClr val="003876"/>
          </a:solidFill>
          <a:latin typeface="+mn-lt"/>
        </a:defRPr>
      </a:lvl2pPr>
      <a:lvl3pPr marL="1143000" indent="-228600" algn="l" rtl="0" fontAlgn="base">
        <a:spcBef>
          <a:spcPct val="20000"/>
        </a:spcBef>
        <a:spcAft>
          <a:spcPct val="0"/>
        </a:spcAft>
        <a:buChar char="•"/>
        <a:defRPr sz="2800">
          <a:solidFill>
            <a:srgbClr val="003876"/>
          </a:solidFill>
          <a:latin typeface="+mn-lt"/>
        </a:defRPr>
      </a:lvl3pPr>
      <a:lvl4pPr marL="1600200" indent="-228600" algn="l" rtl="0" fontAlgn="base">
        <a:spcBef>
          <a:spcPct val="20000"/>
        </a:spcBef>
        <a:spcAft>
          <a:spcPct val="0"/>
        </a:spcAft>
        <a:buChar char="•"/>
        <a:defRPr sz="2800">
          <a:solidFill>
            <a:srgbClr val="003876"/>
          </a:solidFill>
          <a:latin typeface="+mn-lt"/>
        </a:defRPr>
      </a:lvl4pPr>
      <a:lvl5pPr marL="2057400" indent="-228600" algn="l" rtl="0" fontAlgn="base">
        <a:spcBef>
          <a:spcPct val="20000"/>
        </a:spcBef>
        <a:spcAft>
          <a:spcPct val="0"/>
        </a:spcAft>
        <a:buClr>
          <a:srgbClr val="003876"/>
        </a:buClr>
        <a:buChar char="•"/>
        <a:defRPr sz="2800">
          <a:solidFill>
            <a:srgbClr val="003876"/>
          </a:solidFill>
          <a:latin typeface="+mn-lt"/>
        </a:defRPr>
      </a:lvl5pPr>
      <a:lvl6pPr marL="2514600" indent="-228600" algn="l" rtl="0" fontAlgn="base">
        <a:spcBef>
          <a:spcPct val="20000"/>
        </a:spcBef>
        <a:spcAft>
          <a:spcPct val="0"/>
        </a:spcAft>
        <a:buClr>
          <a:srgbClr val="003876"/>
        </a:buClr>
        <a:buChar char="•"/>
        <a:defRPr sz="2800">
          <a:solidFill>
            <a:srgbClr val="003876"/>
          </a:solidFill>
          <a:latin typeface="+mn-lt"/>
        </a:defRPr>
      </a:lvl6pPr>
      <a:lvl7pPr marL="2971800" indent="-228600" algn="l" rtl="0" fontAlgn="base">
        <a:spcBef>
          <a:spcPct val="20000"/>
        </a:spcBef>
        <a:spcAft>
          <a:spcPct val="0"/>
        </a:spcAft>
        <a:buClr>
          <a:srgbClr val="003876"/>
        </a:buClr>
        <a:buChar char="•"/>
        <a:defRPr sz="2800">
          <a:solidFill>
            <a:srgbClr val="003876"/>
          </a:solidFill>
          <a:latin typeface="+mn-lt"/>
        </a:defRPr>
      </a:lvl7pPr>
      <a:lvl8pPr marL="3429000" indent="-228600" algn="l" rtl="0" fontAlgn="base">
        <a:spcBef>
          <a:spcPct val="20000"/>
        </a:spcBef>
        <a:spcAft>
          <a:spcPct val="0"/>
        </a:spcAft>
        <a:buClr>
          <a:srgbClr val="003876"/>
        </a:buClr>
        <a:buChar char="•"/>
        <a:defRPr sz="2800">
          <a:solidFill>
            <a:srgbClr val="003876"/>
          </a:solidFill>
          <a:latin typeface="+mn-lt"/>
        </a:defRPr>
      </a:lvl8pPr>
      <a:lvl9pPr marL="3886200" indent="-228600" algn="l" rtl="0" fontAlgn="base">
        <a:spcBef>
          <a:spcPct val="20000"/>
        </a:spcBef>
        <a:spcAft>
          <a:spcPct val="0"/>
        </a:spcAft>
        <a:buClr>
          <a:srgbClr val="003876"/>
        </a:buClr>
        <a:buChar char="•"/>
        <a:defRPr sz="2800">
          <a:solidFill>
            <a:srgbClr val="003876"/>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jpeg"/><Relationship Id="rId3" Type="http://schemas.openxmlformats.org/officeDocument/2006/relationships/image" Target="../media/image31.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notesSlide" Target="../notesSlides/notesSlide10.xml"/><Relationship Id="rId16"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hyperlink" Target="http://images.google.nl/imgres?imgurl=http://www.caslab.com/Payment/Online-Payment.jpg&amp;imgrefurl=http://www.caslab.com/Payment/&amp;usg=__YAxtpIukb9isloSX63OIckHd_bw=&amp;h=200&amp;w=292&amp;sz=14&amp;hl=nl&amp;start=14&amp;tbnid=92AsVmNGNrWPxM:&amp;tbnh=79&amp;tbnw=115&amp;prev=/images?q=online+payment&amp;hl=nl&amp;um=1&amp;um=1" TargetMode="External"/><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emf"/><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title"/>
          </p:nvPr>
        </p:nvSpPr>
        <p:spPr/>
        <p:txBody>
          <a:bodyPr/>
          <a:lstStyle/>
          <a:p>
            <a:endParaRPr lang="nl-NL" smtClean="0"/>
          </a:p>
        </p:txBody>
      </p:sp>
      <p:sp>
        <p:nvSpPr>
          <p:cNvPr id="4" name="Titel 1"/>
          <p:cNvSpPr txBox="1">
            <a:spLocks/>
          </p:cNvSpPr>
          <p:nvPr/>
        </p:nvSpPr>
        <p:spPr>
          <a:xfrm>
            <a:off x="57150" y="1920875"/>
            <a:ext cx="9097963" cy="3811588"/>
          </a:xfrm>
          <a:prstGeom prst="rect">
            <a:avLst/>
          </a:prstGeom>
          <a:solidFill>
            <a:schemeClr val="bg1"/>
          </a:solidFill>
        </p:spPr>
        <p:txBody>
          <a:bodyPr anchor="ct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defRPr/>
            </a:pPr>
            <a:endParaRPr lang="en-US" sz="3200" dirty="0" smtClean="0">
              <a:solidFill>
                <a:srgbClr val="003876"/>
              </a:solidFill>
            </a:endParaRPr>
          </a:p>
          <a:p>
            <a:r>
              <a:rPr lang="en-US" sz="3600" dirty="0"/>
              <a:t>Future trends in Retail Payments</a:t>
            </a:r>
            <a:endParaRPr lang="nl-NL" sz="3600" dirty="0"/>
          </a:p>
          <a:p>
            <a:pPr>
              <a:defRPr/>
            </a:pPr>
            <a:endParaRPr lang="nl-NL" sz="3600" dirty="0">
              <a:solidFill>
                <a:srgbClr val="003876"/>
              </a:solidFill>
              <a:latin typeface="+mj-lt"/>
            </a:endParaRPr>
          </a:p>
          <a:p>
            <a:pPr>
              <a:defRPr/>
            </a:pPr>
            <a:r>
              <a:rPr lang="nl-NL" sz="2800" dirty="0" smtClean="0">
                <a:solidFill>
                  <a:srgbClr val="FF0000"/>
                </a:solidFill>
                <a:latin typeface="+mj-lt"/>
              </a:rPr>
              <a:t>Ayse Zoodsma-Sungur and Rui Pimentel</a:t>
            </a:r>
          </a:p>
          <a:p>
            <a:pPr>
              <a:defRPr/>
            </a:pPr>
            <a:endParaRPr lang="nl-NL" sz="3600" dirty="0">
              <a:solidFill>
                <a:schemeClr val="accent2"/>
              </a:solidFill>
              <a:latin typeface="+mj-lt"/>
            </a:endParaRPr>
          </a:p>
          <a:p>
            <a:pPr>
              <a:defRPr/>
            </a:pPr>
            <a:r>
              <a:rPr lang="nl-NL" sz="2800" dirty="0" err="1" smtClean="0">
                <a:solidFill>
                  <a:srgbClr val="003876"/>
                </a:solidFill>
                <a:latin typeface="+mj-lt"/>
              </a:rPr>
              <a:t>Sixth</a:t>
            </a:r>
            <a:r>
              <a:rPr lang="nl-NL" sz="2800" dirty="0" smtClean="0">
                <a:solidFill>
                  <a:srgbClr val="003876"/>
                </a:solidFill>
                <a:latin typeface="+mj-lt"/>
              </a:rPr>
              <a:t> </a:t>
            </a:r>
            <a:r>
              <a:rPr lang="nl-NL" sz="2800" dirty="0" err="1" smtClean="0">
                <a:solidFill>
                  <a:srgbClr val="003876"/>
                </a:solidFill>
                <a:latin typeface="+mj-lt"/>
              </a:rPr>
              <a:t>Macedonian</a:t>
            </a:r>
            <a:r>
              <a:rPr lang="nl-NL" sz="2800" dirty="0" smtClean="0">
                <a:solidFill>
                  <a:srgbClr val="003876"/>
                </a:solidFill>
                <a:latin typeface="+mj-lt"/>
              </a:rPr>
              <a:t> Financial Sector Conference on </a:t>
            </a:r>
            <a:r>
              <a:rPr lang="nl-NL" sz="2800" dirty="0" err="1" smtClean="0">
                <a:solidFill>
                  <a:srgbClr val="003876"/>
                </a:solidFill>
                <a:latin typeface="+mj-lt"/>
              </a:rPr>
              <a:t>Payments</a:t>
            </a:r>
            <a:r>
              <a:rPr lang="nl-NL" sz="2800" dirty="0" smtClean="0">
                <a:solidFill>
                  <a:srgbClr val="003876"/>
                </a:solidFill>
                <a:latin typeface="+mj-lt"/>
              </a:rPr>
              <a:t> </a:t>
            </a:r>
            <a:r>
              <a:rPr lang="nl-NL" sz="2800" dirty="0" err="1" smtClean="0">
                <a:solidFill>
                  <a:srgbClr val="003876"/>
                </a:solidFill>
                <a:latin typeface="+mj-lt"/>
              </a:rPr>
              <a:t>and</a:t>
            </a:r>
            <a:r>
              <a:rPr lang="nl-NL" sz="2800" dirty="0" smtClean="0">
                <a:solidFill>
                  <a:srgbClr val="003876"/>
                </a:solidFill>
                <a:latin typeface="+mj-lt"/>
              </a:rPr>
              <a:t> </a:t>
            </a:r>
            <a:r>
              <a:rPr lang="nl-NL" sz="2800" dirty="0" err="1" smtClean="0">
                <a:solidFill>
                  <a:srgbClr val="003876"/>
                </a:solidFill>
                <a:latin typeface="+mj-lt"/>
              </a:rPr>
              <a:t>Securities</a:t>
            </a:r>
            <a:r>
              <a:rPr lang="nl-NL" sz="2800" dirty="0" smtClean="0">
                <a:solidFill>
                  <a:srgbClr val="003876"/>
                </a:solidFill>
                <a:latin typeface="+mj-lt"/>
              </a:rPr>
              <a:t> </a:t>
            </a:r>
            <a:r>
              <a:rPr lang="nl-NL" sz="2800" dirty="0" err="1" smtClean="0">
                <a:solidFill>
                  <a:srgbClr val="003876"/>
                </a:solidFill>
                <a:latin typeface="+mj-lt"/>
              </a:rPr>
              <a:t>Settlement</a:t>
            </a:r>
            <a:r>
              <a:rPr lang="nl-NL" sz="2800" dirty="0" smtClean="0">
                <a:solidFill>
                  <a:srgbClr val="003876"/>
                </a:solidFill>
                <a:latin typeface="+mj-lt"/>
              </a:rPr>
              <a:t> Systems</a:t>
            </a:r>
          </a:p>
          <a:p>
            <a:pPr>
              <a:defRPr/>
            </a:pPr>
            <a:r>
              <a:rPr lang="nl-NL" sz="2800" dirty="0" err="1" smtClean="0">
                <a:solidFill>
                  <a:srgbClr val="003876"/>
                </a:solidFill>
                <a:latin typeface="+mj-lt"/>
              </a:rPr>
              <a:t>Ohrid</a:t>
            </a:r>
            <a:r>
              <a:rPr lang="nl-NL" sz="2800" dirty="0" smtClean="0">
                <a:solidFill>
                  <a:srgbClr val="003876"/>
                </a:solidFill>
                <a:latin typeface="+mj-lt"/>
              </a:rPr>
              <a:t>, 1-3 </a:t>
            </a:r>
            <a:r>
              <a:rPr lang="nl-NL" sz="2800" dirty="0" err="1" smtClean="0">
                <a:solidFill>
                  <a:srgbClr val="003876"/>
                </a:solidFill>
                <a:latin typeface="+mj-lt"/>
              </a:rPr>
              <a:t>July</a:t>
            </a:r>
            <a:r>
              <a:rPr lang="nl-NL" sz="2800" dirty="0" smtClean="0">
                <a:solidFill>
                  <a:srgbClr val="003876"/>
                </a:solidFill>
                <a:latin typeface="+mj-lt"/>
              </a:rPr>
              <a:t> 2013</a:t>
            </a:r>
            <a:endParaRPr lang="nl-NL" sz="2800" dirty="0">
              <a:solidFill>
                <a:srgbClr val="003876"/>
              </a:solidFill>
              <a:latin typeface="+mj-lt"/>
            </a:endParaRPr>
          </a:p>
        </p:txBody>
      </p:sp>
      <p:pic>
        <p:nvPicPr>
          <p:cNvPr id="9" name="Afbeelding 8"/>
          <p:cNvPicPr>
            <a:picLocks noChangeAspect="1"/>
          </p:cNvPicPr>
          <p:nvPr/>
        </p:nvPicPr>
        <p:blipFill rotWithShape="1">
          <a:blip r:embed="rId3" cstate="print"/>
          <a:srcRect/>
          <a:stretch/>
        </p:blipFill>
        <p:spPr bwMode="auto">
          <a:xfrm>
            <a:off x="0" y="0"/>
            <a:ext cx="9144000" cy="199072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1" name="Afbeelding 1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8280400" y="1072342"/>
            <a:ext cx="364836" cy="1891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14" name="Afbeelding 1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bwMode="auto">
          <a:xfrm>
            <a:off x="6485467" y="623456"/>
            <a:ext cx="330201" cy="257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17" name="Afbeelding 1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5511338" y="220132"/>
            <a:ext cx="144395" cy="97597"/>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
          </a:effectLst>
          <a:extLst>
            <a:ext uri="{53640926-AAD7-44D8-BBD7-CCE9431645EC}">
              <a14:shadowObscured xmlns:a14="http://schemas.microsoft.com/office/drawing/2010/main"/>
            </a:ext>
          </a:extLst>
        </p:spPr>
      </p:pic>
      <p:pic>
        <p:nvPicPr>
          <p:cNvPr id="18" name="Afbeelding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bwMode="auto">
          <a:xfrm>
            <a:off x="4182532" y="-2558"/>
            <a:ext cx="655475" cy="146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205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9872" y="5661247"/>
            <a:ext cx="2376264" cy="106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smtClean="0"/>
              <a:t>Retail </a:t>
            </a:r>
            <a:r>
              <a:rPr lang="nl-NL" sz="3200" dirty="0" err="1"/>
              <a:t>payments</a:t>
            </a:r>
            <a:r>
              <a:rPr lang="nl-NL" sz="3200" dirty="0"/>
              <a:t> </a:t>
            </a:r>
            <a:r>
              <a:rPr lang="nl-NL" sz="3200" dirty="0" err="1"/>
              <a:t>innovations</a:t>
            </a:r>
            <a:r>
              <a:rPr lang="nl-NL" sz="3200" dirty="0"/>
              <a:t> </a:t>
            </a:r>
            <a:r>
              <a:rPr lang="nl-NL" sz="3200" dirty="0" err="1"/>
              <a:t>and</a:t>
            </a:r>
            <a:r>
              <a:rPr lang="nl-NL" sz="3200" dirty="0"/>
              <a:t> </a:t>
            </a:r>
            <a:r>
              <a:rPr lang="nl-NL" sz="3200" dirty="0" smtClean="0"/>
              <a:t>trends 2</a:t>
            </a:r>
            <a:endParaRPr lang="nl-NL" sz="3200" dirty="0"/>
          </a:p>
        </p:txBody>
      </p:sp>
      <p:sp>
        <p:nvSpPr>
          <p:cNvPr id="3" name="Tijdelijke aanduiding voor inhoud 2"/>
          <p:cNvSpPr>
            <a:spLocks noGrp="1"/>
          </p:cNvSpPr>
          <p:nvPr>
            <p:ph idx="1"/>
          </p:nvPr>
        </p:nvSpPr>
        <p:spPr/>
        <p:txBody>
          <a:bodyPr/>
          <a:lstStyle/>
          <a:p>
            <a:r>
              <a:rPr lang="nl-NL" dirty="0"/>
              <a:t>Publishing</a:t>
            </a:r>
          </a:p>
          <a:p>
            <a:pPr marL="0" indent="0">
              <a:buNone/>
            </a:pPr>
            <a:r>
              <a:rPr lang="nl-NL" dirty="0" smtClean="0"/>
              <a:t>																									</a:t>
            </a:r>
            <a:endParaRPr lang="nl-NL" dirty="0"/>
          </a:p>
          <a:p>
            <a:pPr marL="0" indent="0">
              <a:buNone/>
            </a:pPr>
            <a:r>
              <a:rPr lang="nl-NL" sz="2400" b="1" dirty="0"/>
              <a:t> </a:t>
            </a:r>
            <a:r>
              <a:rPr lang="nl-NL" sz="2400" b="1" dirty="0" smtClean="0"/>
              <a:t>          Encyclopedia 	          Wikipedia </a:t>
            </a:r>
          </a:p>
          <a:p>
            <a:pPr marL="0" indent="0">
              <a:buNone/>
            </a:pPr>
            <a:endParaRPr lang="nl-NL" sz="2400" b="1" dirty="0"/>
          </a:p>
          <a:p>
            <a:pPr marL="0" indent="0">
              <a:buNone/>
            </a:pPr>
            <a:r>
              <a:rPr lang="nl-NL" sz="2400" b="1" dirty="0" smtClean="0"/>
              <a:t>Of course everything virtual affects banks as well as payments</a:t>
            </a:r>
            <a:endParaRPr lang="nl-NL" sz="2400" dirty="0"/>
          </a:p>
        </p:txBody>
      </p:sp>
      <p:pic>
        <p:nvPicPr>
          <p:cNvPr id="409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5" y="2779968"/>
            <a:ext cx="180022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9662" y="2276872"/>
            <a:ext cx="18192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805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r>
            <a:br>
              <a:rPr lang="nl-NL" dirty="0" smtClean="0"/>
            </a:br>
            <a:r>
              <a:rPr lang="nl-NL" sz="3200" dirty="0" smtClean="0"/>
              <a:t>Retail </a:t>
            </a:r>
            <a:r>
              <a:rPr lang="nl-NL" sz="3200" dirty="0" err="1" smtClean="0"/>
              <a:t>payments</a:t>
            </a:r>
            <a:r>
              <a:rPr lang="nl-NL" sz="3200" dirty="0" smtClean="0"/>
              <a:t> </a:t>
            </a:r>
            <a:r>
              <a:rPr lang="nl-NL" sz="3200" dirty="0" err="1" smtClean="0"/>
              <a:t>innovations</a:t>
            </a:r>
            <a:r>
              <a:rPr lang="nl-NL" sz="3200" dirty="0" smtClean="0"/>
              <a:t> </a:t>
            </a:r>
            <a:r>
              <a:rPr lang="nl-NL" sz="3200" dirty="0" err="1" smtClean="0"/>
              <a:t>and</a:t>
            </a:r>
            <a:r>
              <a:rPr lang="nl-NL" sz="3200" dirty="0" smtClean="0"/>
              <a:t> trends 3</a:t>
            </a:r>
            <a:br>
              <a:rPr lang="nl-NL" sz="3200" dirty="0" smtClean="0"/>
            </a:br>
            <a:endParaRPr lang="nl-NL" sz="3200" dirty="0"/>
          </a:p>
        </p:txBody>
      </p:sp>
      <p:sp>
        <p:nvSpPr>
          <p:cNvPr id="3" name="Tijdelijke aanduiding voor inhoud 2"/>
          <p:cNvSpPr>
            <a:spLocks noGrp="1"/>
          </p:cNvSpPr>
          <p:nvPr>
            <p:ph idx="1"/>
          </p:nvPr>
        </p:nvSpPr>
        <p:spPr>
          <a:xfrm>
            <a:off x="457200" y="1600201"/>
            <a:ext cx="8229600" cy="4349080"/>
          </a:xfrm>
        </p:spPr>
        <p:txBody>
          <a:bodyPr/>
          <a:lstStyle/>
          <a:p>
            <a:pPr marL="3657600" lvl="8" indent="0">
              <a:buNone/>
            </a:pPr>
            <a:r>
              <a:rPr lang="nl-NL" dirty="0" err="1"/>
              <a:t>Also</a:t>
            </a:r>
            <a:r>
              <a:rPr lang="nl-NL" dirty="0"/>
              <a:t> </a:t>
            </a:r>
            <a:r>
              <a:rPr lang="nl-NL" dirty="0" err="1"/>
              <a:t>payments</a:t>
            </a:r>
            <a:r>
              <a:rPr lang="nl-NL" dirty="0"/>
              <a:t> change</a:t>
            </a:r>
          </a:p>
          <a:p>
            <a:pPr marL="3657600" lvl="8" indent="0">
              <a:buNone/>
            </a:pPr>
            <a:endParaRPr lang="nl-NL" dirty="0" smtClean="0"/>
          </a:p>
          <a:p>
            <a:pPr lvl="8"/>
            <a:endParaRPr lang="nl-NL" dirty="0"/>
          </a:p>
          <a:p>
            <a:pPr lvl="8"/>
            <a:endParaRPr lang="nl-NL" dirty="0" smtClean="0"/>
          </a:p>
          <a:p>
            <a:pPr lvl="8"/>
            <a:endParaRPr lang="nl-NL" dirty="0"/>
          </a:p>
          <a:p>
            <a:pPr lvl="8"/>
            <a:endParaRPr lang="nl-NL" dirty="0" smtClean="0"/>
          </a:p>
          <a:p>
            <a:pPr lvl="8"/>
            <a:endParaRPr lang="nl-NL" dirty="0"/>
          </a:p>
          <a:p>
            <a:pPr marL="3657600" lvl="8" indent="0">
              <a:buNone/>
            </a:pPr>
            <a:endParaRPr lang="nl-NL" dirty="0"/>
          </a:p>
          <a:p>
            <a:pPr marL="3657600" lvl="8" indent="0">
              <a:buNone/>
            </a:pPr>
            <a:endParaRPr lang="nl-NL" dirty="0" smtClean="0"/>
          </a:p>
        </p:txBody>
      </p:sp>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059143"/>
            <a:ext cx="1224136"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2017608"/>
            <a:ext cx="1152128"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3059" y="2876178"/>
            <a:ext cx="1085850" cy="17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2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8" y="4365104"/>
            <a:ext cx="2452942" cy="1580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22"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261213">
            <a:off x="5922238" y="4852767"/>
            <a:ext cx="904875" cy="142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Accept-Payments-Online.jpg"/>
          <p:cNvPicPr>
            <a:picLocks noChangeAspect="1"/>
          </p:cNvPicPr>
          <p:nvPr/>
        </p:nvPicPr>
        <p:blipFill>
          <a:blip r:embed="rId8" cstate="print"/>
          <a:stretch>
            <a:fillRect/>
          </a:stretch>
        </p:blipFill>
        <p:spPr>
          <a:xfrm>
            <a:off x="3495476" y="2357239"/>
            <a:ext cx="1652588" cy="1647825"/>
          </a:xfrm>
          <a:prstGeom prst="rect">
            <a:avLst/>
          </a:prstGeom>
        </p:spPr>
      </p:pic>
      <p:pic>
        <p:nvPicPr>
          <p:cNvPr id="13" name="Picture 12" descr="imagesCAQ0N3TU.jpg"/>
          <p:cNvPicPr>
            <a:picLocks noChangeAspect="1"/>
          </p:cNvPicPr>
          <p:nvPr/>
        </p:nvPicPr>
        <p:blipFill>
          <a:blip r:embed="rId9" cstate="print"/>
          <a:stretch>
            <a:fillRect/>
          </a:stretch>
        </p:blipFill>
        <p:spPr>
          <a:xfrm>
            <a:off x="5292080" y="2492896"/>
            <a:ext cx="1728192" cy="1427237"/>
          </a:xfrm>
          <a:prstGeom prst="rect">
            <a:avLst/>
          </a:prstGeom>
        </p:spPr>
      </p:pic>
      <p:pic>
        <p:nvPicPr>
          <p:cNvPr id="14" name="Picture 13" descr="mobile_payments.jpg"/>
          <p:cNvPicPr>
            <a:picLocks noChangeAspect="1"/>
          </p:cNvPicPr>
          <p:nvPr/>
        </p:nvPicPr>
        <p:blipFill>
          <a:blip r:embed="rId10" cstate="print"/>
          <a:stretch>
            <a:fillRect/>
          </a:stretch>
        </p:blipFill>
        <p:spPr>
          <a:xfrm>
            <a:off x="1475657" y="4293097"/>
            <a:ext cx="2759106" cy="1368152"/>
          </a:xfrm>
          <a:prstGeom prst="rect">
            <a:avLst/>
          </a:prstGeom>
        </p:spPr>
      </p:pic>
    </p:spTree>
    <p:extLst>
      <p:ext uri="{BB962C8B-B14F-4D97-AF65-F5344CB8AC3E}">
        <p14:creationId xmlns:p14="http://schemas.microsoft.com/office/powerpoint/2010/main" val="2144866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t>Retail </a:t>
            </a:r>
            <a:r>
              <a:rPr lang="nl-NL" sz="3200" dirty="0" err="1"/>
              <a:t>payments</a:t>
            </a:r>
            <a:r>
              <a:rPr lang="nl-NL" sz="3200" dirty="0"/>
              <a:t> </a:t>
            </a:r>
            <a:r>
              <a:rPr lang="nl-NL" sz="3200" dirty="0" err="1"/>
              <a:t>innovations</a:t>
            </a:r>
            <a:r>
              <a:rPr lang="nl-NL" sz="3200" dirty="0"/>
              <a:t> </a:t>
            </a:r>
            <a:r>
              <a:rPr lang="nl-NL" sz="3200" dirty="0" err="1"/>
              <a:t>and</a:t>
            </a:r>
            <a:r>
              <a:rPr lang="nl-NL" sz="3200" dirty="0"/>
              <a:t> trends </a:t>
            </a:r>
            <a:r>
              <a:rPr lang="nl-NL" sz="3200" dirty="0" smtClean="0"/>
              <a:t>4</a:t>
            </a:r>
            <a:endParaRPr lang="nl-NL" sz="3200" dirty="0"/>
          </a:p>
        </p:txBody>
      </p:sp>
      <p:sp>
        <p:nvSpPr>
          <p:cNvPr id="3" name="Tijdelijke aanduiding voor inhoud 2"/>
          <p:cNvSpPr>
            <a:spLocks noGrp="1"/>
          </p:cNvSpPr>
          <p:nvPr>
            <p:ph idx="1"/>
          </p:nvPr>
        </p:nvSpPr>
        <p:spPr/>
        <p:txBody>
          <a:bodyPr/>
          <a:lstStyle/>
          <a:p>
            <a:pPr marL="0" indent="0">
              <a:buNone/>
            </a:pPr>
            <a:r>
              <a:rPr lang="nl-NL" sz="2400" dirty="0" err="1" smtClean="0"/>
              <a:t>Technology,consumer</a:t>
            </a:r>
            <a:r>
              <a:rPr lang="nl-NL" sz="2400" dirty="0" smtClean="0"/>
              <a:t> </a:t>
            </a:r>
            <a:r>
              <a:rPr lang="nl-NL" sz="2400" dirty="0" err="1" smtClean="0"/>
              <a:t>demands</a:t>
            </a:r>
            <a:r>
              <a:rPr lang="nl-NL" sz="2400" dirty="0" smtClean="0"/>
              <a:t> </a:t>
            </a:r>
            <a:r>
              <a:rPr lang="nl-NL" sz="2400" dirty="0" err="1" smtClean="0"/>
              <a:t>and</a:t>
            </a:r>
            <a:r>
              <a:rPr lang="nl-NL" sz="2400" dirty="0" smtClean="0"/>
              <a:t> new </a:t>
            </a:r>
            <a:r>
              <a:rPr lang="nl-NL" sz="2400" dirty="0" err="1" smtClean="0"/>
              <a:t>entrants</a:t>
            </a:r>
            <a:r>
              <a:rPr lang="nl-NL" sz="2400" dirty="0" smtClean="0"/>
              <a:t> are </a:t>
            </a:r>
            <a:r>
              <a:rPr lang="nl-NL" sz="2400" dirty="0" err="1" smtClean="0"/>
              <a:t>driving</a:t>
            </a:r>
            <a:r>
              <a:rPr lang="nl-NL" sz="2400" dirty="0" smtClean="0"/>
              <a:t> </a:t>
            </a:r>
            <a:r>
              <a:rPr lang="nl-NL" sz="2400" dirty="0" err="1" smtClean="0"/>
              <a:t>forces</a:t>
            </a:r>
            <a:r>
              <a:rPr lang="nl-NL" sz="2400" dirty="0" smtClean="0"/>
              <a:t> of </a:t>
            </a:r>
            <a:r>
              <a:rPr lang="nl-NL" sz="2400" dirty="0" err="1" smtClean="0"/>
              <a:t>innovations</a:t>
            </a:r>
            <a:r>
              <a:rPr lang="nl-NL" sz="2400" dirty="0" smtClean="0"/>
              <a:t>.</a:t>
            </a:r>
          </a:p>
          <a:p>
            <a:pPr marL="0" indent="0">
              <a:buNone/>
            </a:pPr>
            <a:endParaRPr lang="nl-NL" sz="2400" dirty="0" smtClean="0"/>
          </a:p>
          <a:p>
            <a:r>
              <a:rPr lang="en-GB" sz="2400" dirty="0" smtClean="0"/>
              <a:t>Internet </a:t>
            </a:r>
            <a:r>
              <a:rPr lang="en-GB" sz="2400" dirty="0"/>
              <a:t>&amp; e-commerce</a:t>
            </a:r>
          </a:p>
          <a:p>
            <a:r>
              <a:rPr lang="en-GB" sz="2400" dirty="0" smtClean="0"/>
              <a:t>Smartphones </a:t>
            </a:r>
            <a:r>
              <a:rPr lang="en-GB" sz="2400" dirty="0"/>
              <a:t>&amp; “</a:t>
            </a:r>
            <a:r>
              <a:rPr lang="en-GB" sz="2400" dirty="0" smtClean="0"/>
              <a:t>apps”</a:t>
            </a:r>
            <a:endParaRPr lang="en-GB" sz="2400" dirty="0"/>
          </a:p>
          <a:p>
            <a:r>
              <a:rPr lang="en-GB" sz="2400" dirty="0"/>
              <a:t>Near Field Communication (NFC)</a:t>
            </a:r>
          </a:p>
          <a:p>
            <a:r>
              <a:rPr lang="en-GB" sz="2400" dirty="0"/>
              <a:t>Social networks &amp; virtual </a:t>
            </a:r>
            <a:r>
              <a:rPr lang="en-GB" sz="2400" dirty="0" smtClean="0"/>
              <a:t>worlds</a:t>
            </a:r>
          </a:p>
          <a:p>
            <a:r>
              <a:rPr lang="en-GB" sz="2400" dirty="0" smtClean="0"/>
              <a:t>Mobile POS terminals</a:t>
            </a:r>
            <a:endParaRPr lang="en-GB" sz="2400" dirty="0"/>
          </a:p>
        </p:txBody>
      </p:sp>
      <p:sp>
        <p:nvSpPr>
          <p:cNvPr id="5" name="Double Brace 4"/>
          <p:cNvSpPr/>
          <p:nvPr/>
        </p:nvSpPr>
        <p:spPr bwMode="auto">
          <a:xfrm>
            <a:off x="4211960" y="2996952"/>
            <a:ext cx="1069848" cy="914400"/>
          </a:xfrm>
          <a:prstGeom prst="bracePair">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85750" marR="0" indent="-285750" algn="l" defTabSz="706438" rtl="0" eaLnBrk="1" fontAlgn="base" latinLnBrk="0" hangingPunct="1">
              <a:lnSpc>
                <a:spcPct val="90000"/>
              </a:lnSpc>
              <a:spcBef>
                <a:spcPct val="20000"/>
              </a:spcBef>
              <a:spcAft>
                <a:spcPct val="0"/>
              </a:spcAft>
              <a:buClrTx/>
              <a:buSzTx/>
              <a:buFontTx/>
              <a:buNone/>
              <a:tabLst/>
            </a:pPr>
            <a:endParaRPr kumimoji="0" lang="pt-PT" sz="2800" b="0" i="0" u="none" strike="noStrike" cap="none" normalizeH="0" baseline="0" smtClean="0">
              <a:ln>
                <a:noFill/>
              </a:ln>
              <a:solidFill>
                <a:schemeClr val="tx1"/>
              </a:solidFill>
              <a:effectLst/>
              <a:latin typeface="Arial" charset="0"/>
            </a:endParaRPr>
          </a:p>
        </p:txBody>
      </p:sp>
      <p:sp>
        <p:nvSpPr>
          <p:cNvPr id="6" name="Double Brace 5"/>
          <p:cNvSpPr/>
          <p:nvPr/>
        </p:nvSpPr>
        <p:spPr bwMode="auto">
          <a:xfrm>
            <a:off x="3923928" y="2802632"/>
            <a:ext cx="1069848" cy="914400"/>
          </a:xfrm>
          <a:prstGeom prst="bracePair">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85750" marR="0" indent="-285750" algn="l" defTabSz="706438" rtl="0" eaLnBrk="1" fontAlgn="base" latinLnBrk="0" hangingPunct="1">
              <a:lnSpc>
                <a:spcPct val="90000"/>
              </a:lnSpc>
              <a:spcBef>
                <a:spcPct val="20000"/>
              </a:spcBef>
              <a:spcAft>
                <a:spcPct val="0"/>
              </a:spcAft>
              <a:buClrTx/>
              <a:buSzTx/>
              <a:buFontTx/>
              <a:buNone/>
              <a:tabLst/>
            </a:pPr>
            <a:endParaRPr kumimoji="0" lang="pt-PT" sz="2800" b="0" i="0" u="none" strike="noStrike" cap="none" normalizeH="0" baseline="0" smtClean="0">
              <a:ln>
                <a:noFill/>
              </a:ln>
              <a:solidFill>
                <a:schemeClr val="tx1"/>
              </a:solidFill>
              <a:effectLst/>
              <a:latin typeface="Arial" charset="0"/>
            </a:endParaRPr>
          </a:p>
        </p:txBody>
      </p:sp>
      <p:sp>
        <p:nvSpPr>
          <p:cNvPr id="7" name="Curved Left Arrow 6"/>
          <p:cNvSpPr/>
          <p:nvPr/>
        </p:nvSpPr>
        <p:spPr bwMode="auto">
          <a:xfrm>
            <a:off x="4139952" y="2996952"/>
            <a:ext cx="360040" cy="576064"/>
          </a:xfrm>
          <a:prstGeom prst="curvedLef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85750" marR="0" indent="-285750" algn="l" defTabSz="706438" rtl="0" eaLnBrk="1" fontAlgn="base" latinLnBrk="0" hangingPunct="1">
              <a:lnSpc>
                <a:spcPct val="90000"/>
              </a:lnSpc>
              <a:spcBef>
                <a:spcPct val="20000"/>
              </a:spcBef>
              <a:spcAft>
                <a:spcPct val="0"/>
              </a:spcAft>
              <a:buClrTx/>
              <a:buSzTx/>
              <a:buFontTx/>
              <a:buNone/>
              <a:tabLst/>
            </a:pPr>
            <a:endParaRPr kumimoji="0" lang="pt-PT" sz="2800" b="0" i="0" u="none" strike="noStrike" cap="none" normalizeH="0" baseline="0" smtClean="0">
              <a:ln>
                <a:noFill/>
              </a:ln>
              <a:solidFill>
                <a:schemeClr val="tx1"/>
              </a:solidFill>
              <a:effectLst/>
              <a:latin typeface="Arial" charset="0"/>
            </a:endParaRPr>
          </a:p>
        </p:txBody>
      </p:sp>
      <p:grpSp>
        <p:nvGrpSpPr>
          <p:cNvPr id="10" name="Group 9"/>
          <p:cNvGrpSpPr/>
          <p:nvPr/>
        </p:nvGrpSpPr>
        <p:grpSpPr>
          <a:xfrm>
            <a:off x="4211960" y="2996952"/>
            <a:ext cx="4464496" cy="648072"/>
            <a:chOff x="4067944" y="2996952"/>
            <a:chExt cx="4464496" cy="648072"/>
          </a:xfrm>
        </p:grpSpPr>
        <p:sp>
          <p:nvSpPr>
            <p:cNvPr id="4" name="TextBox 3"/>
            <p:cNvSpPr txBox="1"/>
            <p:nvPr/>
          </p:nvSpPr>
          <p:spPr>
            <a:xfrm>
              <a:off x="4716016" y="3131676"/>
              <a:ext cx="3816424" cy="369332"/>
            </a:xfrm>
            <a:prstGeom prst="rect">
              <a:avLst/>
            </a:prstGeom>
            <a:solidFill>
              <a:schemeClr val="accent1"/>
            </a:solidFill>
          </p:spPr>
          <p:txBody>
            <a:bodyPr wrap="square" rtlCol="0">
              <a:spAutoFit/>
            </a:bodyPr>
            <a:lstStyle/>
            <a:p>
              <a:r>
                <a:rPr lang="pt-PT" sz="2000" dirty="0" smtClean="0">
                  <a:solidFill>
                    <a:srgbClr val="C00000"/>
                  </a:solidFill>
                </a:rPr>
                <a:t>Blurred border e- versus m-...</a:t>
              </a:r>
              <a:endParaRPr lang="pt-PT" sz="2000" dirty="0">
                <a:solidFill>
                  <a:srgbClr val="C00000"/>
                </a:solidFill>
              </a:endParaRPr>
            </a:p>
          </p:txBody>
        </p:sp>
        <p:sp>
          <p:nvSpPr>
            <p:cNvPr id="9" name="Right Arrow 8"/>
            <p:cNvSpPr/>
            <p:nvPr/>
          </p:nvSpPr>
          <p:spPr bwMode="auto">
            <a:xfrm>
              <a:off x="4067944" y="2996952"/>
              <a:ext cx="576064" cy="648072"/>
            </a:xfrm>
            <a:prstGeom prst="rightArrow">
              <a:avLst/>
            </a:prstGeom>
            <a:gradFill>
              <a:gsLst>
                <a:gs pos="0">
                  <a:srgbClr val="DDEBCF"/>
                </a:gs>
                <a:gs pos="50000">
                  <a:srgbClr val="9CB86E"/>
                </a:gs>
                <a:gs pos="100000">
                  <a:srgbClr val="156B13"/>
                </a:gs>
              </a:gsLst>
              <a:lin ang="5400000" scaled="0"/>
            </a:gradFill>
            <a:ln>
              <a:solidFill>
                <a:srgbClr val="003366"/>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85750" marR="0" indent="-285750" algn="l" defTabSz="706438" rtl="0" eaLnBrk="1" fontAlgn="base" latinLnBrk="0" hangingPunct="1">
                <a:lnSpc>
                  <a:spcPct val="90000"/>
                </a:lnSpc>
                <a:spcBef>
                  <a:spcPct val="20000"/>
                </a:spcBef>
                <a:spcAft>
                  <a:spcPct val="0"/>
                </a:spcAft>
                <a:buClrTx/>
                <a:buSzTx/>
                <a:buFontTx/>
                <a:buNone/>
                <a:tabLst/>
              </a:pPr>
              <a:endParaRPr kumimoji="0" lang="pt-PT" sz="28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975920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nl-NL" sz="3200" dirty="0"/>
              <a:t>Retail </a:t>
            </a:r>
            <a:r>
              <a:rPr lang="nl-NL" sz="3200" dirty="0" err="1"/>
              <a:t>payments</a:t>
            </a:r>
            <a:r>
              <a:rPr lang="nl-NL" sz="3200" dirty="0"/>
              <a:t> </a:t>
            </a:r>
            <a:r>
              <a:rPr lang="nl-NL" sz="3200" dirty="0" err="1"/>
              <a:t>innovations</a:t>
            </a:r>
            <a:r>
              <a:rPr lang="nl-NL" sz="3200" dirty="0"/>
              <a:t> </a:t>
            </a:r>
            <a:r>
              <a:rPr lang="nl-NL" sz="3200" dirty="0" err="1"/>
              <a:t>and</a:t>
            </a:r>
            <a:r>
              <a:rPr lang="nl-NL" sz="3200" dirty="0"/>
              <a:t> </a:t>
            </a:r>
            <a:r>
              <a:rPr lang="nl-NL" sz="3200" dirty="0" smtClean="0"/>
              <a:t>trends 5 </a:t>
            </a:r>
            <a:endParaRPr lang="en-GB" sz="3200" dirty="0"/>
          </a:p>
        </p:txBody>
      </p:sp>
      <p:sp>
        <p:nvSpPr>
          <p:cNvPr id="256006" name="Rectangle 6"/>
          <p:cNvSpPr>
            <a:spLocks noChangeArrowheads="1"/>
          </p:cNvSpPr>
          <p:nvPr/>
        </p:nvSpPr>
        <p:spPr bwMode="auto">
          <a:xfrm>
            <a:off x="1652588" y="1700213"/>
            <a:ext cx="57991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100000"/>
              </a:lnSpc>
              <a:spcBef>
                <a:spcPct val="0"/>
              </a:spcBef>
            </a:pPr>
            <a:r>
              <a:rPr lang="en-GB" sz="2000" dirty="0">
                <a:solidFill>
                  <a:srgbClr val="003876"/>
                </a:solidFill>
                <a:latin typeface="Arial" charset="0"/>
              </a:rPr>
              <a:t>Percentage of households having internet access </a:t>
            </a:r>
          </a:p>
          <a:p>
            <a:pPr algn="ctr" eaLnBrk="0" hangingPunct="0">
              <a:lnSpc>
                <a:spcPct val="100000"/>
              </a:lnSpc>
              <a:spcBef>
                <a:spcPct val="0"/>
              </a:spcBef>
            </a:pPr>
            <a:r>
              <a:rPr lang="en-GB" sz="2000" dirty="0">
                <a:solidFill>
                  <a:srgbClr val="003876"/>
                </a:solidFill>
                <a:latin typeface="Arial" charset="0"/>
              </a:rPr>
              <a:t>(Eurostat, Feb. </a:t>
            </a:r>
            <a:r>
              <a:rPr lang="en-GB" sz="2000" dirty="0" smtClean="0">
                <a:solidFill>
                  <a:srgbClr val="003876"/>
                </a:solidFill>
                <a:latin typeface="Arial" charset="0"/>
              </a:rPr>
              <a:t>2013)</a:t>
            </a:r>
            <a:endParaRPr lang="en-GB" sz="2000" dirty="0">
              <a:solidFill>
                <a:srgbClr val="003876"/>
              </a:solidFill>
              <a:latin typeface="Arial" charset="0"/>
            </a:endParaRPr>
          </a:p>
        </p:txBody>
      </p:sp>
      <p:pic>
        <p:nvPicPr>
          <p:cNvPr id="1536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204864"/>
            <a:ext cx="8894830" cy="404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956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nl-NL" sz="3200" dirty="0"/>
              <a:t>Retail </a:t>
            </a:r>
            <a:r>
              <a:rPr lang="nl-NL" sz="3200" dirty="0" err="1"/>
              <a:t>payments</a:t>
            </a:r>
            <a:r>
              <a:rPr lang="nl-NL" sz="3200" dirty="0"/>
              <a:t> </a:t>
            </a:r>
            <a:r>
              <a:rPr lang="nl-NL" sz="3200" dirty="0" err="1"/>
              <a:t>innovations</a:t>
            </a:r>
            <a:r>
              <a:rPr lang="nl-NL" sz="3200" dirty="0"/>
              <a:t> </a:t>
            </a:r>
            <a:r>
              <a:rPr lang="nl-NL" sz="3200" dirty="0" err="1"/>
              <a:t>and</a:t>
            </a:r>
            <a:r>
              <a:rPr lang="nl-NL" sz="3200" dirty="0"/>
              <a:t> trends </a:t>
            </a:r>
            <a:r>
              <a:rPr lang="nl-NL" sz="3200" dirty="0" smtClean="0"/>
              <a:t>6</a:t>
            </a:r>
            <a:r>
              <a:rPr lang="en-GB" sz="3200" dirty="0"/>
              <a:t/>
            </a:r>
            <a:br>
              <a:rPr lang="en-GB" sz="3200" dirty="0"/>
            </a:br>
            <a:r>
              <a:rPr lang="en-GB" sz="3200" dirty="0"/>
              <a:t>e-commerce</a:t>
            </a:r>
          </a:p>
        </p:txBody>
      </p:sp>
      <p:sp>
        <p:nvSpPr>
          <p:cNvPr id="257030" name="Rectangle 6"/>
          <p:cNvSpPr>
            <a:spLocks noChangeArrowheads="1"/>
          </p:cNvSpPr>
          <p:nvPr/>
        </p:nvSpPr>
        <p:spPr bwMode="auto">
          <a:xfrm>
            <a:off x="646113" y="1790700"/>
            <a:ext cx="7813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100000"/>
              </a:lnSpc>
              <a:spcBef>
                <a:spcPct val="0"/>
              </a:spcBef>
            </a:pPr>
            <a:r>
              <a:rPr lang="en-GB" sz="2000" dirty="0">
                <a:solidFill>
                  <a:srgbClr val="003876"/>
                </a:solidFill>
                <a:latin typeface="Arial" charset="0"/>
              </a:rPr>
              <a:t>Individuals having bought goods online in the last three months </a:t>
            </a:r>
          </a:p>
          <a:p>
            <a:pPr algn="ctr" eaLnBrk="0" hangingPunct="0">
              <a:lnSpc>
                <a:spcPct val="100000"/>
              </a:lnSpc>
              <a:spcBef>
                <a:spcPct val="0"/>
              </a:spcBef>
            </a:pPr>
            <a:r>
              <a:rPr lang="en-GB" sz="2000" dirty="0">
                <a:solidFill>
                  <a:srgbClr val="003876"/>
                </a:solidFill>
                <a:latin typeface="Arial" charset="0"/>
              </a:rPr>
              <a:t>(Eurostat, Feb. </a:t>
            </a:r>
            <a:r>
              <a:rPr lang="en-GB" sz="2000" dirty="0" smtClean="0">
                <a:solidFill>
                  <a:srgbClr val="003876"/>
                </a:solidFill>
                <a:latin typeface="Arial" charset="0"/>
              </a:rPr>
              <a:t>2013)</a:t>
            </a:r>
            <a:endParaRPr lang="en-GB" sz="2000" dirty="0">
              <a:solidFill>
                <a:srgbClr val="003876"/>
              </a:solidFill>
              <a:latin typeface="Arial" charset="0"/>
            </a:endParaRP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2" y="1700809"/>
            <a:ext cx="7776220" cy="381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665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t>Retail </a:t>
            </a:r>
            <a:r>
              <a:rPr lang="nl-NL" sz="3200" dirty="0" err="1"/>
              <a:t>payments</a:t>
            </a:r>
            <a:r>
              <a:rPr lang="nl-NL" sz="3200" dirty="0"/>
              <a:t> </a:t>
            </a:r>
            <a:r>
              <a:rPr lang="nl-NL" sz="3200" dirty="0" err="1"/>
              <a:t>innovations</a:t>
            </a:r>
            <a:r>
              <a:rPr lang="nl-NL" sz="3200" dirty="0"/>
              <a:t> </a:t>
            </a:r>
            <a:r>
              <a:rPr lang="nl-NL" sz="3200" dirty="0" err="1"/>
              <a:t>and</a:t>
            </a:r>
            <a:r>
              <a:rPr lang="nl-NL" sz="3200" dirty="0"/>
              <a:t> trends </a:t>
            </a:r>
            <a:r>
              <a:rPr lang="nl-NL" sz="3200" dirty="0" smtClean="0"/>
              <a:t>7</a:t>
            </a:r>
            <a:endParaRPr lang="nl-NL" sz="3200" dirty="0"/>
          </a:p>
        </p:txBody>
      </p:sp>
      <p:sp>
        <p:nvSpPr>
          <p:cNvPr id="3" name="Tijdelijke aanduiding voor inhoud 2"/>
          <p:cNvSpPr>
            <a:spLocks noGrp="1"/>
          </p:cNvSpPr>
          <p:nvPr>
            <p:ph idx="1"/>
          </p:nvPr>
        </p:nvSpPr>
        <p:spPr/>
        <p:txBody>
          <a:bodyPr/>
          <a:lstStyle/>
          <a:p>
            <a:pPr marL="0" indent="0">
              <a:buNone/>
            </a:pPr>
            <a:r>
              <a:rPr lang="en-GB" sz="2400" dirty="0" smtClean="0"/>
              <a:t>What is in it for consumers </a:t>
            </a:r>
          </a:p>
          <a:p>
            <a:pPr marL="0" indent="0">
              <a:buNone/>
            </a:pPr>
            <a:endParaRPr lang="en-GB" sz="2400" dirty="0" smtClean="0"/>
          </a:p>
          <a:p>
            <a:r>
              <a:rPr lang="en-GB" sz="2400" dirty="0" smtClean="0"/>
              <a:t>Convenience</a:t>
            </a:r>
            <a:endParaRPr lang="en-GB" sz="2400" dirty="0"/>
          </a:p>
          <a:p>
            <a:r>
              <a:rPr lang="en-GB" sz="2400" dirty="0"/>
              <a:t>Speed</a:t>
            </a:r>
          </a:p>
          <a:p>
            <a:r>
              <a:rPr lang="en-GB" sz="2400" dirty="0"/>
              <a:t>“Real time economy”</a:t>
            </a:r>
          </a:p>
          <a:p>
            <a:r>
              <a:rPr lang="en-GB" sz="2400" dirty="0"/>
              <a:t>Safety &amp; security</a:t>
            </a:r>
          </a:p>
          <a:p>
            <a:r>
              <a:rPr lang="en-GB" sz="2400" dirty="0"/>
              <a:t>Anonymity</a:t>
            </a:r>
          </a:p>
          <a:p>
            <a:r>
              <a:rPr lang="en-GB" sz="2400" dirty="0"/>
              <a:t>Financial inclusion</a:t>
            </a:r>
          </a:p>
          <a:p>
            <a:endParaRPr lang="nl-NL" sz="2400" dirty="0"/>
          </a:p>
        </p:txBody>
      </p:sp>
    </p:spTree>
    <p:extLst>
      <p:ext uri="{BB962C8B-B14F-4D97-AF65-F5344CB8AC3E}">
        <p14:creationId xmlns:p14="http://schemas.microsoft.com/office/powerpoint/2010/main" val="2060414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t>Retail </a:t>
            </a:r>
            <a:r>
              <a:rPr lang="nl-NL" sz="3200" dirty="0" err="1"/>
              <a:t>payments</a:t>
            </a:r>
            <a:r>
              <a:rPr lang="nl-NL" sz="3200" dirty="0"/>
              <a:t> </a:t>
            </a:r>
            <a:r>
              <a:rPr lang="nl-NL" sz="3200" dirty="0" err="1"/>
              <a:t>innovations</a:t>
            </a:r>
            <a:r>
              <a:rPr lang="nl-NL" sz="3200" dirty="0"/>
              <a:t> </a:t>
            </a:r>
            <a:r>
              <a:rPr lang="nl-NL" sz="3200" dirty="0" err="1"/>
              <a:t>and</a:t>
            </a:r>
            <a:r>
              <a:rPr lang="nl-NL" sz="3200" dirty="0"/>
              <a:t> trends </a:t>
            </a:r>
            <a:r>
              <a:rPr lang="nl-NL" sz="3200" dirty="0" smtClean="0"/>
              <a:t>8</a:t>
            </a:r>
            <a:endParaRPr lang="nl-NL" sz="3200" dirty="0"/>
          </a:p>
        </p:txBody>
      </p:sp>
      <p:sp>
        <p:nvSpPr>
          <p:cNvPr id="3" name="Tijdelijke aanduiding voor inhoud 2"/>
          <p:cNvSpPr>
            <a:spLocks noGrp="1"/>
          </p:cNvSpPr>
          <p:nvPr>
            <p:ph idx="1"/>
          </p:nvPr>
        </p:nvSpPr>
        <p:spPr/>
        <p:txBody>
          <a:bodyPr/>
          <a:lstStyle/>
          <a:p>
            <a:pPr marL="0" indent="0">
              <a:buNone/>
            </a:pPr>
            <a:r>
              <a:rPr lang="en-US" dirty="0" smtClean="0"/>
              <a:t>Who are the stakeholders </a:t>
            </a:r>
          </a:p>
          <a:p>
            <a:pPr marL="0" indent="0">
              <a:buNone/>
            </a:pPr>
            <a:endParaRPr lang="en-US" sz="1800" dirty="0"/>
          </a:p>
          <a:p>
            <a:r>
              <a:rPr lang="en-US" dirty="0" smtClean="0"/>
              <a:t>Banks &amp; other Payment Service Providers</a:t>
            </a:r>
            <a:endParaRPr lang="en-US" dirty="0"/>
          </a:p>
          <a:p>
            <a:r>
              <a:rPr lang="en-US" dirty="0"/>
              <a:t>Card </a:t>
            </a:r>
            <a:r>
              <a:rPr lang="en-US" dirty="0" smtClean="0"/>
              <a:t>companies/schemes</a:t>
            </a:r>
            <a:endParaRPr lang="en-US" dirty="0"/>
          </a:p>
          <a:p>
            <a:r>
              <a:rPr lang="en-US" dirty="0" smtClean="0"/>
              <a:t>Mobile Network Operators (MNOs)</a:t>
            </a:r>
            <a:endParaRPr lang="en-US" dirty="0"/>
          </a:p>
          <a:p>
            <a:r>
              <a:rPr lang="en-US" dirty="0"/>
              <a:t>Technology companies</a:t>
            </a:r>
          </a:p>
          <a:p>
            <a:r>
              <a:rPr lang="en-US" dirty="0" smtClean="0"/>
              <a:t>Handset &amp; terminal manufacturers</a:t>
            </a:r>
          </a:p>
          <a:p>
            <a:r>
              <a:rPr lang="en-US" dirty="0" smtClean="0"/>
              <a:t>Regulators</a:t>
            </a:r>
            <a:endParaRPr lang="en-US" dirty="0"/>
          </a:p>
          <a:p>
            <a:endParaRPr lang="nl-NL" dirty="0"/>
          </a:p>
        </p:txBody>
      </p:sp>
    </p:spTree>
    <p:extLst>
      <p:ext uri="{BB962C8B-B14F-4D97-AF65-F5344CB8AC3E}">
        <p14:creationId xmlns:p14="http://schemas.microsoft.com/office/powerpoint/2010/main" val="1016315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latin typeface="Arial" charset="0"/>
              </a:rPr>
              <a:t>Retail </a:t>
            </a:r>
            <a:r>
              <a:rPr lang="nl-NL" sz="3200" dirty="0" err="1">
                <a:latin typeface="Arial" charset="0"/>
              </a:rPr>
              <a:t>Payment</a:t>
            </a:r>
            <a:r>
              <a:rPr lang="nl-NL" sz="3200" dirty="0">
                <a:latin typeface="Arial" charset="0"/>
              </a:rPr>
              <a:t> </a:t>
            </a:r>
            <a:r>
              <a:rPr lang="nl-NL" sz="3200" dirty="0" err="1" smtClean="0">
                <a:latin typeface="Arial" charset="0"/>
              </a:rPr>
              <a:t>Innovations</a:t>
            </a:r>
            <a:r>
              <a:rPr lang="nl-NL" sz="3200" dirty="0" smtClean="0">
                <a:latin typeface="Arial" charset="0"/>
              </a:rPr>
              <a:t> </a:t>
            </a:r>
            <a:r>
              <a:rPr lang="nl-NL" sz="3200" dirty="0" err="1" smtClean="0">
                <a:latin typeface="Arial" charset="0"/>
              </a:rPr>
              <a:t>and</a:t>
            </a:r>
            <a:r>
              <a:rPr lang="nl-NL" sz="3200" dirty="0" smtClean="0">
                <a:latin typeface="Arial" charset="0"/>
              </a:rPr>
              <a:t> trends 8</a:t>
            </a:r>
            <a:r>
              <a:rPr lang="en-GB" sz="3200" dirty="0">
                <a:latin typeface="Arial" charset="0"/>
              </a:rPr>
              <a:t/>
            </a:r>
            <a:br>
              <a:rPr lang="en-GB" sz="3200" dirty="0">
                <a:latin typeface="Arial" charset="0"/>
              </a:rPr>
            </a:br>
            <a:endParaRPr lang="nl-NL" sz="3200" dirty="0"/>
          </a:p>
        </p:txBody>
      </p:sp>
      <p:pic>
        <p:nvPicPr>
          <p:cNvPr id="4" name="Picture 14" descr="secure-payment"/>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72816"/>
            <a:ext cx="3048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lobe-internet-connection-network-www_displ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575" y="2060575"/>
            <a:ext cx="2232521" cy="20939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laptop"/>
          <p:cNvPicPr>
            <a:picLocks noChangeAspect="1" noChangeArrowheads="1"/>
          </p:cNvPicPr>
          <p:nvPr/>
        </p:nvPicPr>
        <p:blipFill>
          <a:blip r:embed="rId4" cstate="print">
            <a:clrChange>
              <a:clrFrom>
                <a:srgbClr val="FEFEFE"/>
              </a:clrFrom>
              <a:clrTo>
                <a:srgbClr val="FEFEFE">
                  <a:alpha val="0"/>
                </a:srgbClr>
              </a:clrTo>
            </a:clrChange>
            <a:lum bright="6000"/>
            <a:extLst>
              <a:ext uri="{28A0092B-C50C-407E-A947-70E740481C1C}">
                <a14:useLocalDpi xmlns:a14="http://schemas.microsoft.com/office/drawing/2010/main" val="0"/>
              </a:ext>
            </a:extLst>
          </a:blip>
          <a:srcRect l="13435" r="8400"/>
          <a:stretch>
            <a:fillRect/>
          </a:stretch>
        </p:blipFill>
        <p:spPr bwMode="auto">
          <a:xfrm>
            <a:off x="4260851" y="2706688"/>
            <a:ext cx="1751310" cy="21605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Nd9GcQicgRiV3Yr7y6BqRaCLfXyoRq_eqmrlPOkLc9MNwPo0K10OdOThA"/>
          <p:cNvPicPr>
            <a:picLocks noChangeAspect="1" noChangeArrowheads="1"/>
          </p:cNvPicPr>
          <p:nvPr/>
        </p:nvPicPr>
        <p:blipFill>
          <a:blip r:embed="rId5" cstate="print">
            <a:clrChange>
              <a:clrFrom>
                <a:srgbClr val="F5F5F3"/>
              </a:clrFrom>
              <a:clrTo>
                <a:srgbClr val="F5F5F3">
                  <a:alpha val="0"/>
                </a:srgbClr>
              </a:clrTo>
            </a:clrChange>
            <a:extLst>
              <a:ext uri="{28A0092B-C50C-407E-A947-70E740481C1C}">
                <a14:useLocalDpi xmlns:a14="http://schemas.microsoft.com/office/drawing/2010/main" val="0"/>
              </a:ext>
            </a:extLst>
          </a:blip>
          <a:srcRect/>
          <a:stretch>
            <a:fillRect/>
          </a:stretch>
        </p:blipFill>
        <p:spPr bwMode="auto">
          <a:xfrm rot="-2473481">
            <a:off x="5867794" y="2157117"/>
            <a:ext cx="2819264" cy="237870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8"/>
          <p:cNvSpPr txBox="1">
            <a:spLocks noChangeArrowheads="1"/>
          </p:cNvSpPr>
          <p:nvPr/>
        </p:nvSpPr>
        <p:spPr bwMode="auto">
          <a:xfrm>
            <a:off x="168582" y="5090001"/>
            <a:ext cx="245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42950" indent="-28575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nl-NL" sz="2400" i="0">
                <a:solidFill>
                  <a:srgbClr val="003876"/>
                </a:solidFill>
              </a:rPr>
              <a:t>Card</a:t>
            </a:r>
          </a:p>
        </p:txBody>
      </p:sp>
      <p:sp>
        <p:nvSpPr>
          <p:cNvPr id="10" name="Text Box 6"/>
          <p:cNvSpPr txBox="1">
            <a:spLocks noChangeArrowheads="1"/>
          </p:cNvSpPr>
          <p:nvPr/>
        </p:nvSpPr>
        <p:spPr bwMode="auto">
          <a:xfrm>
            <a:off x="3203575" y="5049862"/>
            <a:ext cx="266739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742950" indent="-28575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nl-NL" sz="2400" i="0" dirty="0">
                <a:solidFill>
                  <a:srgbClr val="003876"/>
                </a:solidFill>
              </a:rPr>
              <a:t>Internet</a:t>
            </a:r>
          </a:p>
        </p:txBody>
      </p:sp>
      <p:sp>
        <p:nvSpPr>
          <p:cNvPr id="14" name="Text Box 7"/>
          <p:cNvSpPr txBox="1">
            <a:spLocks noChangeArrowheads="1"/>
          </p:cNvSpPr>
          <p:nvPr/>
        </p:nvSpPr>
        <p:spPr bwMode="auto">
          <a:xfrm>
            <a:off x="6372224" y="4955424"/>
            <a:ext cx="2447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42950" indent="-28575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nl-NL" sz="2400" i="0" dirty="0">
                <a:solidFill>
                  <a:srgbClr val="003876"/>
                </a:solidFill>
              </a:rPr>
              <a:t>Mobile</a:t>
            </a:r>
          </a:p>
        </p:txBody>
      </p:sp>
    </p:spTree>
    <p:extLst>
      <p:ext uri="{BB962C8B-B14F-4D97-AF65-F5344CB8AC3E}">
        <p14:creationId xmlns:p14="http://schemas.microsoft.com/office/powerpoint/2010/main" val="548418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1143000"/>
          </a:xfrm>
        </p:spPr>
        <p:txBody>
          <a:bodyPr/>
          <a:lstStyle/>
          <a:p>
            <a:r>
              <a:rPr lang="nl-NL" sz="3200" dirty="0">
                <a:latin typeface="Arial" charset="0"/>
              </a:rPr>
              <a:t>Retail </a:t>
            </a:r>
            <a:r>
              <a:rPr lang="nl-NL" sz="3200" dirty="0" err="1">
                <a:latin typeface="Arial" charset="0"/>
              </a:rPr>
              <a:t>Payment</a:t>
            </a:r>
            <a:r>
              <a:rPr lang="nl-NL" sz="3200" dirty="0">
                <a:latin typeface="Arial" charset="0"/>
              </a:rPr>
              <a:t> </a:t>
            </a:r>
            <a:r>
              <a:rPr lang="nl-NL" sz="3200" dirty="0" err="1">
                <a:latin typeface="Arial" charset="0"/>
              </a:rPr>
              <a:t>Innovations</a:t>
            </a:r>
            <a:r>
              <a:rPr lang="nl-NL" sz="3200" dirty="0">
                <a:latin typeface="Arial" charset="0"/>
              </a:rPr>
              <a:t> </a:t>
            </a:r>
            <a:r>
              <a:rPr lang="nl-NL" sz="3200" dirty="0" err="1">
                <a:latin typeface="Arial" charset="0"/>
              </a:rPr>
              <a:t>and</a:t>
            </a:r>
            <a:r>
              <a:rPr lang="nl-NL" sz="3200" dirty="0">
                <a:latin typeface="Arial" charset="0"/>
              </a:rPr>
              <a:t> </a:t>
            </a:r>
            <a:r>
              <a:rPr lang="nl-NL" sz="3200" dirty="0" smtClean="0">
                <a:latin typeface="Arial" charset="0"/>
              </a:rPr>
              <a:t>trends 9</a:t>
            </a:r>
            <a:r>
              <a:rPr lang="en-GB" dirty="0">
                <a:latin typeface="Arial" charset="0"/>
              </a:rPr>
              <a:t/>
            </a:r>
            <a:br>
              <a:rPr lang="en-GB" dirty="0">
                <a:latin typeface="Arial" charset="0"/>
              </a:rPr>
            </a:br>
            <a:r>
              <a:rPr lang="en-GB" dirty="0" smtClean="0">
                <a:latin typeface="Arial" charset="0"/>
              </a:rPr>
              <a:t>          card		</a:t>
            </a:r>
            <a:endParaRPr lang="nl-NL" dirty="0"/>
          </a:p>
        </p:txBody>
      </p:sp>
      <p:pic>
        <p:nvPicPr>
          <p:cNvPr id="4" name="Picture 8" descr="secure-payment"/>
          <p:cNvPicPr>
            <a:picLocks noGrp="1" noChangeAspect="1" noChangeArrowheads="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5625" y="2345600"/>
            <a:ext cx="3048426" cy="285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descr="Scratch-off-Card-Prepaid-Card-Calling-Card-F-7-0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188070" y="2060847"/>
            <a:ext cx="1584325" cy="6976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0" descr="Mag%20Stripe%20lar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6948264" y="1772816"/>
            <a:ext cx="1223963" cy="917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26" descr="prepaid-card"/>
          <p:cNvPicPr>
            <a:picLocks noChangeAspect="1" noChangeArrowheads="1"/>
          </p:cNvPicPr>
          <p:nvPr/>
        </p:nvPicPr>
        <p:blipFill>
          <a:blip r:embed="rId6" cstate="print">
            <a:extLst>
              <a:ext uri="{28A0092B-C50C-407E-A947-70E740481C1C}">
                <a14:useLocalDpi xmlns:a14="http://schemas.microsoft.com/office/drawing/2010/main" val="0"/>
              </a:ext>
            </a:extLst>
          </a:blip>
          <a:srcRect t="42334"/>
          <a:stretch>
            <a:fillRect/>
          </a:stretch>
        </p:blipFill>
        <p:spPr bwMode="auto">
          <a:xfrm>
            <a:off x="1331491" y="4725144"/>
            <a:ext cx="1584325"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ard_contactle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4051" y="3213100"/>
            <a:ext cx="1368425"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14" descr="Chip_GraphicEmvX_10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a:xfrm>
            <a:off x="7543164" y="4448805"/>
            <a:ext cx="952500" cy="952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34" descr="gift-car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2533" y="3079750"/>
            <a:ext cx="1295400" cy="111125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Rechte verbindingslijn 13"/>
          <p:cNvCxnSpPr/>
          <p:nvPr/>
        </p:nvCxnSpPr>
        <p:spPr bwMode="auto">
          <a:xfrm>
            <a:off x="2627933" y="2348880"/>
            <a:ext cx="863947" cy="648072"/>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0818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a:t>Retail </a:t>
            </a:r>
            <a:r>
              <a:rPr lang="nl-NL" sz="2800" dirty="0" err="1"/>
              <a:t>payments</a:t>
            </a:r>
            <a:r>
              <a:rPr lang="nl-NL" sz="2800" dirty="0"/>
              <a:t> </a:t>
            </a:r>
            <a:r>
              <a:rPr lang="nl-NL" sz="2800" dirty="0" err="1"/>
              <a:t>innovations</a:t>
            </a:r>
            <a:r>
              <a:rPr lang="nl-NL" sz="2800" dirty="0"/>
              <a:t> </a:t>
            </a:r>
            <a:r>
              <a:rPr lang="nl-NL" sz="2800" dirty="0" err="1"/>
              <a:t>and</a:t>
            </a:r>
            <a:r>
              <a:rPr lang="nl-NL" sz="2800" dirty="0"/>
              <a:t> trends </a:t>
            </a:r>
            <a:r>
              <a:rPr lang="nl-NL" sz="2800" dirty="0" smtClean="0"/>
              <a:t>10</a:t>
            </a:r>
            <a:br>
              <a:rPr lang="nl-NL" sz="2800" dirty="0" smtClean="0"/>
            </a:br>
            <a:r>
              <a:rPr lang="nl-NL" sz="2800" dirty="0" smtClean="0"/>
              <a:t>internet</a:t>
            </a:r>
            <a:endParaRPr lang="nl-NL" sz="2800" dirty="0"/>
          </a:p>
        </p:txBody>
      </p:sp>
      <p:pic>
        <p:nvPicPr>
          <p:cNvPr id="4" name="Picture 12" descr="globe-internet-connection-network-www_display"/>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25192" y="2453870"/>
            <a:ext cx="3130984" cy="21331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3" descr="laptop"/>
          <p:cNvPicPr>
            <a:picLocks noChangeAspect="1" noChangeArrowheads="1"/>
          </p:cNvPicPr>
          <p:nvPr/>
        </p:nvPicPr>
        <p:blipFill>
          <a:blip r:embed="rId4" cstate="print">
            <a:clrChange>
              <a:clrFrom>
                <a:srgbClr val="FEFEFE"/>
              </a:clrFrom>
              <a:clrTo>
                <a:srgbClr val="FEFEFE">
                  <a:alpha val="0"/>
                </a:srgbClr>
              </a:clrTo>
            </a:clrChange>
            <a:lum bright="6000"/>
            <a:extLst>
              <a:ext uri="{28A0092B-C50C-407E-A947-70E740481C1C}">
                <a14:useLocalDpi xmlns:a14="http://schemas.microsoft.com/office/drawing/2010/main" val="0"/>
              </a:ext>
            </a:extLst>
          </a:blip>
          <a:srcRect l="13435" r="8400"/>
          <a:stretch>
            <a:fillRect/>
          </a:stretch>
        </p:blipFill>
        <p:spPr bwMode="auto">
          <a:xfrm>
            <a:off x="4931990" y="3171453"/>
            <a:ext cx="1441450" cy="14747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0900" y="2070126"/>
            <a:ext cx="845372" cy="710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6272" y="1911177"/>
            <a:ext cx="1137702"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5" descr="money_making_ideas_escrow_services_for_flipping_websites-300x30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98514" y="3292276"/>
            <a:ext cx="1152525" cy="9136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paypa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78214" y="4578350"/>
            <a:ext cx="1222375" cy="6302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google_checkou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00589" y="4741069"/>
            <a:ext cx="9366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3" descr="ebill"/>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34823" y="4953000"/>
            <a:ext cx="1150937"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9250910401a6df8b9dc4300008fa77a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70857" y="4741863"/>
            <a:ext cx="719138" cy="7207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4" descr="e-money"/>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1560" y="4627413"/>
            <a:ext cx="1028700" cy="7715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1" descr="Scratch-off-Card-Prepaid-Card-Calling-Card-F-7-02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7533" y="2993150"/>
            <a:ext cx="1512888" cy="7810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1215584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7584" y="1964678"/>
            <a:ext cx="1009650" cy="6334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5" descr="Online-Payment">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23928" y="1518333"/>
            <a:ext cx="1008062" cy="69215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Gebogen verbindingslijn 17"/>
          <p:cNvCxnSpPr/>
          <p:nvPr/>
        </p:nvCxnSpPr>
        <p:spPr bwMode="auto">
          <a:xfrm flipV="1">
            <a:off x="2635251" y="3908847"/>
            <a:ext cx="1360685" cy="1299741"/>
          </a:xfrm>
          <a:prstGeom prst="bentConnector3">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1996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defTabSz="706438" eaLnBrk="1" hangingPunct="1"/>
            <a:r>
              <a:rPr lang="nl-NL" dirty="0" smtClean="0"/>
              <a:t>Agenda</a:t>
            </a:r>
          </a:p>
        </p:txBody>
      </p:sp>
      <p:sp>
        <p:nvSpPr>
          <p:cNvPr id="4099" name="Rectangle 3"/>
          <p:cNvSpPr>
            <a:spLocks noGrp="1" noChangeArrowheads="1"/>
          </p:cNvSpPr>
          <p:nvPr>
            <p:ph type="body" idx="1"/>
          </p:nvPr>
        </p:nvSpPr>
        <p:spPr/>
        <p:txBody>
          <a:bodyPr/>
          <a:lstStyle/>
          <a:p>
            <a:pPr eaLnBrk="1" hangingPunct="1">
              <a:spcBef>
                <a:spcPts val="450"/>
              </a:spcBef>
              <a:buFont typeface="Wingdings" pitchFamily="2" charset="2"/>
              <a:buChar char="§"/>
            </a:pPr>
            <a:r>
              <a:rPr lang="nl-NL" sz="2400" dirty="0" err="1" smtClean="0"/>
              <a:t>Foreword</a:t>
            </a:r>
            <a:endParaRPr lang="nl-NL" sz="2400" dirty="0" smtClean="0"/>
          </a:p>
          <a:p>
            <a:pPr eaLnBrk="1" hangingPunct="1">
              <a:spcBef>
                <a:spcPts val="450"/>
              </a:spcBef>
              <a:buFont typeface="Wingdings" pitchFamily="2" charset="2"/>
              <a:buChar char="§"/>
            </a:pPr>
            <a:endParaRPr lang="nl-NL" sz="2400" dirty="0" smtClean="0"/>
          </a:p>
          <a:p>
            <a:pPr eaLnBrk="1" hangingPunct="1">
              <a:spcBef>
                <a:spcPts val="450"/>
              </a:spcBef>
              <a:buFont typeface="Wingdings" pitchFamily="2" charset="2"/>
              <a:buChar char="§"/>
            </a:pPr>
            <a:r>
              <a:rPr lang="nl-NL" sz="2400" dirty="0" smtClean="0"/>
              <a:t>Why do retail payments matter ?</a:t>
            </a:r>
          </a:p>
          <a:p>
            <a:pPr eaLnBrk="1" hangingPunct="1">
              <a:spcBef>
                <a:spcPts val="450"/>
              </a:spcBef>
              <a:buFont typeface="Wingdings" pitchFamily="2" charset="2"/>
              <a:buChar char="§"/>
            </a:pPr>
            <a:endParaRPr lang="nl-NL" sz="2400" dirty="0" smtClean="0"/>
          </a:p>
          <a:p>
            <a:pPr eaLnBrk="1" hangingPunct="1">
              <a:spcBef>
                <a:spcPts val="450"/>
              </a:spcBef>
              <a:buFont typeface="Wingdings" pitchFamily="2" charset="2"/>
              <a:buChar char="§"/>
            </a:pPr>
            <a:r>
              <a:rPr lang="nl-NL" sz="2400" dirty="0" smtClean="0"/>
              <a:t>Innovations and trends in the field of retail payments </a:t>
            </a:r>
          </a:p>
          <a:p>
            <a:pPr eaLnBrk="1" hangingPunct="1">
              <a:spcBef>
                <a:spcPts val="450"/>
              </a:spcBef>
              <a:buFont typeface="Wingdings" pitchFamily="2" charset="2"/>
              <a:buChar char="§"/>
            </a:pPr>
            <a:endParaRPr lang="nl-NL" sz="2400" dirty="0"/>
          </a:p>
          <a:p>
            <a:pPr eaLnBrk="1" hangingPunct="1">
              <a:spcBef>
                <a:spcPts val="450"/>
              </a:spcBef>
              <a:buFont typeface="Wingdings" pitchFamily="2" charset="2"/>
              <a:buChar char="§"/>
            </a:pPr>
            <a:r>
              <a:rPr lang="nl-NL" sz="2400" dirty="0" smtClean="0"/>
              <a:t>Factors </a:t>
            </a:r>
            <a:r>
              <a:rPr lang="nl-NL" sz="2400" dirty="0"/>
              <a:t>of </a:t>
            </a:r>
            <a:r>
              <a:rPr lang="nl-NL" sz="2400" dirty="0" err="1" smtClean="0"/>
              <a:t>success</a:t>
            </a:r>
            <a:endParaRPr lang="nl-NL" sz="2400" dirty="0" smtClean="0"/>
          </a:p>
          <a:p>
            <a:pPr eaLnBrk="1" hangingPunct="1">
              <a:spcBef>
                <a:spcPts val="450"/>
              </a:spcBef>
              <a:buFont typeface="Wingdings" pitchFamily="2" charset="2"/>
              <a:buChar char="§"/>
            </a:pPr>
            <a:endParaRPr lang="nl-NL" sz="2400" dirty="0" smtClean="0"/>
          </a:p>
          <a:p>
            <a:pPr eaLnBrk="1" hangingPunct="1">
              <a:spcBef>
                <a:spcPts val="450"/>
              </a:spcBef>
              <a:buFont typeface="Wingdings" pitchFamily="2" charset="2"/>
              <a:buChar char="§"/>
            </a:pPr>
            <a:r>
              <a:rPr lang="nl-NL" sz="2400" dirty="0" err="1" smtClean="0"/>
              <a:t>Conclusion</a:t>
            </a:r>
            <a:endParaRPr lang="nl-NL" sz="2400" dirty="0" smtClean="0"/>
          </a:p>
          <a:p>
            <a:pPr eaLnBrk="1" hangingPunct="1">
              <a:buFont typeface="Wingdings" pitchFamily="2" charset="2"/>
              <a:buChar char="§"/>
            </a:pPr>
            <a:endParaRPr lang="nl-NL"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a:t>Retail </a:t>
            </a:r>
            <a:r>
              <a:rPr lang="nl-NL" sz="2800" dirty="0" err="1"/>
              <a:t>payments</a:t>
            </a:r>
            <a:r>
              <a:rPr lang="nl-NL" sz="2800" dirty="0"/>
              <a:t> </a:t>
            </a:r>
            <a:r>
              <a:rPr lang="nl-NL" sz="2800" dirty="0" err="1"/>
              <a:t>innovations</a:t>
            </a:r>
            <a:r>
              <a:rPr lang="nl-NL" sz="2800" dirty="0"/>
              <a:t> </a:t>
            </a:r>
            <a:r>
              <a:rPr lang="nl-NL" sz="2800" dirty="0" err="1"/>
              <a:t>and</a:t>
            </a:r>
            <a:r>
              <a:rPr lang="nl-NL" sz="2800" dirty="0"/>
              <a:t> trends </a:t>
            </a:r>
            <a:r>
              <a:rPr lang="nl-NL" sz="2800" dirty="0" smtClean="0"/>
              <a:t>11</a:t>
            </a:r>
            <a:r>
              <a:rPr lang="nl-NL" sz="2800" dirty="0"/>
              <a:t/>
            </a:r>
            <a:br>
              <a:rPr lang="nl-NL" sz="2800" dirty="0"/>
            </a:br>
            <a:r>
              <a:rPr lang="nl-NL" sz="2800" dirty="0" smtClean="0"/>
              <a:t>mobile          </a:t>
            </a:r>
            <a:endParaRPr lang="nl-NL" sz="3200" dirty="0"/>
          </a:p>
        </p:txBody>
      </p:sp>
      <p:pic>
        <p:nvPicPr>
          <p:cNvPr id="5" name="Picture 31" descr="m-pesa-cell-ph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1041" y="3332308"/>
            <a:ext cx="1512888" cy="11350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9" descr="mobileBankingPho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6509" y="1060950"/>
            <a:ext cx="12477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5" descr="bump_iphone_sharing"/>
          <p:cNvPicPr>
            <a:picLocks noChangeAspect="1" noChangeArrowheads="1"/>
          </p:cNvPicPr>
          <p:nvPr/>
        </p:nvPicPr>
        <p:blipFill>
          <a:blip r:embed="rId5" cstate="print">
            <a:extLst>
              <a:ext uri="{28A0092B-C50C-407E-A947-70E740481C1C}">
                <a14:useLocalDpi xmlns:a14="http://schemas.microsoft.com/office/drawing/2010/main" val="0"/>
              </a:ext>
            </a:extLst>
          </a:blip>
          <a:srcRect l="15233" t="12202" r="16733"/>
          <a:stretch>
            <a:fillRect/>
          </a:stretch>
        </p:blipFill>
        <p:spPr bwMode="auto">
          <a:xfrm>
            <a:off x="863315" y="1455916"/>
            <a:ext cx="1224136" cy="11969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izett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2861175"/>
            <a:ext cx="1871662" cy="14874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betalen-met-mijn-id-rabobank-albert-heijn-ah-minitix-finno"/>
          <p:cNvPicPr>
            <a:picLocks noChangeAspect="1" noChangeArrowheads="1"/>
          </p:cNvPicPr>
          <p:nvPr/>
        </p:nvPicPr>
        <p:blipFill>
          <a:blip r:embed="rId7" cstate="print">
            <a:extLst>
              <a:ext uri="{28A0092B-C50C-407E-A947-70E740481C1C}">
                <a14:useLocalDpi xmlns:a14="http://schemas.microsoft.com/office/drawing/2010/main" val="0"/>
              </a:ext>
            </a:extLst>
          </a:blip>
          <a:srcRect b="28479"/>
          <a:stretch>
            <a:fillRect/>
          </a:stretch>
        </p:blipFill>
        <p:spPr bwMode="auto">
          <a:xfrm>
            <a:off x="3779912" y="4906853"/>
            <a:ext cx="2403475" cy="12239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4" descr="animaatjes-sms-1179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2200" y="4649093"/>
            <a:ext cx="1611313" cy="14462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63688" y="4437112"/>
            <a:ext cx="1224136"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PIJL-OMLAAG 13"/>
          <p:cNvSpPr/>
          <p:nvPr/>
        </p:nvSpPr>
        <p:spPr bwMode="auto">
          <a:xfrm>
            <a:off x="1691680" y="4467370"/>
            <a:ext cx="1512168" cy="761830"/>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85750" marR="0" indent="-285750" algn="l" defTabSz="706438" rtl="0" eaLnBrk="1" fontAlgn="base" latinLnBrk="0" hangingPunct="1">
              <a:lnSpc>
                <a:spcPct val="90000"/>
              </a:lnSpc>
              <a:spcBef>
                <a:spcPct val="20000"/>
              </a:spcBef>
              <a:spcAft>
                <a:spcPct val="0"/>
              </a:spcAft>
              <a:buClrTx/>
              <a:buSzTx/>
              <a:buFontTx/>
              <a:buNone/>
              <a:tabLst/>
            </a:pPr>
            <a:endParaRPr kumimoji="0" lang="nl-NL" sz="2800" b="0" i="0" u="none" strike="noStrike" cap="none" normalizeH="0" baseline="0" smtClean="0">
              <a:ln>
                <a:noFill/>
              </a:ln>
              <a:solidFill>
                <a:schemeClr val="tx1"/>
              </a:solidFill>
              <a:effectLst/>
              <a:latin typeface="Arial" charset="0"/>
            </a:endParaRPr>
          </a:p>
        </p:txBody>
      </p:sp>
      <p:pic>
        <p:nvPicPr>
          <p:cNvPr id="16" name="Content Placeholder 15" descr="mobile-payments-NFC-370x600.jpg"/>
          <p:cNvPicPr>
            <a:picLocks noGrp="1" noChangeAspect="1"/>
          </p:cNvPicPr>
          <p:nvPr>
            <p:ph idx="1"/>
          </p:nvPr>
        </p:nvPicPr>
        <p:blipFill>
          <a:blip r:embed="rId10" cstate="print"/>
          <a:stretch>
            <a:fillRect/>
          </a:stretch>
        </p:blipFill>
        <p:spPr>
          <a:xfrm rot="20202934">
            <a:off x="3176495" y="1600201"/>
            <a:ext cx="2619642" cy="2797898"/>
          </a:xfrm>
        </p:spPr>
      </p:pic>
    </p:spTree>
    <p:extLst>
      <p:ext uri="{BB962C8B-B14F-4D97-AF65-F5344CB8AC3E}">
        <p14:creationId xmlns:p14="http://schemas.microsoft.com/office/powerpoint/2010/main" val="411499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a:t>Retail </a:t>
            </a:r>
            <a:r>
              <a:rPr lang="nl-NL" sz="2800" dirty="0" err="1"/>
              <a:t>payments</a:t>
            </a:r>
            <a:r>
              <a:rPr lang="nl-NL" sz="2800" dirty="0"/>
              <a:t> </a:t>
            </a:r>
            <a:r>
              <a:rPr lang="nl-NL" sz="2800" dirty="0" err="1"/>
              <a:t>innovations</a:t>
            </a:r>
            <a:r>
              <a:rPr lang="nl-NL" sz="2800" dirty="0"/>
              <a:t> </a:t>
            </a:r>
            <a:r>
              <a:rPr lang="nl-NL" sz="2800" dirty="0" err="1"/>
              <a:t>and</a:t>
            </a:r>
            <a:r>
              <a:rPr lang="nl-NL" sz="2800" dirty="0"/>
              <a:t> trends </a:t>
            </a:r>
            <a:r>
              <a:rPr lang="nl-NL" sz="2800" dirty="0" smtClean="0"/>
              <a:t>12</a:t>
            </a:r>
            <a:r>
              <a:rPr lang="nl-NL" sz="2800" dirty="0"/>
              <a:t/>
            </a:r>
            <a:br>
              <a:rPr lang="nl-NL" sz="2800" dirty="0"/>
            </a:br>
            <a:r>
              <a:rPr lang="nl-NL" sz="2800" dirty="0" smtClean="0"/>
              <a:t>mobile</a:t>
            </a:r>
            <a:endParaRPr lang="nl-NL" sz="2800" dirty="0"/>
          </a:p>
        </p:txBody>
      </p:sp>
      <p:sp>
        <p:nvSpPr>
          <p:cNvPr id="3" name="Tijdelijke aanduiding voor inhoud 2"/>
          <p:cNvSpPr>
            <a:spLocks noGrp="1"/>
          </p:cNvSpPr>
          <p:nvPr>
            <p:ph idx="1"/>
          </p:nvPr>
        </p:nvSpPr>
        <p:spPr/>
        <p:txBody>
          <a:bodyPr/>
          <a:lstStyle/>
          <a:p>
            <a:r>
              <a:rPr lang="nl-NL" sz="1800" dirty="0" err="1" smtClean="0"/>
              <a:t>Innovation</a:t>
            </a:r>
            <a:r>
              <a:rPr lang="nl-NL" sz="1800" dirty="0" smtClean="0"/>
              <a:t> curve of Rogers</a:t>
            </a:r>
          </a:p>
          <a:p>
            <a:r>
              <a:rPr lang="nl-NL" sz="1800" dirty="0" smtClean="0"/>
              <a:t>70% has never </a:t>
            </a:r>
            <a:r>
              <a:rPr lang="nl-NL" sz="1800" dirty="0" err="1" smtClean="0"/>
              <a:t>used</a:t>
            </a:r>
            <a:r>
              <a:rPr lang="nl-NL" sz="1800" dirty="0" smtClean="0"/>
              <a:t> mobile </a:t>
            </a:r>
            <a:r>
              <a:rPr lang="nl-NL" sz="1800" dirty="0" err="1" smtClean="0"/>
              <a:t>payments</a:t>
            </a:r>
            <a:r>
              <a:rPr lang="nl-NL" sz="1800" dirty="0" smtClean="0"/>
              <a:t> but…</a:t>
            </a:r>
          </a:p>
          <a:p>
            <a:pPr marL="0" indent="0">
              <a:buNone/>
            </a:pPr>
            <a:r>
              <a:rPr lang="en-US" sz="1600" b="1" i="1" dirty="0" smtClean="0"/>
              <a:t>Based </a:t>
            </a:r>
            <a:r>
              <a:rPr lang="en-US" sz="1600" b="1" i="1" dirty="0"/>
              <a:t>on UK </a:t>
            </a:r>
            <a:r>
              <a:rPr lang="en-US" sz="1600" b="1" i="1" dirty="0" err="1"/>
              <a:t>Vocalink</a:t>
            </a:r>
            <a:r>
              <a:rPr lang="en-US" sz="1600" b="1" i="1" dirty="0"/>
              <a:t> report on Mobile Usage 2013 </a:t>
            </a:r>
            <a:endParaRPr lang="nl-NL"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725" y="2780928"/>
            <a:ext cx="6686550" cy="2943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Rechte verbindingslijn met pijl 4"/>
          <p:cNvCxnSpPr/>
          <p:nvPr/>
        </p:nvCxnSpPr>
        <p:spPr bwMode="auto">
          <a:xfrm>
            <a:off x="2843808" y="3789040"/>
            <a:ext cx="288032" cy="288032"/>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PIJL-OMLAAG 8"/>
          <p:cNvSpPr/>
          <p:nvPr/>
        </p:nvSpPr>
        <p:spPr bwMode="auto">
          <a:xfrm rot="2526800">
            <a:off x="5440292" y="2590526"/>
            <a:ext cx="360040" cy="736687"/>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85750" marR="0" indent="-285750" algn="l" defTabSz="706438" rtl="0" eaLnBrk="1" fontAlgn="base" latinLnBrk="0" hangingPunct="1">
              <a:lnSpc>
                <a:spcPct val="90000"/>
              </a:lnSpc>
              <a:spcBef>
                <a:spcPct val="20000"/>
              </a:spcBef>
              <a:spcAft>
                <a:spcPct val="0"/>
              </a:spcAft>
              <a:buClrTx/>
              <a:buSzTx/>
              <a:buFontTx/>
              <a:buNone/>
              <a:tabLst/>
            </a:pPr>
            <a:endParaRPr kumimoji="0" lang="nl-NL" sz="2800" b="0" i="0" u="none" strike="noStrike" cap="none" normalizeH="0" baseline="0" smtClean="0">
              <a:ln>
                <a:noFill/>
              </a:ln>
              <a:solidFill>
                <a:schemeClr val="tx1"/>
              </a:solidFill>
              <a:effectLst/>
              <a:latin typeface="Arial" charset="0"/>
            </a:endParaRPr>
          </a:p>
        </p:txBody>
      </p:sp>
      <p:sp>
        <p:nvSpPr>
          <p:cNvPr id="10" name="PIJL-OMLAAG 9"/>
          <p:cNvSpPr/>
          <p:nvPr/>
        </p:nvSpPr>
        <p:spPr bwMode="auto">
          <a:xfrm rot="1989818" flipH="1">
            <a:off x="5719409" y="2695478"/>
            <a:ext cx="258620" cy="801391"/>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85750" marR="0" indent="-285750" algn="l" defTabSz="706438" rtl="0" eaLnBrk="1" fontAlgn="base" latinLnBrk="0" hangingPunct="1">
              <a:lnSpc>
                <a:spcPct val="90000"/>
              </a:lnSpc>
              <a:spcBef>
                <a:spcPct val="20000"/>
              </a:spcBef>
              <a:spcAft>
                <a:spcPct val="0"/>
              </a:spcAft>
              <a:buClrTx/>
              <a:buSzTx/>
              <a:buFontTx/>
              <a:buNone/>
              <a:tabLst/>
            </a:pPr>
            <a:endParaRPr kumimoji="0" lang="nl-NL" sz="2800" b="0" i="0" u="none" strike="noStrike" cap="none" normalizeH="0" baseline="0" smtClean="0">
              <a:ln>
                <a:noFill/>
              </a:ln>
              <a:solidFill>
                <a:schemeClr val="tx1"/>
              </a:solidFill>
              <a:effectLst/>
              <a:latin typeface="Arial" charset="0"/>
            </a:endParaRPr>
          </a:p>
        </p:txBody>
      </p:sp>
      <p:cxnSp>
        <p:nvCxnSpPr>
          <p:cNvPr id="12" name="Rechte verbindingslijn met pijl 11"/>
          <p:cNvCxnSpPr/>
          <p:nvPr/>
        </p:nvCxnSpPr>
        <p:spPr bwMode="auto">
          <a:xfrm flipH="1">
            <a:off x="5832140" y="3176972"/>
            <a:ext cx="72633" cy="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5-puntige ster 13"/>
          <p:cNvSpPr/>
          <p:nvPr/>
        </p:nvSpPr>
        <p:spPr bwMode="auto">
          <a:xfrm>
            <a:off x="647564" y="2276872"/>
            <a:ext cx="216024" cy="133164"/>
          </a:xfrm>
          <a:prstGeom prst="star5">
            <a:avLst>
              <a:gd name="adj" fmla="val 13880"/>
              <a:gd name="hf" fmla="val 105146"/>
              <a:gd name="vf" fmla="val 11055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85750" marR="0" indent="-285750" algn="l" defTabSz="706438" rtl="0" eaLnBrk="1" fontAlgn="base" latinLnBrk="0" hangingPunct="1">
              <a:lnSpc>
                <a:spcPct val="90000"/>
              </a:lnSpc>
              <a:spcBef>
                <a:spcPct val="20000"/>
              </a:spcBef>
              <a:spcAft>
                <a:spcPct val="0"/>
              </a:spcAft>
              <a:buClrTx/>
              <a:buSzTx/>
              <a:buFontTx/>
              <a:buNone/>
              <a:tabLst/>
            </a:pPr>
            <a:endParaRPr kumimoji="0" lang="nl-NL" sz="2800" b="0" i="0" u="none" strike="noStrike" cap="none" normalizeH="0" baseline="0" smtClean="0">
              <a:ln>
                <a:noFill/>
              </a:ln>
              <a:solidFill>
                <a:schemeClr val="tx1"/>
              </a:solidFill>
              <a:effectLst/>
              <a:latin typeface="Arial" charset="0"/>
            </a:endParaRPr>
          </a:p>
        </p:txBody>
      </p:sp>
      <p:sp>
        <p:nvSpPr>
          <p:cNvPr id="6" name="Tekstvak 5"/>
          <p:cNvSpPr txBox="1"/>
          <p:nvPr/>
        </p:nvSpPr>
        <p:spPr>
          <a:xfrm>
            <a:off x="5620311" y="2784586"/>
            <a:ext cx="751889" cy="424732"/>
          </a:xfrm>
          <a:prstGeom prst="rect">
            <a:avLst/>
          </a:prstGeom>
          <a:noFill/>
        </p:spPr>
        <p:txBody>
          <a:bodyPr wrap="square" rtlCol="0">
            <a:spAutoFit/>
          </a:bodyPr>
          <a:lstStyle/>
          <a:p>
            <a:r>
              <a:rPr lang="nl-NL" sz="1200" b="1" dirty="0" smtClean="0"/>
              <a:t>Smart </a:t>
            </a:r>
            <a:r>
              <a:rPr lang="nl-NL" sz="1200" b="1" dirty="0" err="1" smtClean="0"/>
              <a:t>phones</a:t>
            </a:r>
            <a:endParaRPr lang="nl-NL" sz="1200" b="1" dirty="0"/>
          </a:p>
        </p:txBody>
      </p:sp>
      <p:sp>
        <p:nvSpPr>
          <p:cNvPr id="7" name="PIJL-LINKS 6"/>
          <p:cNvSpPr/>
          <p:nvPr/>
        </p:nvSpPr>
        <p:spPr bwMode="auto">
          <a:xfrm>
            <a:off x="5381057" y="2993294"/>
            <a:ext cx="239254" cy="183678"/>
          </a:xfrm>
          <a:prstGeom prst="lef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85750" marR="0" indent="-285750" algn="l" defTabSz="706438" rtl="0" eaLnBrk="1" fontAlgn="base" latinLnBrk="0" hangingPunct="1">
              <a:lnSpc>
                <a:spcPct val="90000"/>
              </a:lnSpc>
              <a:spcBef>
                <a:spcPct val="20000"/>
              </a:spcBef>
              <a:spcAft>
                <a:spcPct val="0"/>
              </a:spcAft>
              <a:buClrTx/>
              <a:buSzTx/>
              <a:buFontTx/>
              <a:buNone/>
              <a:tabLst/>
            </a:pPr>
            <a:endParaRPr kumimoji="0" lang="nl-NL" sz="2800" b="0" i="0" u="none" strike="noStrike" cap="none" normalizeH="0" baseline="0" smtClean="0">
              <a:ln>
                <a:noFill/>
              </a:ln>
              <a:solidFill>
                <a:schemeClr val="tx1"/>
              </a:solidFill>
              <a:effectLst/>
              <a:latin typeface="Arial" charset="0"/>
            </a:endParaRPr>
          </a:p>
        </p:txBody>
      </p:sp>
      <p:sp>
        <p:nvSpPr>
          <p:cNvPr id="8" name="Tekstvak 7"/>
          <p:cNvSpPr txBox="1"/>
          <p:nvPr/>
        </p:nvSpPr>
        <p:spPr>
          <a:xfrm>
            <a:off x="3131840" y="2893088"/>
            <a:ext cx="792088" cy="369332"/>
          </a:xfrm>
          <a:prstGeom prst="rect">
            <a:avLst/>
          </a:prstGeom>
          <a:noFill/>
        </p:spPr>
        <p:txBody>
          <a:bodyPr wrap="square" rtlCol="0">
            <a:spAutoFit/>
          </a:bodyPr>
          <a:lstStyle/>
          <a:p>
            <a:r>
              <a:rPr lang="nl-NL" sz="1000" b="1" dirty="0" smtClean="0"/>
              <a:t>Mobile banking</a:t>
            </a:r>
            <a:endParaRPr lang="nl-NL" sz="1000" b="1" dirty="0"/>
          </a:p>
        </p:txBody>
      </p:sp>
      <p:sp>
        <p:nvSpPr>
          <p:cNvPr id="11" name="Tekstvak 10"/>
          <p:cNvSpPr txBox="1"/>
          <p:nvPr/>
        </p:nvSpPr>
        <p:spPr>
          <a:xfrm>
            <a:off x="2299683" y="3728156"/>
            <a:ext cx="1584176" cy="230832"/>
          </a:xfrm>
          <a:prstGeom prst="rect">
            <a:avLst/>
          </a:prstGeom>
          <a:noFill/>
        </p:spPr>
        <p:txBody>
          <a:bodyPr wrap="square" rtlCol="0">
            <a:spAutoFit/>
          </a:bodyPr>
          <a:lstStyle/>
          <a:p>
            <a:r>
              <a:rPr lang="nl-NL" sz="1000" b="1" dirty="0" smtClean="0"/>
              <a:t>Mobile </a:t>
            </a:r>
            <a:r>
              <a:rPr lang="nl-NL" sz="1000" b="1" dirty="0" err="1" smtClean="0"/>
              <a:t>payments</a:t>
            </a:r>
            <a:endParaRPr lang="nl-NL" sz="1000" b="1" dirty="0"/>
          </a:p>
        </p:txBody>
      </p:sp>
    </p:spTree>
    <p:extLst>
      <p:ext uri="{BB962C8B-B14F-4D97-AF65-F5344CB8AC3E}">
        <p14:creationId xmlns:p14="http://schemas.microsoft.com/office/powerpoint/2010/main" val="4268686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a:t>Retail payments innovations and trends </a:t>
            </a:r>
            <a:r>
              <a:rPr lang="nl-NL" sz="2800" dirty="0" smtClean="0"/>
              <a:t>13</a:t>
            </a:r>
            <a:r>
              <a:rPr lang="nl-NL" sz="2800" dirty="0"/>
              <a:t/>
            </a:r>
            <a:br>
              <a:rPr lang="nl-NL" sz="2800" dirty="0"/>
            </a:br>
            <a:r>
              <a:rPr lang="nl-NL" sz="2800" dirty="0" smtClean="0"/>
              <a:t>security – a common element         </a:t>
            </a:r>
            <a:endParaRPr lang="nl-NL" sz="3200" dirty="0"/>
          </a:p>
        </p:txBody>
      </p:sp>
      <p:sp>
        <p:nvSpPr>
          <p:cNvPr id="14" name="PIJL-OMLAAG 13"/>
          <p:cNvSpPr/>
          <p:nvPr/>
        </p:nvSpPr>
        <p:spPr bwMode="auto">
          <a:xfrm>
            <a:off x="1691680" y="4467370"/>
            <a:ext cx="1512168" cy="761830"/>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85750" marR="0" indent="-285750" algn="l" defTabSz="706438" rtl="0" eaLnBrk="1" fontAlgn="base" latinLnBrk="0" hangingPunct="1">
              <a:lnSpc>
                <a:spcPct val="90000"/>
              </a:lnSpc>
              <a:spcBef>
                <a:spcPct val="20000"/>
              </a:spcBef>
              <a:spcAft>
                <a:spcPct val="0"/>
              </a:spcAft>
              <a:buClrTx/>
              <a:buSzTx/>
              <a:buFontTx/>
              <a:buNone/>
              <a:tabLst/>
            </a:pPr>
            <a:endParaRPr kumimoji="0" lang="nl-NL" sz="2800" b="0" i="0" u="none" strike="noStrike" cap="none" normalizeH="0" baseline="0" smtClean="0">
              <a:ln>
                <a:noFill/>
              </a:ln>
              <a:solidFill>
                <a:schemeClr val="tx1"/>
              </a:solidFill>
              <a:effectLst/>
              <a:latin typeface="Arial" charset="0"/>
            </a:endParaRPr>
          </a:p>
        </p:txBody>
      </p:sp>
      <p:pic>
        <p:nvPicPr>
          <p:cNvPr id="17" name="Picture 16" descr="9278664-secure-online-payment-credit-card-made-like-a-padlock-with-combination-lock.jpg"/>
          <p:cNvPicPr>
            <a:picLocks noChangeAspect="1"/>
          </p:cNvPicPr>
          <p:nvPr/>
        </p:nvPicPr>
        <p:blipFill>
          <a:blip r:embed="rId3" cstate="print"/>
          <a:stretch>
            <a:fillRect/>
          </a:stretch>
        </p:blipFill>
        <p:spPr>
          <a:xfrm>
            <a:off x="2667000" y="2195512"/>
            <a:ext cx="4462814" cy="2889672"/>
          </a:xfrm>
          <a:prstGeom prst="rect">
            <a:avLst/>
          </a:prstGeom>
        </p:spPr>
      </p:pic>
    </p:spTree>
    <p:extLst>
      <p:ext uri="{BB962C8B-B14F-4D97-AF65-F5344CB8AC3E}">
        <p14:creationId xmlns:p14="http://schemas.microsoft.com/office/powerpoint/2010/main" val="4114992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a:t>Retail </a:t>
            </a:r>
            <a:r>
              <a:rPr lang="nl-NL" sz="2800" dirty="0" err="1"/>
              <a:t>payments</a:t>
            </a:r>
            <a:r>
              <a:rPr lang="nl-NL" sz="2800" dirty="0"/>
              <a:t> </a:t>
            </a:r>
            <a:r>
              <a:rPr lang="nl-NL" sz="2800" dirty="0" err="1"/>
              <a:t>innovations</a:t>
            </a:r>
            <a:r>
              <a:rPr lang="nl-NL" sz="2800" dirty="0"/>
              <a:t> </a:t>
            </a:r>
            <a:r>
              <a:rPr lang="nl-NL" sz="2800" dirty="0" err="1"/>
              <a:t>and</a:t>
            </a:r>
            <a:r>
              <a:rPr lang="nl-NL" sz="2800" dirty="0"/>
              <a:t> trends </a:t>
            </a:r>
            <a:r>
              <a:rPr lang="nl-NL" sz="2800" dirty="0" smtClean="0"/>
              <a:t>14</a:t>
            </a:r>
            <a:endParaRPr lang="nl-NL" sz="2800" dirty="0"/>
          </a:p>
        </p:txBody>
      </p:sp>
      <p:sp>
        <p:nvSpPr>
          <p:cNvPr id="3" name="Tijdelijke aanduiding voor inhoud 2"/>
          <p:cNvSpPr>
            <a:spLocks noGrp="1"/>
          </p:cNvSpPr>
          <p:nvPr>
            <p:ph idx="1"/>
          </p:nvPr>
        </p:nvSpPr>
        <p:spPr>
          <a:xfrm>
            <a:off x="457200" y="1412776"/>
            <a:ext cx="8229600" cy="4525963"/>
          </a:xfrm>
        </p:spPr>
        <p:txBody>
          <a:bodyPr/>
          <a:lstStyle/>
          <a:p>
            <a:r>
              <a:rPr lang="nl-NL" dirty="0" err="1"/>
              <a:t>Why</a:t>
            </a:r>
            <a:r>
              <a:rPr lang="nl-NL" dirty="0"/>
              <a:t> </a:t>
            </a:r>
            <a:r>
              <a:rPr lang="nl-NL" dirty="0" err="1"/>
              <a:t>Payment</a:t>
            </a:r>
            <a:r>
              <a:rPr lang="nl-NL" dirty="0"/>
              <a:t> </a:t>
            </a:r>
            <a:r>
              <a:rPr lang="nl-NL" dirty="0" err="1"/>
              <a:t>Innovation</a:t>
            </a:r>
            <a:r>
              <a:rPr lang="nl-NL" dirty="0" smtClean="0"/>
              <a:t>?</a:t>
            </a:r>
          </a:p>
          <a:p>
            <a:endParaRPr lang="nl-NL" dirty="0"/>
          </a:p>
          <a:p>
            <a:pPr marL="0" indent="0">
              <a:buNone/>
            </a:pPr>
            <a:endParaRPr lang="nl-NL" dirty="0" smtClean="0"/>
          </a:p>
          <a:p>
            <a:r>
              <a:rPr lang="en-US" sz="2000" dirty="0" smtClean="0"/>
              <a:t>Reduce cash</a:t>
            </a:r>
          </a:p>
          <a:p>
            <a:r>
              <a:rPr lang="en-US" sz="2000" dirty="0" smtClean="0"/>
              <a:t>Promote efficiency</a:t>
            </a:r>
          </a:p>
          <a:p>
            <a:r>
              <a:rPr lang="en-US" sz="2000" dirty="0" smtClean="0"/>
              <a:t>Improve customer loyalty, </a:t>
            </a:r>
          </a:p>
          <a:p>
            <a:r>
              <a:rPr lang="en-US" sz="2000" dirty="0" smtClean="0"/>
              <a:t>New revenue pools</a:t>
            </a:r>
          </a:p>
          <a:p>
            <a:r>
              <a:rPr lang="en-US" sz="2000" dirty="0" smtClean="0"/>
              <a:t>Enhance technological advances</a:t>
            </a:r>
          </a:p>
          <a:p>
            <a:r>
              <a:rPr lang="en-US" sz="2000" dirty="0" smtClean="0"/>
              <a:t>Image </a:t>
            </a:r>
            <a:r>
              <a:rPr lang="en-US" sz="2000" dirty="0"/>
              <a:t>building </a:t>
            </a:r>
          </a:p>
          <a:p>
            <a:endParaRPr lang="nl-NL" sz="2000" dirty="0"/>
          </a:p>
        </p:txBody>
      </p:sp>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119747"/>
            <a:ext cx="381642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466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nl-NL" sz="3200" dirty="0"/>
              <a:t>Retail payments innovations and trends </a:t>
            </a:r>
            <a:r>
              <a:rPr lang="nl-NL" dirty="0"/>
              <a:t/>
            </a:r>
            <a:br>
              <a:rPr lang="nl-NL" dirty="0"/>
            </a:br>
            <a:r>
              <a:rPr lang="nl-NL" dirty="0" smtClean="0"/>
              <a:t>some </a:t>
            </a:r>
            <a:r>
              <a:rPr lang="en-GB" dirty="0" smtClean="0"/>
              <a:t>observations 1</a:t>
            </a:r>
            <a:endParaRPr lang="en-GB" dirty="0"/>
          </a:p>
        </p:txBody>
      </p:sp>
      <p:sp>
        <p:nvSpPr>
          <p:cNvPr id="293891" name="Rectangle 3"/>
          <p:cNvSpPr>
            <a:spLocks noGrp="1" noChangeArrowheads="1"/>
          </p:cNvSpPr>
          <p:nvPr>
            <p:ph type="body" idx="1"/>
          </p:nvPr>
        </p:nvSpPr>
        <p:spPr>
          <a:xfrm>
            <a:off x="467544" y="1340768"/>
            <a:ext cx="8229600" cy="4525963"/>
          </a:xfrm>
        </p:spPr>
        <p:txBody>
          <a:bodyPr/>
          <a:lstStyle/>
          <a:p>
            <a:endParaRPr lang="en-GB" dirty="0" smtClean="0"/>
          </a:p>
          <a:p>
            <a:pPr>
              <a:buNone/>
            </a:pPr>
            <a:endParaRPr lang="en-GB" sz="1600" dirty="0" smtClean="0"/>
          </a:p>
          <a:p>
            <a:r>
              <a:rPr lang="en-GB" dirty="0" smtClean="0"/>
              <a:t>Dynamic </a:t>
            </a:r>
            <a:r>
              <a:rPr lang="en-GB" dirty="0"/>
              <a:t>market, but classics dominate</a:t>
            </a:r>
          </a:p>
          <a:p>
            <a:endParaRPr lang="en-GB" sz="1600" dirty="0"/>
          </a:p>
          <a:p>
            <a:r>
              <a:rPr lang="en-GB" dirty="0"/>
              <a:t>Cross-border solutions are rare</a:t>
            </a:r>
          </a:p>
          <a:p>
            <a:endParaRPr lang="en-GB" sz="1600" dirty="0"/>
          </a:p>
          <a:p>
            <a:r>
              <a:rPr lang="en-GB" dirty="0"/>
              <a:t>Increasing role of pre-paid accounts</a:t>
            </a:r>
          </a:p>
          <a:p>
            <a:endParaRPr lang="en-GB" sz="1600" dirty="0"/>
          </a:p>
          <a:p>
            <a:r>
              <a:rPr lang="en-GB" dirty="0"/>
              <a:t>Increasing role of non-banks &amp; cooperation</a:t>
            </a:r>
          </a:p>
          <a:p>
            <a:endParaRPr lang="en-GB" dirty="0"/>
          </a:p>
          <a:p>
            <a:endParaRPr lang="en-GB" dirty="0"/>
          </a:p>
          <a:p>
            <a:endParaRPr lang="en-GB" dirty="0"/>
          </a:p>
        </p:txBody>
      </p:sp>
    </p:spTree>
    <p:extLst>
      <p:ext uri="{BB962C8B-B14F-4D97-AF65-F5344CB8AC3E}">
        <p14:creationId xmlns:p14="http://schemas.microsoft.com/office/powerpoint/2010/main" val="424301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89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389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3891">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38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nl-NL" sz="3200" dirty="0"/>
              <a:t>Retail payments innovations and trends </a:t>
            </a:r>
            <a:r>
              <a:rPr lang="nl-NL" dirty="0"/>
              <a:t/>
            </a:r>
            <a:br>
              <a:rPr lang="nl-NL" dirty="0"/>
            </a:br>
            <a:r>
              <a:rPr lang="nl-NL" dirty="0" smtClean="0"/>
              <a:t>some </a:t>
            </a:r>
            <a:r>
              <a:rPr lang="en-GB" dirty="0" smtClean="0"/>
              <a:t>observations 2</a:t>
            </a:r>
            <a:endParaRPr lang="en-GB" dirty="0"/>
          </a:p>
        </p:txBody>
      </p:sp>
      <p:sp>
        <p:nvSpPr>
          <p:cNvPr id="293891" name="Rectangle 3"/>
          <p:cNvSpPr>
            <a:spLocks noGrp="1" noChangeArrowheads="1"/>
          </p:cNvSpPr>
          <p:nvPr>
            <p:ph type="body" idx="1"/>
          </p:nvPr>
        </p:nvSpPr>
        <p:spPr>
          <a:xfrm>
            <a:off x="467544" y="1340768"/>
            <a:ext cx="8229600" cy="4525963"/>
          </a:xfrm>
        </p:spPr>
        <p:txBody>
          <a:bodyPr/>
          <a:lstStyle/>
          <a:p>
            <a:endParaRPr lang="en-GB" dirty="0" smtClean="0"/>
          </a:p>
          <a:p>
            <a:pPr>
              <a:buNone/>
            </a:pPr>
            <a:endParaRPr lang="en-GB" sz="1600" dirty="0" smtClean="0"/>
          </a:p>
          <a:p>
            <a:r>
              <a:rPr lang="en-GB" dirty="0" smtClean="0"/>
              <a:t>Regulatory drivers</a:t>
            </a:r>
          </a:p>
          <a:p>
            <a:endParaRPr lang="en-GB" sz="1600" dirty="0"/>
          </a:p>
          <a:p>
            <a:r>
              <a:rPr lang="en-GB" dirty="0" smtClean="0"/>
              <a:t>Relevance of standardisation</a:t>
            </a:r>
          </a:p>
          <a:p>
            <a:endParaRPr lang="en-GB" sz="1600" dirty="0" smtClean="0"/>
          </a:p>
          <a:p>
            <a:r>
              <a:rPr lang="en-GB" dirty="0" smtClean="0"/>
              <a:t>Interoperability – ubiquitous solutions &amp; access</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4243011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389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3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lstStyle/>
          <a:p>
            <a:pPr marL="342900" lvl="0" indent="-342900" eaLnBrk="1" hangingPunct="1">
              <a:spcBef>
                <a:spcPct val="20000"/>
              </a:spcBef>
            </a:pPr>
            <a:r>
              <a:rPr lang="nl-NL" sz="3200" b="0" dirty="0" smtClean="0">
                <a:ea typeface="+mn-ea"/>
                <a:cs typeface="+mn-cs"/>
              </a:rPr>
              <a:t/>
            </a:r>
            <a:br>
              <a:rPr lang="nl-NL" sz="3200" b="0" dirty="0" smtClean="0">
                <a:ea typeface="+mn-ea"/>
                <a:cs typeface="+mn-cs"/>
              </a:rPr>
            </a:br>
            <a:r>
              <a:rPr lang="nl-NL" sz="3200" b="0" dirty="0" smtClean="0">
                <a:ea typeface="+mn-ea"/>
                <a:cs typeface="+mn-cs"/>
              </a:rPr>
              <a:t>Factors </a:t>
            </a:r>
            <a:r>
              <a:rPr lang="nl-NL" sz="3200" b="0" dirty="0">
                <a:ea typeface="+mn-ea"/>
                <a:cs typeface="+mn-cs"/>
              </a:rPr>
              <a:t>of </a:t>
            </a:r>
            <a:r>
              <a:rPr lang="nl-NL" sz="3200" b="0" dirty="0" err="1">
                <a:ea typeface="+mn-ea"/>
                <a:cs typeface="+mn-cs"/>
              </a:rPr>
              <a:t>success</a:t>
            </a:r>
            <a:r>
              <a:rPr lang="nl-NL" sz="2400" b="0" dirty="0">
                <a:ea typeface="+mn-ea"/>
                <a:cs typeface="+mn-cs"/>
              </a:rPr>
              <a:t/>
            </a:r>
            <a:br>
              <a:rPr lang="nl-NL" sz="2400" b="0" dirty="0">
                <a:ea typeface="+mn-ea"/>
                <a:cs typeface="+mn-cs"/>
              </a:rPr>
            </a:br>
            <a:endParaRPr lang="nl-NL" dirty="0"/>
          </a:p>
        </p:txBody>
      </p:sp>
      <p:pic>
        <p:nvPicPr>
          <p:cNvPr id="4" name="Picture 29"/>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051720" y="1252938"/>
            <a:ext cx="5112569" cy="4140866"/>
          </a:xfrm>
          <a:noFill/>
          <a:ln/>
        </p:spPr>
      </p:pic>
      <p:pic>
        <p:nvPicPr>
          <p:cNvPr id="6" name="Picture 26" descr="wetgev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325" y="1266825"/>
            <a:ext cx="1152525" cy="11541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Reisstek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850" y="2500602"/>
            <a:ext cx="1439863" cy="14509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th_1842dd4f82bfadc510223102a05c513e_1304523562prijskaartj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1368" y="4437112"/>
            <a:ext cx="17748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kip-en-e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3923928" y="5085184"/>
            <a:ext cx="1943100" cy="14049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24" descr="toegevoegde%20waard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4365104"/>
            <a:ext cx="1166812" cy="12239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5" descr="samenwerki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a:xfrm>
            <a:off x="683568" y="1628800"/>
            <a:ext cx="1295400" cy="1123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8763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t>Retail </a:t>
            </a:r>
            <a:r>
              <a:rPr lang="nl-NL" sz="3200" dirty="0" err="1"/>
              <a:t>payments</a:t>
            </a:r>
            <a:r>
              <a:rPr lang="nl-NL" sz="3200" dirty="0"/>
              <a:t> </a:t>
            </a:r>
            <a:r>
              <a:rPr lang="nl-NL" sz="3200" dirty="0" err="1"/>
              <a:t>innovations</a:t>
            </a:r>
            <a:r>
              <a:rPr lang="nl-NL" sz="3200" dirty="0"/>
              <a:t> </a:t>
            </a:r>
            <a:r>
              <a:rPr lang="nl-NL" sz="3200" dirty="0" err="1"/>
              <a:t>and</a:t>
            </a:r>
            <a:r>
              <a:rPr lang="nl-NL" sz="3200" dirty="0"/>
              <a:t> trends </a:t>
            </a:r>
            <a:r>
              <a:rPr lang="nl-NL" sz="3200" dirty="0" smtClean="0"/>
              <a:t>6</a:t>
            </a:r>
            <a:endParaRPr lang="nl-NL" sz="3200" dirty="0"/>
          </a:p>
        </p:txBody>
      </p:sp>
      <p:sp>
        <p:nvSpPr>
          <p:cNvPr id="3" name="Tijdelijke aanduiding voor inhoud 2"/>
          <p:cNvSpPr>
            <a:spLocks noGrp="1"/>
          </p:cNvSpPr>
          <p:nvPr>
            <p:ph idx="1"/>
          </p:nvPr>
        </p:nvSpPr>
        <p:spPr/>
        <p:txBody>
          <a:bodyPr/>
          <a:lstStyle/>
          <a:p>
            <a:pPr eaLnBrk="1" hangingPunct="1">
              <a:buFontTx/>
              <a:buNone/>
            </a:pPr>
            <a:r>
              <a:rPr lang="en-US" dirty="0"/>
              <a:t>Role of </a:t>
            </a:r>
            <a:r>
              <a:rPr lang="en-US" dirty="0" smtClean="0"/>
              <a:t>DNB and </a:t>
            </a:r>
            <a:r>
              <a:rPr lang="en-US" dirty="0" err="1" smtClean="0"/>
              <a:t>BdP</a:t>
            </a:r>
            <a:endParaRPr lang="en-US" dirty="0" smtClean="0"/>
          </a:p>
          <a:p>
            <a:pPr eaLnBrk="1" hangingPunct="1">
              <a:buFontTx/>
              <a:buNone/>
            </a:pPr>
            <a:endParaRPr lang="en-US" dirty="0"/>
          </a:p>
          <a:p>
            <a:pPr eaLnBrk="1" hangingPunct="1"/>
            <a:r>
              <a:rPr lang="en-US" dirty="0"/>
              <a:t>Catalyst and facilitator of national </a:t>
            </a:r>
            <a:r>
              <a:rPr lang="en-US" dirty="0" smtClean="0"/>
              <a:t>discussions </a:t>
            </a:r>
            <a:r>
              <a:rPr lang="en-US" sz="2000" dirty="0" smtClean="0"/>
              <a:t>(e.g. SEPA implementation)</a:t>
            </a:r>
            <a:endParaRPr lang="en-US" dirty="0"/>
          </a:p>
          <a:p>
            <a:pPr eaLnBrk="1" hangingPunct="1"/>
            <a:r>
              <a:rPr lang="en-US" dirty="0"/>
              <a:t>Active contribution in European discussions </a:t>
            </a:r>
          </a:p>
          <a:p>
            <a:pPr eaLnBrk="1" hangingPunct="1"/>
            <a:r>
              <a:rPr lang="en-US" dirty="0"/>
              <a:t>Research </a:t>
            </a:r>
            <a:r>
              <a:rPr lang="en-US" dirty="0" smtClean="0"/>
              <a:t>on the evolution </a:t>
            </a:r>
            <a:r>
              <a:rPr lang="en-US" dirty="0"/>
              <a:t>payment </a:t>
            </a:r>
            <a:r>
              <a:rPr lang="en-US" dirty="0" smtClean="0"/>
              <a:t>habits </a:t>
            </a:r>
            <a:r>
              <a:rPr lang="en-US" dirty="0"/>
              <a:t>and underlying </a:t>
            </a:r>
            <a:r>
              <a:rPr lang="en-US" dirty="0" smtClean="0"/>
              <a:t>explanation</a:t>
            </a:r>
            <a:endParaRPr lang="en-US" dirty="0"/>
          </a:p>
        </p:txBody>
      </p:sp>
    </p:spTree>
    <p:extLst>
      <p:ext uri="{BB962C8B-B14F-4D97-AF65-F5344CB8AC3E}">
        <p14:creationId xmlns:p14="http://schemas.microsoft.com/office/powerpoint/2010/main" val="20642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Any</a:t>
            </a:r>
            <a:r>
              <a:rPr lang="nl-NL" dirty="0" smtClean="0"/>
              <a:t> </a:t>
            </a:r>
            <a:r>
              <a:rPr lang="nl-NL" dirty="0" err="1" smtClean="0"/>
              <a:t>Questions</a:t>
            </a:r>
            <a:endParaRPr lang="nl-NL" dirty="0"/>
          </a:p>
        </p:txBody>
      </p:sp>
      <p:pic>
        <p:nvPicPr>
          <p:cNvPr id="6" name="Content Placeholder 5" descr="untitled.bmp"/>
          <p:cNvPicPr>
            <a:picLocks noGrp="1" noChangeAspect="1"/>
          </p:cNvPicPr>
          <p:nvPr>
            <p:ph idx="1"/>
          </p:nvPr>
        </p:nvPicPr>
        <p:blipFill>
          <a:blip r:embed="rId2" cstate="print"/>
          <a:stretch>
            <a:fillRect/>
          </a:stretch>
        </p:blipFill>
        <p:spPr>
          <a:xfrm>
            <a:off x="827584" y="1556792"/>
            <a:ext cx="7704856" cy="3888432"/>
          </a:xfrm>
        </p:spPr>
      </p:pic>
    </p:spTree>
    <p:extLst>
      <p:ext uri="{BB962C8B-B14F-4D97-AF65-F5344CB8AC3E}">
        <p14:creationId xmlns:p14="http://schemas.microsoft.com/office/powerpoint/2010/main" val="1777331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FOREWORD</a:t>
            </a:r>
            <a:br>
              <a:rPr lang="en-US" dirty="0"/>
            </a:br>
            <a:endParaRPr lang="nl-NL" dirty="0"/>
          </a:p>
        </p:txBody>
      </p:sp>
      <p:sp>
        <p:nvSpPr>
          <p:cNvPr id="3" name="Tijdelijke aanduiding voor inhoud 2"/>
          <p:cNvSpPr>
            <a:spLocks noGrp="1"/>
          </p:cNvSpPr>
          <p:nvPr>
            <p:ph idx="1"/>
          </p:nvPr>
        </p:nvSpPr>
        <p:spPr/>
        <p:txBody>
          <a:bodyPr/>
          <a:lstStyle/>
          <a:p>
            <a:pPr>
              <a:spcAft>
                <a:spcPts val="400"/>
              </a:spcAft>
              <a:defRPr/>
            </a:pPr>
            <a:r>
              <a:rPr lang="en-US" sz="2400" dirty="0" smtClean="0"/>
              <a:t>Over </a:t>
            </a:r>
            <a:r>
              <a:rPr lang="en-US" sz="2400" dirty="0"/>
              <a:t>the past decade, a number of innovative developments in retail payments have emerged</a:t>
            </a:r>
            <a:r>
              <a:rPr lang="en-US" sz="2400" dirty="0" smtClean="0"/>
              <a:t>.</a:t>
            </a:r>
          </a:p>
          <a:p>
            <a:pPr>
              <a:spcAft>
                <a:spcPts val="400"/>
              </a:spcAft>
              <a:defRPr/>
            </a:pPr>
            <a:r>
              <a:rPr lang="en-US" sz="2400" dirty="0" smtClean="0"/>
              <a:t>Many </a:t>
            </a:r>
            <a:r>
              <a:rPr lang="en-US" sz="2400" dirty="0"/>
              <a:t>central banks take an interest in retail payments as part of their role in maintaining the stability and efficiency of the financial system and preserving confidence in their currencies</a:t>
            </a:r>
            <a:r>
              <a:rPr lang="en-US" sz="2400" dirty="0" smtClean="0"/>
              <a:t>.</a:t>
            </a:r>
          </a:p>
          <a:p>
            <a:pPr>
              <a:spcAft>
                <a:spcPts val="400"/>
              </a:spcAft>
              <a:defRPr/>
            </a:pPr>
            <a:r>
              <a:rPr lang="en-US" sz="2400" dirty="0" smtClean="0"/>
              <a:t>Crucial to this objective is the role of ensuring the smooth functioning of payment systems, in the context of the ESCB</a:t>
            </a:r>
            <a:endParaRPr lang="en-US" sz="2400" dirty="0"/>
          </a:p>
          <a:p>
            <a:pPr>
              <a:defRPr/>
            </a:pPr>
            <a:endParaRPr lang="en-US" sz="2400" dirty="0"/>
          </a:p>
        </p:txBody>
      </p:sp>
    </p:spTree>
    <p:extLst>
      <p:ext uri="{BB962C8B-B14F-4D97-AF65-F5344CB8AC3E}">
        <p14:creationId xmlns:p14="http://schemas.microsoft.com/office/powerpoint/2010/main" val="3082083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FOREWORD</a:t>
            </a:r>
            <a:br>
              <a:rPr lang="en-US" dirty="0"/>
            </a:br>
            <a:endParaRPr lang="nl-NL" dirty="0"/>
          </a:p>
        </p:txBody>
      </p:sp>
      <p:sp>
        <p:nvSpPr>
          <p:cNvPr id="3" name="Tijdelijke aanduiding voor inhoud 2"/>
          <p:cNvSpPr>
            <a:spLocks noGrp="1"/>
          </p:cNvSpPr>
          <p:nvPr>
            <p:ph idx="1"/>
          </p:nvPr>
        </p:nvSpPr>
        <p:spPr/>
        <p:txBody>
          <a:bodyPr/>
          <a:lstStyle/>
          <a:p>
            <a:r>
              <a:rPr lang="en-US" sz="2400" dirty="0"/>
              <a:t>Although most retail payment systems are not considered systemically important, their potential weaknesses with regard to security and reliability could nonetheless affect the financial system and the economy. </a:t>
            </a:r>
            <a:endParaRPr lang="en-US" sz="2400" dirty="0" smtClean="0"/>
          </a:p>
          <a:p>
            <a:pPr marL="0" indent="0">
              <a:buNone/>
            </a:pPr>
            <a:endParaRPr lang="en-US" sz="2400" dirty="0" smtClean="0"/>
          </a:p>
          <a:p>
            <a:r>
              <a:rPr lang="en-US" sz="2400" dirty="0" smtClean="0"/>
              <a:t>Innovations and trends in </a:t>
            </a:r>
            <a:r>
              <a:rPr lang="en-US" sz="2400" dirty="0"/>
              <a:t>retail payments can therefore raise policy issues for </a:t>
            </a:r>
            <a:r>
              <a:rPr lang="en-US" sz="2400" dirty="0" smtClean="0"/>
              <a:t>Central Banks, and this is why the analysis of potential vulnerabilities is of paramount importance</a:t>
            </a:r>
            <a:endParaRPr lang="nl-NL" sz="2400" dirty="0"/>
          </a:p>
          <a:p>
            <a:endParaRPr lang="nl-NL" dirty="0"/>
          </a:p>
        </p:txBody>
      </p:sp>
    </p:spTree>
    <p:extLst>
      <p:ext uri="{BB962C8B-B14F-4D97-AF65-F5344CB8AC3E}">
        <p14:creationId xmlns:p14="http://schemas.microsoft.com/office/powerpoint/2010/main" val="556775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err="1" smtClean="0"/>
              <a:t>Why</a:t>
            </a:r>
            <a:r>
              <a:rPr lang="nl-NL" sz="3200" dirty="0" smtClean="0"/>
              <a:t> do </a:t>
            </a:r>
            <a:r>
              <a:rPr lang="nl-NL" sz="3200" dirty="0" err="1" smtClean="0"/>
              <a:t>retail</a:t>
            </a:r>
            <a:r>
              <a:rPr lang="nl-NL" sz="3200" dirty="0" smtClean="0"/>
              <a:t> </a:t>
            </a:r>
            <a:r>
              <a:rPr lang="nl-NL" sz="3200" dirty="0" err="1" smtClean="0"/>
              <a:t>payments</a:t>
            </a:r>
            <a:r>
              <a:rPr lang="nl-NL" sz="3200" dirty="0" smtClean="0"/>
              <a:t> matter 1</a:t>
            </a:r>
            <a:endParaRPr lang="nl-NL" sz="3200" dirty="0"/>
          </a:p>
        </p:txBody>
      </p:sp>
      <p:sp>
        <p:nvSpPr>
          <p:cNvPr id="3" name="Tijdelijke aanduiding voor inhoud 2"/>
          <p:cNvSpPr>
            <a:spLocks noGrp="1"/>
          </p:cNvSpPr>
          <p:nvPr>
            <p:ph idx="1"/>
          </p:nvPr>
        </p:nvSpPr>
        <p:spPr>
          <a:xfrm>
            <a:off x="457200" y="1412776"/>
            <a:ext cx="8229600" cy="4713387"/>
          </a:xfrm>
        </p:spPr>
        <p:txBody>
          <a:bodyPr/>
          <a:lstStyle/>
          <a:p>
            <a:pPr marL="0" indent="0">
              <a:buNone/>
            </a:pPr>
            <a:endParaRPr lang="en-US" dirty="0" smtClean="0"/>
          </a:p>
          <a:p>
            <a:pPr marL="0" indent="0" algn="ctr">
              <a:buNone/>
            </a:pPr>
            <a:r>
              <a:rPr lang="en-US" sz="2400" dirty="0" smtClean="0"/>
              <a:t>Social </a:t>
            </a:r>
            <a:r>
              <a:rPr lang="en-US" sz="2400" dirty="0"/>
              <a:t>costs of retail payment </a:t>
            </a:r>
            <a:r>
              <a:rPr lang="en-US" sz="2400" dirty="0" smtClean="0"/>
              <a:t>instruments</a:t>
            </a:r>
          </a:p>
          <a:p>
            <a:pPr marL="0" indent="0" algn="ctr">
              <a:buNone/>
            </a:pPr>
            <a:r>
              <a:rPr lang="en-US" sz="2400" dirty="0" smtClean="0"/>
              <a:t>Study carried out in 13 countries</a:t>
            </a:r>
          </a:p>
          <a:p>
            <a:pPr marL="0" indent="0" algn="ctr">
              <a:buNone/>
            </a:pPr>
            <a:r>
              <a:rPr lang="en-US" sz="1600" dirty="0" smtClean="0">
                <a:solidFill>
                  <a:srgbClr val="C00000"/>
                </a:solidFill>
              </a:rPr>
              <a:t>(published in September 2012 – ECB Occasional Paper no 137)</a:t>
            </a:r>
            <a:endParaRPr lang="en-US" sz="2400" dirty="0" smtClean="0">
              <a:solidFill>
                <a:srgbClr val="C00000"/>
              </a:solidFill>
            </a:endParaRPr>
          </a:p>
          <a:p>
            <a:pPr marL="0" indent="0">
              <a:buNone/>
            </a:pPr>
            <a:endParaRPr lang="en-US" sz="2400" dirty="0"/>
          </a:p>
          <a:p>
            <a:r>
              <a:rPr lang="en-US" sz="2400" dirty="0"/>
              <a:t>0.96 % GDP or 45 billion euro for participating countries </a:t>
            </a:r>
            <a:endParaRPr lang="en-US" sz="2400" dirty="0" smtClean="0"/>
          </a:p>
          <a:p>
            <a:pPr marL="0" indent="0">
              <a:buNone/>
            </a:pPr>
            <a:endParaRPr lang="en-US" sz="2400" dirty="0"/>
          </a:p>
          <a:p>
            <a:r>
              <a:rPr lang="nl-NL" sz="2400" dirty="0"/>
              <a:t>1 % GDP or 130 </a:t>
            </a:r>
            <a:r>
              <a:rPr lang="nl-NL" sz="2400" dirty="0" err="1"/>
              <a:t>billion</a:t>
            </a:r>
            <a:r>
              <a:rPr lang="nl-NL" sz="2400" dirty="0"/>
              <a:t> euro </a:t>
            </a:r>
            <a:r>
              <a:rPr lang="nl-NL" sz="2400" dirty="0" err="1"/>
              <a:t>for</a:t>
            </a:r>
            <a:r>
              <a:rPr lang="nl-NL" sz="2400" dirty="0"/>
              <a:t> </a:t>
            </a:r>
            <a:r>
              <a:rPr lang="nl-NL" sz="2400" dirty="0" err="1"/>
              <a:t>all</a:t>
            </a:r>
            <a:r>
              <a:rPr lang="nl-NL" sz="2400" dirty="0"/>
              <a:t> EU27 </a:t>
            </a:r>
          </a:p>
          <a:p>
            <a:endParaRPr lang="nl-NL" dirty="0"/>
          </a:p>
        </p:txBody>
      </p:sp>
      <p:sp>
        <p:nvSpPr>
          <p:cNvPr id="4" name="Rectangle 3"/>
          <p:cNvSpPr/>
          <p:nvPr/>
        </p:nvSpPr>
        <p:spPr>
          <a:xfrm>
            <a:off x="395536" y="5075892"/>
            <a:ext cx="8496944" cy="369332"/>
          </a:xfrm>
          <a:prstGeom prst="rect">
            <a:avLst/>
          </a:prstGeom>
          <a:solidFill>
            <a:schemeClr val="accent5"/>
          </a:solidFill>
          <a:ln>
            <a:solidFill>
              <a:schemeClr val="tx1"/>
            </a:solidFill>
          </a:ln>
        </p:spPr>
        <p:txBody>
          <a:bodyPr wrap="square">
            <a:spAutoFit/>
          </a:bodyPr>
          <a:lstStyle/>
          <a:p>
            <a:pPr algn="ctr"/>
            <a:r>
              <a:rPr lang="pt-PT" sz="2000" b="1" dirty="0" smtClean="0">
                <a:solidFill>
                  <a:srgbClr val="003366"/>
                </a:solidFill>
              </a:rPr>
              <a:t>http://www.ecb.int/pub/pdf/scpops/ecbocp137.pdf</a:t>
            </a:r>
            <a:endParaRPr lang="pt-PT" sz="2000" b="1" dirty="0">
              <a:solidFill>
                <a:srgbClr val="003366"/>
              </a:solidFill>
            </a:endParaRPr>
          </a:p>
        </p:txBody>
      </p:sp>
    </p:spTree>
    <p:extLst>
      <p:ext uri="{BB962C8B-B14F-4D97-AF65-F5344CB8AC3E}">
        <p14:creationId xmlns:p14="http://schemas.microsoft.com/office/powerpoint/2010/main" val="2772250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Why</a:t>
            </a:r>
            <a:r>
              <a:rPr lang="nl-NL" dirty="0"/>
              <a:t> do </a:t>
            </a:r>
            <a:r>
              <a:rPr lang="nl-NL" dirty="0" err="1"/>
              <a:t>retail</a:t>
            </a:r>
            <a:r>
              <a:rPr lang="nl-NL" dirty="0"/>
              <a:t> </a:t>
            </a:r>
            <a:r>
              <a:rPr lang="nl-NL" dirty="0" err="1"/>
              <a:t>payments</a:t>
            </a:r>
            <a:r>
              <a:rPr lang="nl-NL" dirty="0"/>
              <a:t> matter </a:t>
            </a:r>
            <a:r>
              <a:rPr lang="nl-NL" dirty="0" smtClean="0"/>
              <a:t>2</a:t>
            </a:r>
            <a:endParaRPr lang="nl-NL" dirty="0"/>
          </a:p>
        </p:txBody>
      </p:sp>
      <p:sp>
        <p:nvSpPr>
          <p:cNvPr id="3" name="Tijdelijke aanduiding voor inhoud 2"/>
          <p:cNvSpPr>
            <a:spLocks noGrp="1"/>
          </p:cNvSpPr>
          <p:nvPr>
            <p:ph idx="1"/>
          </p:nvPr>
        </p:nvSpPr>
        <p:spPr/>
        <p:txBody>
          <a:bodyPr/>
          <a:lstStyle/>
          <a:p>
            <a:pPr marL="0" indent="0">
              <a:buNone/>
            </a:pPr>
            <a:r>
              <a:rPr lang="nl-NL" sz="2400" dirty="0"/>
              <a:t>Bank </a:t>
            </a:r>
            <a:r>
              <a:rPr lang="nl-NL" sz="2400" dirty="0" err="1"/>
              <a:t>stability</a:t>
            </a:r>
            <a:r>
              <a:rPr lang="nl-NL" sz="2400" dirty="0"/>
              <a:t> </a:t>
            </a:r>
            <a:r>
              <a:rPr lang="nl-NL" sz="2400" dirty="0" err="1"/>
              <a:t>and</a:t>
            </a:r>
            <a:r>
              <a:rPr lang="nl-NL" sz="2400" dirty="0"/>
              <a:t> performance </a:t>
            </a:r>
            <a:endParaRPr lang="nl-NL" sz="2400" dirty="0" smtClean="0"/>
          </a:p>
          <a:p>
            <a:pPr marL="0" indent="0">
              <a:buNone/>
            </a:pPr>
            <a:endParaRPr lang="nl-NL" sz="2400" dirty="0"/>
          </a:p>
          <a:p>
            <a:r>
              <a:rPr lang="en-US" sz="2400" dirty="0" smtClean="0"/>
              <a:t>Efficient </a:t>
            </a:r>
            <a:r>
              <a:rPr lang="en-US" sz="2400" dirty="0"/>
              <a:t>retail payment services associated with higher bank stability </a:t>
            </a:r>
          </a:p>
          <a:p>
            <a:r>
              <a:rPr lang="en-US" sz="2400" dirty="0"/>
              <a:t>Better bank performance (cost/benefits) in countries with more developed retail payment services </a:t>
            </a:r>
            <a:endParaRPr lang="en-US" sz="2400" dirty="0" smtClean="0"/>
          </a:p>
          <a:p>
            <a:r>
              <a:rPr lang="en-US" sz="2400" dirty="0"/>
              <a:t>Retail payments integration is important tool for strengthening Europe’s competitiveness and growth </a:t>
            </a:r>
          </a:p>
          <a:p>
            <a:endParaRPr lang="en-US" sz="2400" dirty="0"/>
          </a:p>
          <a:p>
            <a:endParaRPr lang="nl-NL" dirty="0"/>
          </a:p>
        </p:txBody>
      </p:sp>
    </p:spTree>
    <p:extLst>
      <p:ext uri="{BB962C8B-B14F-4D97-AF65-F5344CB8AC3E}">
        <p14:creationId xmlns:p14="http://schemas.microsoft.com/office/powerpoint/2010/main" val="1761965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err="1"/>
              <a:t>Why</a:t>
            </a:r>
            <a:r>
              <a:rPr lang="nl-NL" sz="3200" dirty="0"/>
              <a:t> do </a:t>
            </a:r>
            <a:r>
              <a:rPr lang="nl-NL" sz="3200" dirty="0" err="1"/>
              <a:t>retail</a:t>
            </a:r>
            <a:r>
              <a:rPr lang="nl-NL" sz="3200" dirty="0"/>
              <a:t> </a:t>
            </a:r>
            <a:r>
              <a:rPr lang="nl-NL" sz="3200" dirty="0" err="1"/>
              <a:t>payments</a:t>
            </a:r>
            <a:r>
              <a:rPr lang="nl-NL" sz="3200" dirty="0"/>
              <a:t> </a:t>
            </a:r>
            <a:r>
              <a:rPr lang="nl-NL" sz="3200" dirty="0" smtClean="0"/>
              <a:t>matter 3</a:t>
            </a:r>
            <a:endParaRPr lang="nl-NL" sz="3200" dirty="0"/>
          </a:p>
        </p:txBody>
      </p:sp>
      <p:sp>
        <p:nvSpPr>
          <p:cNvPr id="3" name="Tijdelijke aanduiding voor inhoud 2"/>
          <p:cNvSpPr>
            <a:spLocks noGrp="1"/>
          </p:cNvSpPr>
          <p:nvPr>
            <p:ph idx="1"/>
          </p:nvPr>
        </p:nvSpPr>
        <p:spPr>
          <a:xfrm>
            <a:off x="457200" y="1412776"/>
            <a:ext cx="8229600" cy="4248471"/>
          </a:xfrm>
        </p:spPr>
        <p:txBody>
          <a:bodyPr/>
          <a:lstStyle/>
          <a:p>
            <a:pPr marL="0" indent="0">
              <a:buNone/>
            </a:pPr>
            <a:r>
              <a:rPr lang="en-US" sz="2400" dirty="0"/>
              <a:t>Social relevance of retail </a:t>
            </a:r>
            <a:r>
              <a:rPr lang="en-US" sz="2400" dirty="0" smtClean="0"/>
              <a:t>banking</a:t>
            </a:r>
            <a:endParaRPr lang="en-US" sz="2400" dirty="0"/>
          </a:p>
          <a:p>
            <a:r>
              <a:rPr lang="en-US" sz="2400" dirty="0"/>
              <a:t>Taking deposits, providing credit to </a:t>
            </a:r>
            <a:r>
              <a:rPr lang="en-US" sz="2400" dirty="0" smtClean="0"/>
              <a:t>the real </a:t>
            </a:r>
            <a:r>
              <a:rPr lang="en-US" sz="2400" dirty="0"/>
              <a:t>economy, and provision of payment services to firms and households are key </a:t>
            </a:r>
            <a:r>
              <a:rPr lang="en-US" sz="2400" dirty="0" smtClean="0"/>
              <a:t>basic </a:t>
            </a:r>
            <a:r>
              <a:rPr lang="en-US" sz="2400" dirty="0"/>
              <a:t>services </a:t>
            </a:r>
          </a:p>
          <a:p>
            <a:r>
              <a:rPr lang="en-US" sz="2400" dirty="0"/>
              <a:t>Evidence positive impact of retail payments on economic growth </a:t>
            </a:r>
            <a:endParaRPr lang="nl-NL" sz="2400" dirty="0"/>
          </a:p>
          <a:p>
            <a:r>
              <a:rPr lang="en-US" sz="2400" dirty="0"/>
              <a:t>Authorities set the direction by creating basic conditions, </a:t>
            </a:r>
            <a:r>
              <a:rPr lang="en-US" sz="2400" dirty="0" smtClean="0"/>
              <a:t>organizing </a:t>
            </a:r>
            <a:r>
              <a:rPr lang="en-US" sz="2400" dirty="0"/>
              <a:t>social dialogue, imposing security requirements, updating legal framework </a:t>
            </a:r>
            <a:endParaRPr lang="en-US" sz="2400" dirty="0" smtClean="0"/>
          </a:p>
          <a:p>
            <a:r>
              <a:rPr lang="en-US" sz="1200" dirty="0" smtClean="0"/>
              <a:t>UK </a:t>
            </a:r>
            <a:r>
              <a:rPr lang="en-US" sz="1200" dirty="0"/>
              <a:t>HM Treasury (“Banking reform: delivering stability and supporting a sustainable economy”, Jun 2012) </a:t>
            </a:r>
          </a:p>
          <a:p>
            <a:pPr marL="0" indent="0">
              <a:buNone/>
            </a:pPr>
            <a:r>
              <a:rPr lang="en-US" sz="1200" dirty="0"/>
              <a:t> </a:t>
            </a:r>
            <a:r>
              <a:rPr lang="en-US" sz="1200" dirty="0" smtClean="0"/>
              <a:t>       ECB </a:t>
            </a:r>
            <a:r>
              <a:rPr lang="en-US" sz="1200" dirty="0"/>
              <a:t>(“Retail payments and economic growth”, work in progress 2013) </a:t>
            </a:r>
            <a:endParaRPr lang="nl-NL" sz="1200" dirty="0"/>
          </a:p>
        </p:txBody>
      </p:sp>
    </p:spTree>
    <p:extLst>
      <p:ext uri="{BB962C8B-B14F-4D97-AF65-F5344CB8AC3E}">
        <p14:creationId xmlns:p14="http://schemas.microsoft.com/office/powerpoint/2010/main" val="1429039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4848" y="269776"/>
            <a:ext cx="8229600" cy="1143000"/>
          </a:xfrm>
        </p:spPr>
        <p:txBody>
          <a:bodyPr/>
          <a:lstStyle/>
          <a:p>
            <a:pPr defTabSz="706438" eaLnBrk="1" hangingPunct="1"/>
            <a:r>
              <a:rPr lang="nl-NL" sz="3200" dirty="0"/>
              <a:t>Retail </a:t>
            </a:r>
            <a:r>
              <a:rPr lang="nl-NL" sz="3200" dirty="0" err="1"/>
              <a:t>payments</a:t>
            </a:r>
            <a:r>
              <a:rPr lang="nl-NL" sz="3200" dirty="0"/>
              <a:t> </a:t>
            </a:r>
            <a:r>
              <a:rPr lang="nl-NL" sz="3200" dirty="0" err="1"/>
              <a:t>innovations</a:t>
            </a:r>
            <a:r>
              <a:rPr lang="nl-NL" sz="3200" dirty="0"/>
              <a:t> </a:t>
            </a:r>
            <a:r>
              <a:rPr lang="nl-NL" sz="3200" dirty="0" err="1"/>
              <a:t>and</a:t>
            </a:r>
            <a:r>
              <a:rPr lang="nl-NL" sz="3200" dirty="0"/>
              <a:t> trends </a:t>
            </a:r>
            <a:endParaRPr lang="en-GB" sz="3200" dirty="0" smtClean="0"/>
          </a:p>
        </p:txBody>
      </p:sp>
      <p:sp>
        <p:nvSpPr>
          <p:cNvPr id="5123" name="Rectangle 3"/>
          <p:cNvSpPr>
            <a:spLocks noGrp="1" noChangeArrowheads="1"/>
          </p:cNvSpPr>
          <p:nvPr>
            <p:ph type="body" idx="1"/>
          </p:nvPr>
        </p:nvSpPr>
        <p:spPr>
          <a:xfrm>
            <a:off x="457200" y="1341438"/>
            <a:ext cx="8229600" cy="4967287"/>
          </a:xfrm>
        </p:spPr>
        <p:txBody>
          <a:bodyPr/>
          <a:lstStyle/>
          <a:p>
            <a:pPr marL="285750" indent="-285750" algn="ctr" defTabSz="706438" eaLnBrk="1" hangingPunct="1">
              <a:lnSpc>
                <a:spcPct val="90000"/>
              </a:lnSpc>
              <a:spcBef>
                <a:spcPct val="0"/>
              </a:spcBef>
              <a:buFontTx/>
              <a:buNone/>
            </a:pPr>
            <a:endParaRPr lang="nl-NL" sz="800" dirty="0" smtClean="0"/>
          </a:p>
          <a:p>
            <a:pPr marL="285750" indent="-285750" algn="ctr" defTabSz="706438" eaLnBrk="1" hangingPunct="1">
              <a:lnSpc>
                <a:spcPct val="90000"/>
              </a:lnSpc>
              <a:spcBef>
                <a:spcPct val="0"/>
              </a:spcBef>
              <a:buFontTx/>
              <a:buNone/>
            </a:pPr>
            <a:endParaRPr lang="nl-NL" sz="3600" b="1" dirty="0" smtClean="0"/>
          </a:p>
          <a:p>
            <a:pPr marL="285750" indent="-285750" algn="ctr" defTabSz="706438" eaLnBrk="1" hangingPunct="1">
              <a:lnSpc>
                <a:spcPct val="90000"/>
              </a:lnSpc>
              <a:spcBef>
                <a:spcPct val="0"/>
              </a:spcBef>
              <a:buFontTx/>
              <a:buNone/>
            </a:pPr>
            <a:endParaRPr lang="nl-NL" sz="3600" b="1" dirty="0" smtClean="0"/>
          </a:p>
          <a:p>
            <a:pPr marL="285750" indent="-285750" algn="ctr" defTabSz="706438" eaLnBrk="1" hangingPunct="1">
              <a:lnSpc>
                <a:spcPct val="90000"/>
              </a:lnSpc>
              <a:spcBef>
                <a:spcPct val="0"/>
              </a:spcBef>
              <a:buFontTx/>
              <a:buNone/>
            </a:pPr>
            <a:endParaRPr lang="nl-NL" sz="3600" b="1" dirty="0" smtClean="0"/>
          </a:p>
          <a:p>
            <a:pPr marL="285750" indent="-285750" algn="ctr" defTabSz="706438" eaLnBrk="1" hangingPunct="1">
              <a:lnSpc>
                <a:spcPct val="90000"/>
              </a:lnSpc>
              <a:spcBef>
                <a:spcPct val="0"/>
              </a:spcBef>
              <a:buFontTx/>
              <a:buNone/>
            </a:pPr>
            <a:endParaRPr lang="nl-NL" sz="3600" b="1" dirty="0" smtClean="0"/>
          </a:p>
          <a:p>
            <a:pPr marL="285750" indent="-285750" algn="ctr" defTabSz="706438" eaLnBrk="1" hangingPunct="1">
              <a:lnSpc>
                <a:spcPct val="90000"/>
              </a:lnSpc>
              <a:spcBef>
                <a:spcPct val="0"/>
              </a:spcBef>
              <a:buFontTx/>
              <a:buNone/>
            </a:pPr>
            <a:endParaRPr lang="nl-NL" sz="3600" b="1" dirty="0" smtClean="0"/>
          </a:p>
        </p:txBody>
      </p:sp>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12776"/>
            <a:ext cx="7848872"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79712" y="5631103"/>
            <a:ext cx="4320480" cy="341632"/>
          </a:xfrm>
          <a:prstGeom prst="rect">
            <a:avLst/>
          </a:prstGeom>
          <a:solidFill>
            <a:srgbClr val="FFFF00"/>
          </a:solidFill>
          <a:ln>
            <a:solidFill>
              <a:schemeClr val="accent1"/>
            </a:solidFill>
          </a:ln>
        </p:spPr>
        <p:txBody>
          <a:bodyPr wrap="square" rtlCol="0">
            <a:spAutoFit/>
          </a:bodyPr>
          <a:lstStyle/>
          <a:p>
            <a:r>
              <a:rPr lang="en-US" sz="1800" dirty="0"/>
              <a:t>Reported from Nokia Siemens </a:t>
            </a:r>
            <a:r>
              <a:rPr lang="en-US" sz="1800" dirty="0" smtClean="0"/>
              <a:t>Networks</a:t>
            </a:r>
            <a:endParaRPr lang="pt-PT"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lstStyle/>
          <a:p>
            <a:r>
              <a:rPr lang="nl-NL" dirty="0" smtClean="0"/>
              <a:t/>
            </a:r>
            <a:br>
              <a:rPr lang="nl-NL" dirty="0" smtClean="0"/>
            </a:br>
            <a:r>
              <a:rPr lang="nl-NL" dirty="0" smtClean="0"/>
              <a:t/>
            </a:r>
            <a:br>
              <a:rPr lang="nl-NL" dirty="0" smtClean="0"/>
            </a:br>
            <a:r>
              <a:rPr lang="nl-NL" sz="3200" dirty="0" smtClean="0"/>
              <a:t>Retail </a:t>
            </a:r>
            <a:r>
              <a:rPr lang="nl-NL" sz="3200" dirty="0" err="1"/>
              <a:t>payments</a:t>
            </a:r>
            <a:r>
              <a:rPr lang="nl-NL" sz="3200" dirty="0"/>
              <a:t> </a:t>
            </a:r>
            <a:r>
              <a:rPr lang="nl-NL" sz="3200" dirty="0" err="1"/>
              <a:t>innovations</a:t>
            </a:r>
            <a:r>
              <a:rPr lang="nl-NL" sz="3200" dirty="0"/>
              <a:t> </a:t>
            </a:r>
            <a:r>
              <a:rPr lang="nl-NL" sz="3200" dirty="0" err="1" smtClean="0"/>
              <a:t>and</a:t>
            </a:r>
            <a:r>
              <a:rPr lang="nl-NL" sz="3200" dirty="0" smtClean="0"/>
              <a:t> trends 1</a:t>
            </a:r>
            <a:br>
              <a:rPr lang="nl-NL" sz="3200" dirty="0" smtClean="0"/>
            </a:br>
            <a:r>
              <a:rPr lang="nl-NL" sz="3200" dirty="0" smtClean="0"/>
              <a:t> </a:t>
            </a:r>
            <a:r>
              <a:rPr lang="nl-NL" sz="3200" dirty="0"/>
              <a:t/>
            </a:r>
            <a:br>
              <a:rPr lang="nl-NL" sz="3200" dirty="0"/>
            </a:br>
            <a:endParaRPr lang="nl-NL" sz="3200" dirty="0"/>
          </a:p>
        </p:txBody>
      </p:sp>
      <p:sp>
        <p:nvSpPr>
          <p:cNvPr id="3" name="Tijdelijke aanduiding voor inhoud 2"/>
          <p:cNvSpPr>
            <a:spLocks noGrp="1"/>
          </p:cNvSpPr>
          <p:nvPr>
            <p:ph idx="1"/>
          </p:nvPr>
        </p:nvSpPr>
        <p:spPr>
          <a:xfrm>
            <a:off x="457200" y="1412776"/>
            <a:ext cx="8229600" cy="4713387"/>
          </a:xfrm>
        </p:spPr>
        <p:txBody>
          <a:bodyPr/>
          <a:lstStyle/>
          <a:p>
            <a:pPr marL="0" indent="0">
              <a:buNone/>
            </a:pPr>
            <a:r>
              <a:rPr lang="en-US" dirty="0" smtClean="0"/>
              <a:t>The </a:t>
            </a:r>
            <a:r>
              <a:rPr lang="en-US" dirty="0"/>
              <a:t>world is increasingly </a:t>
            </a:r>
            <a:r>
              <a:rPr lang="en-US" dirty="0" smtClean="0"/>
              <a:t>becoming virtual </a:t>
            </a:r>
          </a:p>
          <a:p>
            <a:pPr marL="0" indent="0">
              <a:buNone/>
            </a:pPr>
            <a:r>
              <a:rPr lang="en-US" dirty="0"/>
              <a:t>Internet has radically changed </a:t>
            </a:r>
            <a:r>
              <a:rPr lang="en-US" dirty="0" smtClean="0"/>
              <a:t>many types </a:t>
            </a:r>
            <a:r>
              <a:rPr lang="en-US" dirty="0"/>
              <a:t>of industries </a:t>
            </a:r>
          </a:p>
          <a:p>
            <a:r>
              <a:rPr lang="nl-NL" dirty="0" smtClean="0"/>
              <a:t>Music</a:t>
            </a:r>
          </a:p>
          <a:p>
            <a:pPr marL="0" indent="0">
              <a:buNone/>
            </a:pPr>
            <a:endParaRPr lang="nl-NL" dirty="0"/>
          </a:p>
          <a:p>
            <a:pPr marL="0" indent="0">
              <a:buNone/>
            </a:pPr>
            <a:r>
              <a:rPr lang="nl-NL" dirty="0" smtClean="0"/>
              <a:t>						</a:t>
            </a:r>
          </a:p>
          <a:p>
            <a:endParaRPr lang="nl-NL" dirty="0"/>
          </a:p>
          <a:p>
            <a:endParaRPr lang="nl-NL" dirty="0"/>
          </a:p>
          <a:p>
            <a:endParaRPr lang="nl-NL" dirty="0"/>
          </a:p>
          <a:p>
            <a:pPr marL="0" indent="0">
              <a:buNone/>
            </a:pPr>
            <a:endParaRPr lang="nl-NL" dirty="0"/>
          </a:p>
        </p:txBody>
      </p:sp>
      <p:pic>
        <p:nvPicPr>
          <p:cNvPr id="39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398" y="3429000"/>
            <a:ext cx="1296144"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3429000"/>
            <a:ext cx="1296144"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3418706"/>
            <a:ext cx="10287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0072" y="3429000"/>
            <a:ext cx="1512168" cy="1046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279" y="3429000"/>
            <a:ext cx="1647825" cy="1046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5281" y="4725144"/>
            <a:ext cx="1581150" cy="1174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4"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4048" y="4640079"/>
            <a:ext cx="1504950" cy="125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2520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DNB powerpoint">
  <a:themeElements>
    <a:clrScheme name="DNB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NB powerpoint">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285750" marR="0" indent="-285750" algn="l" defTabSz="706438" rtl="0" eaLnBrk="1" fontAlgn="base" latinLnBrk="0" hangingPunct="1">
          <a:lnSpc>
            <a:spcPct val="90000"/>
          </a:lnSpc>
          <a:spcBef>
            <a:spcPct val="20000"/>
          </a:spcBef>
          <a:spcAft>
            <a:spcPct val="0"/>
          </a:spcAft>
          <a:buClrTx/>
          <a:buSzTx/>
          <a:buFontTx/>
          <a:buNone/>
          <a:tabLst/>
          <a:defRPr kumimoji="0" lang="nl-NL"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285750" marR="0" indent="-285750" algn="l" defTabSz="706438" rtl="0" eaLnBrk="1" fontAlgn="base" latinLnBrk="0" hangingPunct="1">
          <a:lnSpc>
            <a:spcPct val="90000"/>
          </a:lnSpc>
          <a:spcBef>
            <a:spcPct val="20000"/>
          </a:spcBef>
          <a:spcAft>
            <a:spcPct val="0"/>
          </a:spcAft>
          <a:buClrTx/>
          <a:buSzTx/>
          <a:buFontTx/>
          <a:buNone/>
          <a:tabLst/>
          <a:defRPr kumimoji="0" lang="nl-NL" sz="2800" b="0" i="0" u="none" strike="noStrike" cap="none" normalizeH="0" baseline="0" smtClean="0">
            <a:ln>
              <a:noFill/>
            </a:ln>
            <a:solidFill>
              <a:schemeClr val="tx1"/>
            </a:solidFill>
            <a:effectLst/>
            <a:latin typeface="Arial" charset="0"/>
          </a:defRPr>
        </a:defPPr>
      </a:lstStyle>
    </a:lnDef>
  </a:objectDefaults>
  <a:extraClrSchemeLst>
    <a:extraClrScheme>
      <a:clrScheme name="DNB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NB 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NB 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NB 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NB 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NB 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NB powerpoi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NB 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NB 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NB 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NB 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NB 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009V9">
  <a:themeElements>
    <a:clrScheme name="F009V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F009V9">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ctr" defTabSz="914400" rtl="0" eaLnBrk="1" fontAlgn="base" latinLnBrk="0" hangingPunct="1">
          <a:lnSpc>
            <a:spcPct val="100000"/>
          </a:lnSpc>
          <a:spcBef>
            <a:spcPct val="20000"/>
          </a:spcBef>
          <a:spcAft>
            <a:spcPct val="0"/>
          </a:spcAft>
          <a:buClr>
            <a:srgbClr val="003876"/>
          </a:buClr>
          <a:buSzTx/>
          <a:buFontTx/>
          <a:buNone/>
          <a:tabLst/>
          <a:defRPr kumimoji="0" lang="en-GB" sz="2200" b="1" i="1" u="none" strike="noStrike" cap="none" normalizeH="0" baseline="0" smtClean="0">
            <a:ln>
              <a:noFill/>
            </a:ln>
            <a:solidFill>
              <a:srgbClr val="003876"/>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ctr" defTabSz="914400" rtl="0" eaLnBrk="1" fontAlgn="base" latinLnBrk="0" hangingPunct="1">
          <a:lnSpc>
            <a:spcPct val="100000"/>
          </a:lnSpc>
          <a:spcBef>
            <a:spcPct val="20000"/>
          </a:spcBef>
          <a:spcAft>
            <a:spcPct val="0"/>
          </a:spcAft>
          <a:buClr>
            <a:srgbClr val="003876"/>
          </a:buClr>
          <a:buSzTx/>
          <a:buFontTx/>
          <a:buNone/>
          <a:tabLst/>
          <a:defRPr kumimoji="0" lang="en-GB" sz="2200" b="1" i="1" u="none" strike="noStrike" cap="none" normalizeH="0" baseline="0" smtClean="0">
            <a:ln>
              <a:noFill/>
            </a:ln>
            <a:solidFill>
              <a:srgbClr val="003876"/>
            </a:solidFill>
            <a:effectLst/>
            <a:latin typeface="Arial" charset="0"/>
          </a:defRPr>
        </a:defPPr>
      </a:lstStyle>
    </a:lnDef>
  </a:objectDefaults>
  <a:extraClrSchemeLst>
    <a:extraClrScheme>
      <a:clrScheme name="F009V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009V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009V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009V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009V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009V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009V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009V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009V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009V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009V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009V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4326</TotalTime>
  <Words>1089</Words>
  <Application>Microsoft Office PowerPoint</Application>
  <PresentationFormat>Diavoorstelling (4:3)</PresentationFormat>
  <Paragraphs>199</Paragraphs>
  <Slides>28</Slides>
  <Notes>16</Notes>
  <HiddenSlides>0</HiddenSlides>
  <MMClips>0</MMClips>
  <ScaleCrop>false</ScaleCrop>
  <HeadingPairs>
    <vt:vector size="4" baseType="variant">
      <vt:variant>
        <vt:lpstr>Thema</vt:lpstr>
      </vt:variant>
      <vt:variant>
        <vt:i4>2</vt:i4>
      </vt:variant>
      <vt:variant>
        <vt:lpstr>Diatitels</vt:lpstr>
      </vt:variant>
      <vt:variant>
        <vt:i4>28</vt:i4>
      </vt:variant>
    </vt:vector>
  </HeadingPairs>
  <TitlesOfParts>
    <vt:vector size="30" baseType="lpstr">
      <vt:lpstr>DNB powerpoint</vt:lpstr>
      <vt:lpstr>F009V9</vt:lpstr>
      <vt:lpstr>PowerPoint-presentatie</vt:lpstr>
      <vt:lpstr>Agenda</vt:lpstr>
      <vt:lpstr>FOREWORD </vt:lpstr>
      <vt:lpstr>FOREWORD </vt:lpstr>
      <vt:lpstr>Why do retail payments matter 1</vt:lpstr>
      <vt:lpstr>Why do retail payments matter 2</vt:lpstr>
      <vt:lpstr>Why do retail payments matter 3</vt:lpstr>
      <vt:lpstr>Retail payments innovations and trends </vt:lpstr>
      <vt:lpstr>  Retail payments innovations and trends 1   </vt:lpstr>
      <vt:lpstr>Retail payments innovations and trends 2</vt:lpstr>
      <vt:lpstr> Retail payments innovations and trends 3 </vt:lpstr>
      <vt:lpstr>Retail payments innovations and trends 4</vt:lpstr>
      <vt:lpstr>Retail payments innovations and trends 5 </vt:lpstr>
      <vt:lpstr>Retail payments innovations and trends 6 e-commerce</vt:lpstr>
      <vt:lpstr>Retail payments innovations and trends 7</vt:lpstr>
      <vt:lpstr>Retail payments innovations and trends 8</vt:lpstr>
      <vt:lpstr>Retail Payment Innovations and trends 8 </vt:lpstr>
      <vt:lpstr>Retail Payment Innovations and trends 9           card  </vt:lpstr>
      <vt:lpstr>Retail payments innovations and trends 10 internet</vt:lpstr>
      <vt:lpstr>Retail payments innovations and trends 11 mobile          </vt:lpstr>
      <vt:lpstr>Retail payments innovations and trends 12 mobile</vt:lpstr>
      <vt:lpstr>Retail payments innovations and trends 13 security – a common element         </vt:lpstr>
      <vt:lpstr>Retail payments innovations and trends 14</vt:lpstr>
      <vt:lpstr>Retail payments innovations and trends  some observations 1</vt:lpstr>
      <vt:lpstr>Retail payments innovations and trends  some observations 2</vt:lpstr>
      <vt:lpstr> Factors of success </vt:lpstr>
      <vt:lpstr>Retail payments innovations and trends 6</vt:lpstr>
      <vt:lpstr>Any Questions</vt:lpstr>
    </vt:vector>
  </TitlesOfParts>
  <Company>De Nederlandsche 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nb3403</dc:creator>
  <cp:lastModifiedBy>Zoodsma-Sungur, mw drs. A.</cp:lastModifiedBy>
  <cp:revision>327</cp:revision>
  <dcterms:created xsi:type="dcterms:W3CDTF">2010-08-12T12:50:56Z</dcterms:created>
  <dcterms:modified xsi:type="dcterms:W3CDTF">2013-06-26T11:12:41Z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tsKoppeling">
    <vt:lpwstr>Ja</vt:lpwstr>
  </property>
  <property fmtid="{D5CDD505-2E9C-101B-9397-08002B2CF9AE}" pid="3" name="ntsSluitenEnMinimize">
    <vt:lpwstr>Ja</vt:lpwstr>
  </property>
  <property fmtid="{D5CDD505-2E9C-101B-9397-08002B2CF9AE}" pid="4" name="ntsDatabase">
    <vt:lpwstr>dms\74592014.nsf</vt:lpwstr>
  </property>
  <property fmtid="{D5CDD505-2E9C-101B-9397-08002B2CF9AE}" pid="5" name="ntsServer">
    <vt:lpwstr>CN=P0370100/O=DNB</vt:lpwstr>
  </property>
  <property fmtid="{D5CDD505-2E9C-101B-9397-08002B2CF9AE}" pid="6" name="ntsDocumentUNID">
    <vt:lpwstr>4EFEB16D7D8D8FE3C125712B003485C5</vt:lpwstr>
  </property>
  <property fmtid="{D5CDD505-2E9C-101B-9397-08002B2CF9AE}" pid="7" name="ntsAttachmentFieldObject">
    <vt:lpwstr>Inhoud</vt:lpwstr>
  </property>
  <property fmtid="{D5CDD505-2E9C-101B-9397-08002B2CF9AE}" pid="8" name="ntsAttachmentFieldName">
    <vt:lpwstr>AttachmentNaam</vt:lpwstr>
  </property>
  <property fmtid="{D5CDD505-2E9C-101B-9397-08002B2CF9AE}" pid="9" name="ntsAttachmentFileName">
    <vt:lpwstr>C:\DOCUME~1\BB4602\LOCALS~1\Temp\doc70372{ID5C816}.ppt</vt:lpwstr>
  </property>
  <property fmtid="{D5CDD505-2E9C-101B-9397-08002B2CF9AE}" pid="10" name="ntsAttachmentName">
    <vt:lpwstr>doc70372{ID5C816}.ppt</vt:lpwstr>
  </property>
  <property fmtid="{D5CDD505-2E9C-101B-9397-08002B2CF9AE}" pid="11" name="ntsNotesUserName">
    <vt:lpwstr>CN=A.J.F. de Tombe/O=DNB</vt:lpwstr>
  </property>
  <property fmtid="{D5CDD505-2E9C-101B-9397-08002B2CF9AE}" pid="12" name="ntsResponseDocForm">
    <vt:lpwstr>VERSIE</vt:lpwstr>
  </property>
</Properties>
</file>